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29"/>
  </p:notesMasterIdLst>
  <p:sldIdLst>
    <p:sldId id="256" r:id="rId4"/>
    <p:sldId id="257" r:id="rId5"/>
    <p:sldId id="258" r:id="rId6"/>
    <p:sldId id="259" r:id="rId7"/>
    <p:sldId id="260" r:id="rId8"/>
    <p:sldId id="271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3B783-1B4D-46EB-9965-AF66FB50A3B5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D88FC-B359-4AA1-B3C8-D4779F551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3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  <a:ea typeface="ＭＳ Ｐゴシック" pitchFamily="34" charset="-128"/>
              </a:rPr>
              <a:t>P= short arm or petite</a:t>
            </a:r>
          </a:p>
          <a:p>
            <a:r>
              <a:rPr lang="en-US" altLang="en-US" smtClean="0">
                <a:latin typeface="Arial" pitchFamily="34" charset="0"/>
                <a:ea typeface="ＭＳ Ｐゴシック" pitchFamily="34" charset="-128"/>
              </a:rPr>
              <a:t>Q is the longer arm and comes after letter p in the alphabet</a:t>
            </a: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9ABE345-BC97-49B7-9C79-8250F8AB9453}" type="slidenum">
              <a:rPr lang="en-GB" altLang="en-US" sz="1200"/>
              <a:pPr eaLnBrk="1" hangingPunct="1"/>
              <a:t>4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19B0CEA-C157-468B-8AB6-389E07EAD80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1366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6175" y="688975"/>
            <a:ext cx="4565650" cy="3424238"/>
          </a:xfrm>
          <a:ln cap="flat"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7613" cy="249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00" tIns="44028" rIns="91200" bIns="44028"/>
          <a:lstStyle/>
          <a:p>
            <a:endParaRPr lang="fr-FR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 smtClean="0">
                <a:latin typeface="Arial" pitchFamily="34" charset="0"/>
                <a:ea typeface="ＭＳ Ｐゴシック" pitchFamily="34" charset="-128"/>
              </a:rPr>
              <a:t>Four Nucleotide Bases: Adenine, cytosine, guanine, and thymine</a:t>
            </a:r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D97372D-441F-4600-AC8A-B3DF6FDC5E25}" type="slidenum">
              <a:rPr lang="en-GB" altLang="en-US" sz="1200"/>
              <a:pPr eaLnBrk="1" hangingPunct="1"/>
              <a:t>7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 smtClean="0">
                <a:latin typeface="Arial" pitchFamily="34" charset="0"/>
                <a:ea typeface="ＭＳ Ｐゴシック" pitchFamily="34" charset="-128"/>
              </a:rPr>
              <a:t>Strand orientation is 5’ to 3’ or vice versa</a:t>
            </a:r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93CBBAB-0FBF-49B8-BAF2-34BA1F55CCC4}" type="slidenum">
              <a:rPr lang="en-GB" altLang="en-US" sz="1200"/>
              <a:pPr eaLnBrk="1" hangingPunct="1"/>
              <a:t>17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97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CFE20A4-F1D3-42F9-ACA9-E62638EED92D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17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562EC3B-0714-4C5D-AD6F-35E2B8D5E3C0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F8FF-287D-4A1F-97F5-45FF9E368EC1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F2E8-54D5-4383-93A7-E06B4711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1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F8FF-287D-4A1F-97F5-45FF9E368EC1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F2E8-54D5-4383-93A7-E06B4711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7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F8FF-287D-4A1F-97F5-45FF9E368EC1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F2E8-54D5-4383-93A7-E06B4711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99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9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21AFE-BD25-425A-B92F-402F68E2E12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24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69181-E4E5-4D3B-989E-1774616BE4A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792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07460-5D01-447B-B11E-CBCAE85DD6D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21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2261DC-0FB4-4119-84DB-94CC2FFEC19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458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A2D64-C455-4823-9D7D-B886A60AEE7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90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22CF6-675E-4553-AC23-362BD1F909D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20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B4591-863D-4D32-8F58-47672C6E6D0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53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1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DB3977-3518-4B55-8ED7-B27D15FC156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6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F8FF-287D-4A1F-97F5-45FF9E368EC1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F2E8-54D5-4383-93A7-E06B4711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64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CA14D9-D922-4876-8DEB-37FBC5C38AE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50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445CF0-47B4-41FC-8CD4-31430548F9F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015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0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0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132E37-492A-4139-94C0-4E73A9082D3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980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54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4D7CD-F166-4393-8D97-8D0B532A9E6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4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654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E4C47-6AA9-491A-8A3D-13051AC09BB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4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40267" y="685800"/>
            <a:ext cx="8263467" cy="3690938"/>
          </a:xfrm>
          <a:effectLst/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9661872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92"/>
            <a:ext cx="7772400" cy="566951"/>
          </a:xfrm>
          <a:effectLst/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14408"/>
          </a:xfrm>
          <a:effectLst/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230863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8159" y="3232150"/>
            <a:ext cx="6702778" cy="2736390"/>
          </a:xfrm>
          <a:effectLst/>
        </p:spPr>
        <p:txBody>
          <a:bodyPr/>
          <a:lstStyle>
            <a:lvl1pPr>
              <a:buClr>
                <a:srgbClr val="FFBA3E"/>
              </a:buClr>
              <a:buSzPct val="80000"/>
              <a:buFont typeface="Arial" pitchFamily="34" charset="0"/>
              <a:buChar char="•"/>
              <a:defRPr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1268597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447192"/>
          </a:xfrm>
          <a:effectLst/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89" y="2906779"/>
            <a:ext cx="7772400" cy="621965"/>
          </a:xfrm>
          <a:effectLst/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6951996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99139" y="1996475"/>
            <a:ext cx="3283656" cy="4678460"/>
          </a:xfrm>
          <a:effectLst/>
        </p:spPr>
        <p:txBody>
          <a:bodyPr/>
          <a:lstStyle>
            <a:lvl1pPr>
              <a:buClr>
                <a:srgbClr val="FFBA3E"/>
              </a:buClr>
              <a:buFont typeface="Arial" pitchFamily="34" charset="0"/>
              <a:buChar char="•"/>
              <a:defRPr sz="2800"/>
            </a:lvl1pPr>
            <a:lvl2pPr>
              <a:buClr>
                <a:srgbClr val="FFBA3E"/>
              </a:buClr>
              <a:buFont typeface="Arial" pitchFamily="34" charset="0"/>
              <a:buChar char="•"/>
              <a:defRPr sz="2400"/>
            </a:lvl2pPr>
            <a:lvl3pPr>
              <a:buClr>
                <a:srgbClr val="FFBA3E"/>
              </a:buClr>
              <a:buFont typeface="Arial" pitchFamily="34" charset="0"/>
              <a:buChar char="•"/>
              <a:defRPr sz="2000"/>
            </a:lvl3pPr>
            <a:lvl4pPr>
              <a:buClr>
                <a:srgbClr val="FFBA3E"/>
              </a:buClr>
              <a:buFont typeface="Arial" pitchFamily="34" charset="0"/>
              <a:buChar char="•"/>
              <a:defRPr sz="1800"/>
            </a:lvl4pPr>
            <a:lvl5pPr>
              <a:buClr>
                <a:srgbClr val="FFBA3E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8261" y="1996475"/>
            <a:ext cx="3283655" cy="4678460"/>
          </a:xfrm>
          <a:effectLst/>
        </p:spPr>
        <p:txBody>
          <a:bodyPr/>
          <a:lstStyle>
            <a:lvl1pPr>
              <a:buClr>
                <a:srgbClr val="FFBA3E"/>
              </a:buClr>
              <a:buFont typeface="Arial" pitchFamily="34" charset="0"/>
              <a:buChar char="•"/>
              <a:defRPr sz="2800"/>
            </a:lvl1pPr>
            <a:lvl2pPr>
              <a:buClr>
                <a:srgbClr val="FFBA3E"/>
              </a:buClr>
              <a:buFont typeface="Arial" pitchFamily="34" charset="0"/>
              <a:buChar char="•"/>
              <a:defRPr sz="2400"/>
            </a:lvl2pPr>
            <a:lvl3pPr>
              <a:buClr>
                <a:srgbClr val="FFBA3E"/>
              </a:buClr>
              <a:buFont typeface="Arial" pitchFamily="34" charset="0"/>
              <a:buChar char="•"/>
              <a:defRPr sz="2000"/>
            </a:lvl3pPr>
            <a:lvl4pPr>
              <a:buClr>
                <a:srgbClr val="FFBA3E"/>
              </a:buClr>
              <a:buFont typeface="Arial" pitchFamily="34" charset="0"/>
              <a:buChar char="•"/>
              <a:defRPr sz="1800"/>
            </a:lvl4pPr>
            <a:lvl5pPr>
              <a:buClr>
                <a:srgbClr val="FFBA3E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794163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F8FF-287D-4A1F-97F5-45FF9E368EC1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F2E8-54D5-4383-93A7-E06B4711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764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704"/>
            <a:ext cx="8229600" cy="566951"/>
          </a:xfrm>
          <a:effectLst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1422184"/>
          </a:xfrm>
          <a:effectLst/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2684068"/>
          </a:xfrm>
          <a:effectLst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1422184"/>
          </a:xfrm>
          <a:effectLst/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2684068"/>
          </a:xfrm>
          <a:effectLst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082904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0881415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10257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770084"/>
          </a:xfrm>
          <a:effectLst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756" y="273053"/>
            <a:ext cx="5111044" cy="3447354"/>
          </a:xfrm>
          <a:effectLst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489" cy="745076"/>
          </a:xfrm>
          <a:effectLst/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3989352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11" y="4800666"/>
            <a:ext cx="5486400" cy="431529"/>
          </a:xfrm>
          <a:effectLst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111" y="612780"/>
            <a:ext cx="5486400" cy="806631"/>
          </a:xfrm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529632"/>
          </a:xfrm>
          <a:effectLst/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7337671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-22041274" y="3232150"/>
            <a:ext cx="29932297" cy="1144588"/>
          </a:xfrm>
          <a:effectLst/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503140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95858" y="685800"/>
            <a:ext cx="1607876" cy="3690938"/>
          </a:xfrm>
          <a:effectLst/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794494" y="685800"/>
            <a:ext cx="3707909" cy="3690938"/>
          </a:xfrm>
          <a:effectLst/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781656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40267" y="685800"/>
            <a:ext cx="8263467" cy="2736390"/>
          </a:xfrm>
          <a:effectLst/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06092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F8FF-287D-4A1F-97F5-45FF9E368EC1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F2E8-54D5-4383-93A7-E06B4711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48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F8FF-287D-4A1F-97F5-45FF9E368EC1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F2E8-54D5-4383-93A7-E06B4711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16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F8FF-287D-4A1F-97F5-45FF9E368EC1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F2E8-54D5-4383-93A7-E06B4711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9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F8FF-287D-4A1F-97F5-45FF9E368EC1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F2E8-54D5-4383-93A7-E06B4711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F8FF-287D-4A1F-97F5-45FF9E368EC1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F2E8-54D5-4383-93A7-E06B4711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70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F8FF-287D-4A1F-97F5-45FF9E368EC1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F2E8-54D5-4383-93A7-E06B4711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2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EF8FF-287D-4A1F-97F5-45FF9E368EC1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FF2E8-54D5-4383-93A7-E06B4711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1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D74BD6-C22A-4706-AF11-83A763BCC896}" type="slidenum">
              <a:rPr lang="en-GB" altLang="en-US">
                <a:solidFill>
                  <a:srgbClr val="000000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298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3"/>
            </a:gs>
            <a:gs pos="100000">
              <a:srgbClr val="00009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3232150"/>
            <a:ext cx="6704013" cy="114458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5100" tIns="155575" rIns="165100" bIns="155575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39738" y="685800"/>
            <a:ext cx="8264525" cy="5619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6153292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50000"/>
        </a:spcBef>
        <a:spcAft>
          <a:spcPct val="0"/>
        </a:spcAft>
        <a:buClr>
          <a:schemeClr val="hlink"/>
        </a:buClr>
        <a:buSzPct val="70000"/>
        <a:buFont typeface="Monotype Sorts" charset="2"/>
        <a:buChar char="n"/>
        <a:defRPr sz="26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00100" indent="-339725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SzPct val="70000"/>
        <a:buFont typeface="Monotype Sorts" charset="2"/>
        <a:buChar char="l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pmap.org/index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pn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image" Target="../media/image19.jpeg"/><Relationship Id="rId4" Type="http://schemas.openxmlformats.org/officeDocument/2006/relationships/hyperlink" Target="http://www.hapmap.org/index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90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119812" name="Picture 4" descr="cancer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148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120836" name="Picture 4" descr="cancer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054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121860" name="Picture 4" descr="cancer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529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123907" name="Picture 3" descr="cance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383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124932" name="Picture 4" descr="cancer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923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125956" name="Picture 4" descr="cancer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7" name="TextBox 4"/>
          <p:cNvSpPr txBox="1">
            <a:spLocks noChangeArrowheads="1"/>
          </p:cNvSpPr>
          <p:nvPr/>
        </p:nvSpPr>
        <p:spPr bwMode="auto">
          <a:xfrm>
            <a:off x="714375" y="1928813"/>
            <a:ext cx="1954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altLang="en-US">
                <a:solidFill>
                  <a:srgbClr val="FFFFFF"/>
                </a:solidFill>
              </a:rPr>
              <a:t>Transcription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25958" name="TextBox 5"/>
          <p:cNvSpPr txBox="1">
            <a:spLocks noChangeArrowheads="1"/>
          </p:cNvSpPr>
          <p:nvPr/>
        </p:nvSpPr>
        <p:spPr bwMode="auto">
          <a:xfrm>
            <a:off x="428625" y="3357563"/>
            <a:ext cx="2711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altLang="en-US" sz="1800">
                <a:solidFill>
                  <a:srgbClr val="FFFFFF"/>
                </a:solidFill>
              </a:rPr>
              <a:t>Non-Synonymous SNPS</a:t>
            </a:r>
            <a:endParaRPr lang="en-US" alt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23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126980" name="Picture 4" descr="cancer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1" name="TextBox 4"/>
          <p:cNvSpPr txBox="1">
            <a:spLocks noChangeArrowheads="1"/>
          </p:cNvSpPr>
          <p:nvPr/>
        </p:nvSpPr>
        <p:spPr bwMode="auto">
          <a:xfrm>
            <a:off x="428625" y="1000125"/>
            <a:ext cx="1697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CA" altLang="en-US">
                <a:solidFill>
                  <a:schemeClr val="bg1"/>
                </a:solidFill>
              </a:rPr>
              <a:t>Translation</a:t>
            </a:r>
            <a:endParaRPr lang="en-US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285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19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spcAft>
                <a:spcPts val="600"/>
              </a:spcAft>
              <a:buFontTx/>
              <a:buNone/>
            </a:pPr>
            <a:r>
              <a:rPr lang="en-GB" altLang="en-US" sz="2400" b="1" dirty="0" smtClean="0">
                <a:ea typeface="ＭＳ Ｐゴシック" pitchFamily="34" charset="-128"/>
              </a:rPr>
              <a:t>Allele: </a:t>
            </a:r>
            <a:r>
              <a:rPr lang="en-GB" altLang="en-US" sz="2400" dirty="0" smtClean="0">
                <a:ea typeface="ＭＳ Ｐゴシック" pitchFamily="34" charset="-128"/>
              </a:rPr>
              <a:t>One of the alternative versions of a gene at a 	specific locus on a chromosome 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en-GB" altLang="en-US" sz="2400" b="1" dirty="0" smtClean="0">
                <a:ea typeface="ＭＳ Ｐゴシック" pitchFamily="34" charset="-128"/>
              </a:rPr>
              <a:t>Additive model: </a:t>
            </a:r>
            <a:r>
              <a:rPr lang="en-GB" altLang="en-US" sz="2400" dirty="0" smtClean="0">
                <a:ea typeface="ＭＳ Ｐゴシック" pitchFamily="34" charset="-128"/>
              </a:rPr>
              <a:t>Mechanism of quantitative inheritance such that the combined effects of alleles are equal to the sum of their individual effects 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en-GB" altLang="en-US" sz="2400" b="1" dirty="0" smtClean="0">
                <a:ea typeface="ＭＳ Ｐゴシック" pitchFamily="34" charset="-128"/>
              </a:rPr>
              <a:t>First vs. Second Generation Sequencing: </a:t>
            </a:r>
            <a:r>
              <a:rPr lang="en-GB" altLang="en-US" sz="2400" b="1" dirty="0" smtClean="0">
                <a:ea typeface="ＭＳ Ｐゴシック" pitchFamily="34" charset="-128"/>
              </a:rPr>
              <a:t>!</a:t>
            </a:r>
            <a:r>
              <a:rPr lang="en-GB" altLang="en-US" sz="2400" b="1" dirty="0" err="1" smtClean="0">
                <a:ea typeface="ＭＳ Ｐゴシック" pitchFamily="34" charset="-128"/>
              </a:rPr>
              <a:t>st</a:t>
            </a:r>
            <a:r>
              <a:rPr lang="en-GB" altLang="en-US" sz="2400" b="1" dirty="0" smtClean="0">
                <a:ea typeface="ＭＳ Ｐゴシック" pitchFamily="34" charset="-128"/>
              </a:rPr>
              <a:t> uses lab based technique- called “sanger sequencing” 2</a:t>
            </a:r>
            <a:r>
              <a:rPr lang="en-GB" altLang="en-US" sz="2400" b="1" baseline="30000" dirty="0" smtClean="0">
                <a:ea typeface="ＭＳ Ｐゴシック" pitchFamily="34" charset="-128"/>
              </a:rPr>
              <a:t>nd</a:t>
            </a:r>
            <a:r>
              <a:rPr lang="en-GB" altLang="en-US" sz="2400" b="1" dirty="0" smtClean="0">
                <a:ea typeface="ＭＳ Ｐゴシック" pitchFamily="34" charset="-128"/>
              </a:rPr>
              <a:t> or “next gen” is automated using “sequencers” which automate reaction needed for base pair reads</a:t>
            </a:r>
            <a:endParaRPr lang="en-GB" altLang="en-US" sz="2400" b="1" dirty="0" smtClean="0">
              <a:ea typeface="ＭＳ Ｐゴシック" pitchFamily="34" charset="-128"/>
            </a:endParaRPr>
          </a:p>
          <a:p>
            <a:pPr>
              <a:spcAft>
                <a:spcPts val="600"/>
              </a:spcAft>
              <a:buFontTx/>
              <a:buNone/>
            </a:pPr>
            <a:r>
              <a:rPr lang="en-GB" altLang="en-US" sz="2400" b="1" dirty="0" err="1" smtClean="0">
                <a:ea typeface="ＭＳ Ｐゴシック" pitchFamily="34" charset="-128"/>
              </a:rPr>
              <a:t>Exome</a:t>
            </a:r>
            <a:r>
              <a:rPr lang="en-GB" altLang="en-US" sz="2400" b="1" dirty="0" smtClean="0">
                <a:ea typeface="ＭＳ Ｐゴシック" pitchFamily="34" charset="-128"/>
              </a:rPr>
              <a:t> </a:t>
            </a:r>
            <a:r>
              <a:rPr lang="en-GB" altLang="en-US" sz="2400" b="1" dirty="0" smtClean="0">
                <a:ea typeface="ＭＳ Ｐゴシック" pitchFamily="34" charset="-128"/>
              </a:rPr>
              <a:t>sequencing: </a:t>
            </a:r>
            <a:r>
              <a:rPr lang="en-GB" altLang="en-US" sz="2400" dirty="0" smtClean="0">
                <a:ea typeface="ＭＳ Ｐゴシック" pitchFamily="34" charset="-128"/>
              </a:rPr>
              <a:t>a technique for sequencing all of the protein-coding genes in a genome </a:t>
            </a:r>
            <a:endParaRPr lang="en-GB" altLang="en-US" sz="2400" b="1" dirty="0" smtClean="0">
              <a:ea typeface="ＭＳ Ｐゴシック" pitchFamily="34" charset="-128"/>
            </a:endParaRPr>
          </a:p>
          <a:p>
            <a:pPr>
              <a:spcAft>
                <a:spcPts val="600"/>
              </a:spcAft>
              <a:buFontTx/>
              <a:buNone/>
            </a:pPr>
            <a:r>
              <a:rPr lang="en-GB" altLang="en-US" sz="2400" b="1" dirty="0" smtClean="0">
                <a:ea typeface="ＭＳ Ｐゴシック" pitchFamily="34" charset="-128"/>
              </a:rPr>
              <a:t>Gene expression: </a:t>
            </a:r>
            <a:r>
              <a:rPr lang="en-GB" altLang="en-US" sz="2400" dirty="0" smtClean="0">
                <a:ea typeface="ＭＳ Ｐゴシック" pitchFamily="34" charset="-128"/>
              </a:rPr>
              <a:t>the translation of information encoded in a gene into protein or RNA structures 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en-GB" altLang="en-US" sz="2400" b="1" dirty="0" smtClean="0">
                <a:ea typeface="ＭＳ Ｐゴシック" pitchFamily="34" charset="-128"/>
              </a:rPr>
              <a:t>DNA methylation:  </a:t>
            </a:r>
            <a:r>
              <a:rPr lang="en-GB" altLang="en-US" sz="2400" dirty="0" smtClean="0">
                <a:ea typeface="ＭＳ Ｐゴシック" pitchFamily="34" charset="-128"/>
              </a:rPr>
              <a:t>deactivates genes and regulates their tissue-specific transcription levels </a:t>
            </a:r>
          </a:p>
        </p:txBody>
      </p:sp>
    </p:spTree>
    <p:extLst>
      <p:ext uri="{BB962C8B-B14F-4D97-AF65-F5344CB8AC3E}">
        <p14:creationId xmlns:p14="http://schemas.microsoft.com/office/powerpoint/2010/main" val="1785050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Using the HAPMAP Data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How useful Is HAPMAP to study haplotype variation in diverse human population?</a:t>
            </a:r>
          </a:p>
          <a:p>
            <a:r>
              <a:rPr lang="en-US" altLang="en-US" smtClean="0">
                <a:ea typeface="ＭＳ Ｐゴシック" pitchFamily="34" charset="-128"/>
              </a:rPr>
              <a:t>What can we learn about human history?</a:t>
            </a:r>
          </a:p>
        </p:txBody>
      </p:sp>
    </p:spTree>
    <p:extLst>
      <p:ext uri="{BB962C8B-B14F-4D97-AF65-F5344CB8AC3E}">
        <p14:creationId xmlns:p14="http://schemas.microsoft.com/office/powerpoint/2010/main" val="214328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102404" name="Picture 4" descr="cance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312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Methods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>
                <a:ea typeface="ＭＳ Ｐゴシック" pitchFamily="34" charset="-128"/>
              </a:rPr>
              <a:t>Survey SNP variation in 927 unrelated individual from  52 populations in the HGDP</a:t>
            </a:r>
          </a:p>
          <a:p>
            <a:r>
              <a:rPr lang="en-US" altLang="en-US" sz="2800" smtClean="0">
                <a:ea typeface="ＭＳ Ｐゴシック" pitchFamily="34" charset="-128"/>
              </a:rPr>
              <a:t>Genotyped 3,024 SNPs from 36 genomic regions – each region spanned 330kb</a:t>
            </a:r>
          </a:p>
          <a:p>
            <a:pPr>
              <a:buFontTx/>
              <a:buNone/>
            </a:pPr>
            <a:r>
              <a:rPr lang="en-US" altLang="en-US" sz="2800" smtClean="0">
                <a:ea typeface="ＭＳ Ｐゴシック" pitchFamily="34" charset="-128"/>
              </a:rPr>
              <a:t>Results:</a:t>
            </a:r>
          </a:p>
          <a:p>
            <a:pPr>
              <a:buFontTx/>
              <a:buChar char="-"/>
            </a:pPr>
            <a:r>
              <a:rPr lang="en-US" altLang="en-US" sz="2800" smtClean="0">
                <a:ea typeface="ＭＳ Ｐゴシック" pitchFamily="34" charset="-128"/>
              </a:rPr>
              <a:t>Haplotype structure is greatest for nearby populations, especially from the same continent</a:t>
            </a:r>
          </a:p>
          <a:p>
            <a:pPr>
              <a:buFontTx/>
              <a:buChar char="-"/>
            </a:pPr>
            <a:r>
              <a:rPr lang="en-US" altLang="en-US" sz="2800" smtClean="0">
                <a:ea typeface="ＭＳ Ｐゴシック" pitchFamily="34" charset="-128"/>
              </a:rPr>
              <a:t>Steady decline in haplotype diversity with distance from Africa</a:t>
            </a:r>
          </a:p>
        </p:txBody>
      </p:sp>
    </p:spTree>
    <p:extLst>
      <p:ext uri="{BB962C8B-B14F-4D97-AF65-F5344CB8AC3E}">
        <p14:creationId xmlns:p14="http://schemas.microsoft.com/office/powerpoint/2010/main" val="421341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International HapMap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Empirical genotype data from &gt; 3 million SNPs in a limited samples of 270 individuals from 4 populations</a:t>
            </a:r>
          </a:p>
          <a:p>
            <a:pPr lvl="1"/>
            <a:r>
              <a:rPr lang="en-US" altLang="en-US" smtClean="0">
                <a:ea typeface="Arial" pitchFamily="34" charset="0"/>
              </a:rPr>
              <a:t>European origin from Utah</a:t>
            </a:r>
          </a:p>
          <a:p>
            <a:pPr lvl="1"/>
            <a:r>
              <a:rPr lang="en-US" altLang="en-US" smtClean="0">
                <a:ea typeface="Arial" pitchFamily="34" charset="0"/>
              </a:rPr>
              <a:t>Yoruba – West African</a:t>
            </a:r>
          </a:p>
          <a:p>
            <a:pPr lvl="1"/>
            <a:r>
              <a:rPr lang="en-US" altLang="en-US" smtClean="0">
                <a:ea typeface="Arial" pitchFamily="34" charset="0"/>
              </a:rPr>
              <a:t>Han Chinese</a:t>
            </a:r>
          </a:p>
          <a:p>
            <a:pPr lvl="1"/>
            <a:r>
              <a:rPr lang="en-US" altLang="en-US" smtClean="0">
                <a:ea typeface="Arial" pitchFamily="34" charset="0"/>
              </a:rPr>
              <a:t>Japanese</a:t>
            </a:r>
          </a:p>
          <a:p>
            <a:pPr lvl="1"/>
            <a:endParaRPr lang="en-US" altLang="en-US" smtClean="0">
              <a:ea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8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ea typeface="ＭＳ Ｐゴシック" pitchFamily="34" charset="-128"/>
              </a:rPr>
              <a:t>Recombination rates across populations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High levels of LD produced low estimates of population recombination</a:t>
            </a:r>
          </a:p>
          <a:p>
            <a:r>
              <a:rPr lang="en-US" altLang="en-US" smtClean="0">
                <a:ea typeface="ＭＳ Ｐゴシック" pitchFamily="34" charset="-128"/>
              </a:rPr>
              <a:t>Recombination hotspots lead to localized peaks of high population recombination</a:t>
            </a:r>
          </a:p>
          <a:p>
            <a:pPr lvl="1"/>
            <a:r>
              <a:rPr lang="en-US" altLang="en-US" smtClean="0">
                <a:ea typeface="Arial" pitchFamily="34" charset="0"/>
              </a:rPr>
              <a:t>LD is strong and diversity very low in American populations and Oceania (East Asia, Papuan)</a:t>
            </a:r>
          </a:p>
          <a:p>
            <a:pPr lvl="1"/>
            <a:r>
              <a:rPr lang="en-US" altLang="en-US" smtClean="0">
                <a:ea typeface="Arial" pitchFamily="34" charset="0"/>
              </a:rPr>
              <a:t>African- Yoruba have lowest LD</a:t>
            </a:r>
          </a:p>
        </p:txBody>
      </p:sp>
    </p:spTree>
    <p:extLst>
      <p:ext uri="{BB962C8B-B14F-4D97-AF65-F5344CB8AC3E}">
        <p14:creationId xmlns:p14="http://schemas.microsoft.com/office/powerpoint/2010/main" val="304622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World Wide Portability of the HAPMAP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smtClean="0">
                <a:ea typeface="ＭＳ Ｐゴシック" pitchFamily="34" charset="-128"/>
              </a:rPr>
              <a:t>83% of common haplotypes are also common in the most similar HapMap populations</a:t>
            </a:r>
          </a:p>
          <a:p>
            <a:pPr>
              <a:lnSpc>
                <a:spcPct val="80000"/>
              </a:lnSpc>
            </a:pPr>
            <a:r>
              <a:rPr lang="en-US" altLang="en-US" sz="2400" smtClean="0">
                <a:ea typeface="ＭＳ Ｐゴシック" pitchFamily="34" charset="-128"/>
              </a:rPr>
              <a:t>Most population in HDGP have extensive haplotype sharing with the at least one HapMap population</a:t>
            </a:r>
          </a:p>
          <a:p>
            <a:pPr>
              <a:lnSpc>
                <a:spcPct val="80000"/>
              </a:lnSpc>
            </a:pPr>
            <a:r>
              <a:rPr lang="en-US" altLang="en-US" sz="2400" smtClean="0">
                <a:ea typeface="ＭＳ Ｐゴシック" pitchFamily="34" charset="-128"/>
              </a:rPr>
              <a:t>Haplotype sharing is highest in Han Chinese and Japanese</a:t>
            </a:r>
          </a:p>
          <a:p>
            <a:pPr>
              <a:lnSpc>
                <a:spcPct val="80000"/>
              </a:lnSpc>
            </a:pPr>
            <a:r>
              <a:rPr lang="en-US" altLang="en-US" sz="2400" smtClean="0">
                <a:ea typeface="ＭＳ Ｐゴシック" pitchFamily="34" charset="-128"/>
              </a:rPr>
              <a:t>Lowest for Hunter gather Africans with Yoruba of Hap Map</a:t>
            </a:r>
          </a:p>
          <a:p>
            <a:pPr>
              <a:lnSpc>
                <a:spcPct val="80000"/>
              </a:lnSpc>
            </a:pPr>
            <a:r>
              <a:rPr lang="en-US" altLang="en-US" sz="2400" smtClean="0">
                <a:ea typeface="ＭＳ Ｐゴシック" pitchFamily="34" charset="-128"/>
              </a:rPr>
              <a:t>Portability of Hap Map is highest for high LD populations and  low for low LD populations –i.e. African are hardest and Native American are easiest</a:t>
            </a:r>
          </a:p>
          <a:p>
            <a:pPr>
              <a:lnSpc>
                <a:spcPct val="80000"/>
              </a:lnSpc>
            </a:pPr>
            <a:r>
              <a:rPr lang="en-US" altLang="en-US" sz="2400" smtClean="0">
                <a:ea typeface="ＭＳ Ｐゴシック" pitchFamily="34" charset="-128"/>
              </a:rPr>
              <a:t>Low LD populations will continue to require increased density of tagged SNPs to achieve same proportion of variation tagged in higher LD populations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5486400" y="6491288"/>
            <a:ext cx="330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latin typeface="Garamond" pitchFamily="18" charset="0"/>
              </a:rPr>
              <a:t>Conrad et al Nature Genetics 2006</a:t>
            </a:r>
          </a:p>
        </p:txBody>
      </p:sp>
    </p:spTree>
    <p:extLst>
      <p:ext uri="{BB962C8B-B14F-4D97-AF65-F5344CB8AC3E}">
        <p14:creationId xmlns:p14="http://schemas.microsoft.com/office/powerpoint/2010/main" val="3469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468313" y="1628775"/>
            <a:ext cx="8351837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5100" tIns="155575" rIns="165100" bIns="155575" anchor="ctr">
            <a:spAutoFit/>
          </a:bodyPr>
          <a:lstStyle>
            <a:lvl1pPr marL="341313" indent="-3413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30000"/>
              </a:spcBef>
              <a:buClr>
                <a:srgbClr val="FFBA3E"/>
              </a:buClr>
              <a:buSzPct val="100000"/>
              <a:buFont typeface="Arial" pitchFamily="34" charset="0"/>
              <a:buChar char="•"/>
            </a:pPr>
            <a:r>
              <a:rPr lang="en-US" altLang="en-US"/>
              <a:t>Published “human genome sequence” is based on a few donors</a:t>
            </a:r>
          </a:p>
          <a:p>
            <a:pPr eaLnBrk="1" hangingPunct="1">
              <a:lnSpc>
                <a:spcPct val="105000"/>
              </a:lnSpc>
              <a:spcBef>
                <a:spcPct val="30000"/>
              </a:spcBef>
              <a:buClr>
                <a:srgbClr val="FFBA3E"/>
              </a:buClr>
              <a:buSzPct val="100000"/>
              <a:buFont typeface="Arial" pitchFamily="34" charset="0"/>
              <a:buChar char="•"/>
            </a:pPr>
            <a:r>
              <a:rPr lang="en-US" altLang="en-US"/>
              <a:t>1 in 1200 nucleotides in the genome differ among individuals</a:t>
            </a:r>
          </a:p>
          <a:p>
            <a:pPr eaLnBrk="1" hangingPunct="1">
              <a:lnSpc>
                <a:spcPct val="105000"/>
              </a:lnSpc>
              <a:spcBef>
                <a:spcPct val="30000"/>
              </a:spcBef>
              <a:buClr>
                <a:srgbClr val="FFBA3E"/>
              </a:buClr>
              <a:buSzPct val="100000"/>
              <a:buFont typeface="Arial" pitchFamily="34" charset="0"/>
              <a:buChar char="•"/>
            </a:pPr>
            <a:r>
              <a:rPr lang="en-US" altLang="en-US"/>
              <a:t>That variability is key to understanding variability in disease susceptibility and outcomes</a:t>
            </a:r>
          </a:p>
          <a:p>
            <a:pPr eaLnBrk="1" hangingPunct="1">
              <a:lnSpc>
                <a:spcPct val="105000"/>
              </a:lnSpc>
              <a:spcBef>
                <a:spcPct val="30000"/>
              </a:spcBef>
              <a:buClr>
                <a:srgbClr val="FFBA3E"/>
              </a:buClr>
              <a:buSzPct val="100000"/>
              <a:buFont typeface="Arial" pitchFamily="34" charset="0"/>
              <a:buChar char="•"/>
            </a:pPr>
            <a:r>
              <a:rPr lang="en-US" altLang="en-US"/>
              <a:t>SNP = single nucleotide polymorphism</a:t>
            </a:r>
          </a:p>
          <a:p>
            <a:pPr eaLnBrk="1" hangingPunct="1">
              <a:lnSpc>
                <a:spcPct val="105000"/>
              </a:lnSpc>
              <a:spcBef>
                <a:spcPct val="30000"/>
              </a:spcBef>
              <a:buClr>
                <a:srgbClr val="FFBA3E"/>
              </a:buClr>
              <a:buSzPct val="100000"/>
              <a:buFont typeface="Arial" pitchFamily="34" charset="0"/>
              <a:buChar char="•"/>
            </a:pPr>
            <a:r>
              <a:rPr lang="en-US" altLang="en-US"/>
              <a:t>As of 2007, 3.1 million SNPs genotyped in 270 individuals from 4 geographically diverse populations</a:t>
            </a:r>
          </a:p>
          <a:p>
            <a:pPr eaLnBrk="1" hangingPunct="1">
              <a:lnSpc>
                <a:spcPct val="105000"/>
              </a:lnSpc>
              <a:spcBef>
                <a:spcPct val="30000"/>
              </a:spcBef>
              <a:buClr>
                <a:srgbClr val="FFBA3E"/>
              </a:buClr>
              <a:buSzPct val="100000"/>
              <a:buFont typeface="Arial" pitchFamily="34" charset="0"/>
              <a:buChar char="•"/>
            </a:pPr>
            <a:r>
              <a:rPr lang="en-US" altLang="en-US"/>
              <a:t>SNPs travel in patterns or “haplotypes”</a:t>
            </a:r>
          </a:p>
        </p:txBody>
      </p:sp>
      <p:pic>
        <p:nvPicPr>
          <p:cNvPr id="18435" name="Picture 3" descr="HapMap Project logo">
            <a:hlinkClick r:id="rId3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538" y="247650"/>
            <a:ext cx="3490912" cy="1285875"/>
          </a:xfrm>
          <a:effectLst>
            <a:outerShdw blurRad="63500" dist="53882" dir="2700000" algn="ctr" rotWithShape="0">
              <a:schemeClr val="bg2"/>
            </a:outerShdw>
          </a:effectLst>
        </p:spPr>
      </p:pic>
      <p:sp>
        <p:nvSpPr>
          <p:cNvPr id="1452036" name="AutoShape 4" descr="what is HapMap"/>
          <p:cNvSpPr>
            <a:spLocks noChangeAspect="1" noChangeArrowheads="1"/>
          </p:cNvSpPr>
          <p:nvPr/>
        </p:nvSpPr>
        <p:spPr bwMode="auto">
          <a:xfrm>
            <a:off x="3302000" y="2000250"/>
            <a:ext cx="2540000" cy="28575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1452037" name="AutoShape 5" descr="what is HapMap"/>
          <p:cNvSpPr>
            <a:spLocks noChangeAspect="1" noChangeArrowheads="1"/>
          </p:cNvSpPr>
          <p:nvPr/>
        </p:nvSpPr>
        <p:spPr bwMode="auto">
          <a:xfrm>
            <a:off x="3302000" y="2000250"/>
            <a:ext cx="2540000" cy="28575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fr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</a:endParaRPr>
          </a:p>
        </p:txBody>
      </p:sp>
      <p:pic>
        <p:nvPicPr>
          <p:cNvPr id="1587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6261100"/>
            <a:ext cx="19954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021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ChangeArrowheads="1"/>
          </p:cNvSpPr>
          <p:nvPr/>
        </p:nvSpPr>
        <p:spPr bwMode="auto">
          <a:xfrm>
            <a:off x="1289050" y="1846263"/>
            <a:ext cx="71120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/>
              <a:t>“Genetic variants that are near each other tend to be inherited together. For example, all of the people who have an A rather than a G at a particular location in a chromosome can have identical genetic variants at other SNPs in the chromosomal region surrounding the A. These regions of linked variants are known as haplotypes (Figure). “</a:t>
            </a:r>
          </a:p>
        </p:txBody>
      </p:sp>
      <p:pic>
        <p:nvPicPr>
          <p:cNvPr id="1403910" name="Picture 6" descr="hapmapfi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3" y="1577975"/>
            <a:ext cx="7381875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 descr="HapMap Project logo">
            <a:hlinkClick r:id="rId4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538" y="228600"/>
            <a:ext cx="3490912" cy="1285875"/>
          </a:xfrm>
          <a:effectLst>
            <a:outerShdw blurRad="63500" dist="53882" dir="2700000" algn="ctr" rotWithShape="0">
              <a:schemeClr val="bg2"/>
            </a:outerShdw>
          </a:effectLst>
        </p:spPr>
      </p:pic>
      <p:pic>
        <p:nvPicPr>
          <p:cNvPr id="16077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6261100"/>
            <a:ext cx="1995487" cy="460375"/>
          </a:xfrm>
          <a:prstGeom prst="rect">
            <a:avLst/>
          </a:prstGeom>
          <a:solidFill>
            <a:srgbClr val="0000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4" name="Text Box 4"/>
          <p:cNvSpPr txBox="1">
            <a:spLocks noChangeArrowheads="1"/>
          </p:cNvSpPr>
          <p:nvPr/>
        </p:nvSpPr>
        <p:spPr bwMode="auto">
          <a:xfrm>
            <a:off x="4383088" y="525463"/>
            <a:ext cx="45958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/>
              <a:t>The International HapMap Consortium. </a:t>
            </a:r>
          </a:p>
          <a:p>
            <a:pPr eaLnBrk="1" hangingPunct="1"/>
            <a:r>
              <a:rPr lang="en-US" altLang="en-US" sz="1400" i="1"/>
              <a:t>Nature</a:t>
            </a:r>
            <a:r>
              <a:rPr lang="en-US" altLang="en-US" sz="1400"/>
              <a:t>.</a:t>
            </a:r>
            <a:r>
              <a:rPr lang="en-US" altLang="en-US" sz="1400" i="1"/>
              <a:t> </a:t>
            </a:r>
            <a:r>
              <a:rPr lang="en-US" altLang="en-US" sz="1400"/>
              <a:t>2003;426:789-796. Reproduced with permission.</a:t>
            </a:r>
          </a:p>
          <a:p>
            <a:pPr eaLnBrk="1" hangingPunct="1"/>
            <a:endParaRPr lang="en-US" altLang="en-US" sz="1400" i="1"/>
          </a:p>
        </p:txBody>
      </p:sp>
    </p:spTree>
    <p:extLst>
      <p:ext uri="{BB962C8B-B14F-4D97-AF65-F5344CB8AC3E}">
        <p14:creationId xmlns:p14="http://schemas.microsoft.com/office/powerpoint/2010/main" val="745564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Stapel Bild0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66294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94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051" descr="2020g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97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3" descr="2030g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2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2" name="Object 2"/>
          <p:cNvGraphicFramePr>
            <a:graphicFrameLocks noChangeAspect="1"/>
          </p:cNvGraphicFramePr>
          <p:nvPr/>
        </p:nvGraphicFramePr>
        <p:xfrm>
          <a:off x="7759700" y="2360613"/>
          <a:ext cx="94615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4" imgW="1423115" imgH="3055513" progId="MS_ClipArt_Gallery.2">
                  <p:embed/>
                </p:oleObj>
              </mc:Choice>
              <mc:Fallback>
                <p:oleObj name="Clip" r:id="rId4" imgW="1423115" imgH="305551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9700" y="2360613"/>
                        <a:ext cx="94615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50850"/>
            <a:ext cx="9144000" cy="628650"/>
          </a:xfrm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3200" smtClean="0">
                <a:ea typeface="+mj-ea"/>
                <a:cs typeface="+mj-cs"/>
              </a:rPr>
              <a:t>Biology 101</a:t>
            </a:r>
          </a:p>
        </p:txBody>
      </p:sp>
      <p:sp>
        <p:nvSpPr>
          <p:cNvPr id="4915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3713" y="1411288"/>
            <a:ext cx="6986587" cy="5008562"/>
          </a:xfrm>
          <a:effectLst>
            <a:outerShdw dist="53882" dir="2700000" algn="ctr" rotWithShape="0">
              <a:schemeClr val="bg2"/>
            </a:outerShdw>
          </a:effectLst>
        </p:spPr>
        <p:txBody>
          <a:bodyPr anchorCtr="0"/>
          <a:lstStyle/>
          <a:p>
            <a:pPr marL="342900" indent="-342900">
              <a:lnSpc>
                <a:spcPct val="105000"/>
              </a:lnSpc>
              <a:spcBef>
                <a:spcPct val="30000"/>
              </a:spcBef>
              <a:buFont typeface="Arial" pitchFamily="34" charset="0"/>
              <a:buNone/>
              <a:tabLst>
                <a:tab pos="1600200" algn="l"/>
              </a:tabLst>
            </a:pPr>
            <a:r>
              <a:rPr lang="en-US" altLang="en-US" sz="3000" smtClean="0">
                <a:ea typeface="ＭＳ Ｐゴシック" pitchFamily="34" charset="-128"/>
              </a:rPr>
              <a:t>DNA: </a:t>
            </a:r>
            <a:r>
              <a:rPr lang="en-US" altLang="en-US" sz="3000" smtClean="0">
                <a:solidFill>
                  <a:srgbClr val="FFBA3E"/>
                </a:solidFill>
                <a:ea typeface="ＭＳ Ｐゴシック" pitchFamily="34" charset="-128"/>
              </a:rPr>
              <a:t>elegant simplicity</a:t>
            </a:r>
          </a:p>
          <a:p>
            <a:pPr marL="742950" lvl="1" indent="-285750">
              <a:lnSpc>
                <a:spcPct val="105000"/>
              </a:lnSpc>
              <a:spcBef>
                <a:spcPct val="30000"/>
              </a:spcBef>
              <a:buClr>
                <a:srgbClr val="FFBA3E"/>
              </a:buClr>
              <a:buSzPct val="100000"/>
              <a:buFont typeface="Arial" pitchFamily="34" charset="0"/>
              <a:buChar char="•"/>
              <a:tabLst>
                <a:tab pos="1600200" algn="l"/>
              </a:tabLst>
            </a:pPr>
            <a:r>
              <a:rPr lang="en-US" altLang="en-US" sz="2400" b="1" smtClean="0">
                <a:ea typeface="ＭＳ Ｐゴシック" pitchFamily="34" charset="-128"/>
              </a:rPr>
              <a:t>A molecule consisting of two strands that wrap around each other to form a “twisted ladder” shape, with the sides made of sugar and phosphate, with rungs made of nitrogen-containing chemicals called bases</a:t>
            </a:r>
          </a:p>
          <a:p>
            <a:pPr marL="742950" lvl="1" indent="-285750">
              <a:lnSpc>
                <a:spcPct val="105000"/>
              </a:lnSpc>
              <a:spcBef>
                <a:spcPct val="30000"/>
              </a:spcBef>
              <a:buClr>
                <a:srgbClr val="FFBA3E"/>
              </a:buClr>
              <a:buSzPct val="100000"/>
              <a:buFont typeface="Arial" pitchFamily="34" charset="0"/>
              <a:buChar char="•"/>
              <a:tabLst>
                <a:tab pos="1600200" algn="l"/>
              </a:tabLst>
            </a:pPr>
            <a:r>
              <a:rPr lang="en-US" altLang="en-US" sz="2400" b="1" smtClean="0">
                <a:ea typeface="ＭＳ Ｐゴシック" pitchFamily="34" charset="-128"/>
              </a:rPr>
              <a:t>Four (and only four) different </a:t>
            </a:r>
            <a:r>
              <a:rPr lang="en-US" altLang="en-US" sz="2400" b="1" smtClean="0">
                <a:solidFill>
                  <a:srgbClr val="FFBA3E"/>
                </a:solidFill>
                <a:ea typeface="ＭＳ Ｐゴシック" pitchFamily="34" charset="-128"/>
              </a:rPr>
              <a:t>bases</a:t>
            </a:r>
            <a:r>
              <a:rPr lang="en-US" altLang="en-US" sz="2400" b="1" smtClean="0">
                <a:ea typeface="ＭＳ Ｐゴシック" pitchFamily="34" charset="-128"/>
              </a:rPr>
              <a:t> are present</a:t>
            </a:r>
          </a:p>
          <a:p>
            <a:pPr marL="742950" lvl="1" indent="-285750">
              <a:lnSpc>
                <a:spcPct val="105000"/>
              </a:lnSpc>
              <a:spcBef>
                <a:spcPct val="30000"/>
              </a:spcBef>
              <a:buClr>
                <a:srgbClr val="FFBA3E"/>
              </a:buClr>
              <a:buSzPct val="100000"/>
              <a:buFont typeface="Arial" pitchFamily="34" charset="0"/>
              <a:buChar char="•"/>
              <a:tabLst>
                <a:tab pos="1600200" algn="l"/>
              </a:tabLst>
            </a:pPr>
            <a:r>
              <a:rPr lang="en-US" altLang="en-US" sz="2400" b="1" smtClean="0">
                <a:ea typeface="ＭＳ Ｐゴシック" pitchFamily="34" charset="-128"/>
              </a:rPr>
              <a:t>The order of the bases provides the genetic information</a:t>
            </a:r>
          </a:p>
        </p:txBody>
      </p:sp>
      <p:pic>
        <p:nvPicPr>
          <p:cNvPr id="11264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6261100"/>
            <a:ext cx="19954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601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110596" name="Picture 4" descr="cance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063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117764" name="Picture 4" descr="cancer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381125"/>
            <a:ext cx="54292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5" name="Picture 5" descr="cancer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921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118788" name="Picture 4" descr="cancer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666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502rc01">
  <a:themeElements>
    <a:clrScheme name="">
      <a:dk1>
        <a:srgbClr val="000000"/>
      </a:dk1>
      <a:lt1>
        <a:srgbClr val="FFFFFF"/>
      </a:lt1>
      <a:dk2>
        <a:srgbClr val="00007A"/>
      </a:dk2>
      <a:lt2>
        <a:srgbClr val="FFBA3E"/>
      </a:lt2>
      <a:accent1>
        <a:srgbClr val="3A0C60"/>
      </a:accent1>
      <a:accent2>
        <a:srgbClr val="6B6BCE"/>
      </a:accent2>
      <a:accent3>
        <a:srgbClr val="AAAABE"/>
      </a:accent3>
      <a:accent4>
        <a:srgbClr val="DADADA"/>
      </a:accent4>
      <a:accent5>
        <a:srgbClr val="AEAAB6"/>
      </a:accent5>
      <a:accent6>
        <a:srgbClr val="6060BA"/>
      </a:accent6>
      <a:hlink>
        <a:srgbClr val="E5405D"/>
      </a:hlink>
      <a:folHlink>
        <a:srgbClr val="F8E6C6"/>
      </a:folHlink>
    </a:clrScheme>
    <a:fontScheme name="9502rc01.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E9C09"/>
        </a:solidFill>
        <a:ln w="50800" cap="flat" cmpd="sng" algn="ctr">
          <a:solidFill>
            <a:srgbClr val="3365FB"/>
          </a:solidFill>
          <a:prstDash val="solid"/>
          <a:round/>
          <a:headEnd type="none" w="sm" len="sm"/>
          <a:tailEnd type="stealth" w="med" len="lg"/>
        </a:ln>
        <a:effectLst>
          <a:outerShdw dist="1796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E9C09"/>
        </a:solidFill>
        <a:ln w="50800" cap="flat" cmpd="sng" algn="ctr">
          <a:solidFill>
            <a:srgbClr val="3365FB"/>
          </a:solidFill>
          <a:prstDash val="solid"/>
          <a:round/>
          <a:headEnd type="none" w="sm" len="sm"/>
          <a:tailEnd type="stealth" w="med" len="lg"/>
        </a:ln>
        <a:effectLst>
          <a:outerShdw dist="1796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9502rc01.pp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502rc01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502rc01.pp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502rc01.pp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502rc01.pp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502rc01.pp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502rc01.pp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530</Words>
  <Application>Microsoft Office PowerPoint</Application>
  <PresentationFormat>On-screen Show (4:3)</PresentationFormat>
  <Paragraphs>61</Paragraphs>
  <Slides>25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Office Theme</vt:lpstr>
      <vt:lpstr>Default Design</vt:lpstr>
      <vt:lpstr>9502rc01</vt:lpstr>
      <vt:lpstr>Microsoft Clip 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Biology 101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the HAPMAP Data</vt:lpstr>
      <vt:lpstr>Methods</vt:lpstr>
      <vt:lpstr>International HapMap</vt:lpstr>
      <vt:lpstr>Recombination rates across populations</vt:lpstr>
      <vt:lpstr>World Wide Portability of the HAPMAP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sonia</dc:creator>
  <cp:lastModifiedBy>sonia</cp:lastModifiedBy>
  <cp:revision>2</cp:revision>
  <dcterms:created xsi:type="dcterms:W3CDTF">2014-09-02T14:00:05Z</dcterms:created>
  <dcterms:modified xsi:type="dcterms:W3CDTF">2014-09-02T14:10:22Z</dcterms:modified>
</cp:coreProperties>
</file>