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5"/>
  </p:notesMasterIdLst>
  <p:sldIdLst>
    <p:sldId id="256" r:id="rId2"/>
    <p:sldId id="268" r:id="rId3"/>
    <p:sldId id="269" r:id="rId4"/>
    <p:sldId id="490" r:id="rId5"/>
    <p:sldId id="402" r:id="rId6"/>
    <p:sldId id="403" r:id="rId7"/>
    <p:sldId id="404" r:id="rId8"/>
    <p:sldId id="405" r:id="rId9"/>
    <p:sldId id="406" r:id="rId10"/>
    <p:sldId id="407" r:id="rId11"/>
    <p:sldId id="408" r:id="rId12"/>
    <p:sldId id="286" r:id="rId13"/>
    <p:sldId id="361" r:id="rId14"/>
    <p:sldId id="434" r:id="rId15"/>
    <p:sldId id="433" r:id="rId16"/>
    <p:sldId id="430" r:id="rId17"/>
    <p:sldId id="432" r:id="rId18"/>
    <p:sldId id="431" r:id="rId19"/>
    <p:sldId id="429" r:id="rId20"/>
    <p:sldId id="362" r:id="rId21"/>
    <p:sldId id="363" r:id="rId22"/>
    <p:sldId id="489" r:id="rId23"/>
    <p:sldId id="275" r:id="rId24"/>
    <p:sldId id="274" r:id="rId25"/>
    <p:sldId id="271" r:id="rId26"/>
    <p:sldId id="273" r:id="rId27"/>
    <p:sldId id="283" r:id="rId28"/>
    <p:sldId id="282" r:id="rId29"/>
    <p:sldId id="281" r:id="rId30"/>
    <p:sldId id="278" r:id="rId31"/>
    <p:sldId id="284" r:id="rId32"/>
    <p:sldId id="392" r:id="rId33"/>
    <p:sldId id="491" r:id="rId34"/>
    <p:sldId id="367" r:id="rId35"/>
    <p:sldId id="377" r:id="rId36"/>
    <p:sldId id="370" r:id="rId37"/>
    <p:sldId id="375" r:id="rId38"/>
    <p:sldId id="378" r:id="rId39"/>
    <p:sldId id="376" r:id="rId40"/>
    <p:sldId id="371" r:id="rId41"/>
    <p:sldId id="372" r:id="rId42"/>
    <p:sldId id="373" r:id="rId43"/>
    <p:sldId id="495" r:id="rId44"/>
    <p:sldId id="496" r:id="rId45"/>
    <p:sldId id="492" r:id="rId46"/>
    <p:sldId id="493" r:id="rId47"/>
    <p:sldId id="494" r:id="rId48"/>
    <p:sldId id="497" r:id="rId49"/>
    <p:sldId id="498" r:id="rId50"/>
    <p:sldId id="499" r:id="rId51"/>
    <p:sldId id="500" r:id="rId52"/>
    <p:sldId id="379" r:id="rId53"/>
    <p:sldId id="380" r:id="rId54"/>
    <p:sldId id="381" r:id="rId55"/>
    <p:sldId id="382" r:id="rId56"/>
    <p:sldId id="383" r:id="rId57"/>
    <p:sldId id="384" r:id="rId58"/>
    <p:sldId id="385" r:id="rId59"/>
    <p:sldId id="387" r:id="rId60"/>
    <p:sldId id="388" r:id="rId61"/>
    <p:sldId id="389" r:id="rId62"/>
    <p:sldId id="391" r:id="rId63"/>
    <p:sldId id="390" r:id="rId64"/>
    <p:sldId id="448" r:id="rId65"/>
    <p:sldId id="449" r:id="rId66"/>
    <p:sldId id="450" r:id="rId67"/>
    <p:sldId id="289" r:id="rId68"/>
    <p:sldId id="426" r:id="rId69"/>
    <p:sldId id="427" r:id="rId70"/>
    <p:sldId id="428" r:id="rId71"/>
    <p:sldId id="441" r:id="rId72"/>
    <p:sldId id="442" r:id="rId73"/>
    <p:sldId id="468" r:id="rId74"/>
    <p:sldId id="443" r:id="rId75"/>
    <p:sldId id="469" r:id="rId76"/>
    <p:sldId id="444" r:id="rId77"/>
    <p:sldId id="470" r:id="rId78"/>
    <p:sldId id="445" r:id="rId79"/>
    <p:sldId id="471" r:id="rId80"/>
    <p:sldId id="446" r:id="rId81"/>
    <p:sldId id="472" r:id="rId82"/>
    <p:sldId id="435" r:id="rId83"/>
    <p:sldId id="436" r:id="rId84"/>
    <p:sldId id="437" r:id="rId85"/>
    <p:sldId id="438" r:id="rId86"/>
    <p:sldId id="439" r:id="rId87"/>
    <p:sldId id="425" r:id="rId88"/>
    <p:sldId id="290" r:id="rId89"/>
    <p:sldId id="291" r:id="rId90"/>
    <p:sldId id="302" r:id="rId91"/>
    <p:sldId id="292" r:id="rId92"/>
    <p:sldId id="298" r:id="rId93"/>
    <p:sldId id="473" r:id="rId94"/>
    <p:sldId id="297" r:id="rId95"/>
    <p:sldId id="474" r:id="rId96"/>
    <p:sldId id="303" r:id="rId97"/>
    <p:sldId id="475" r:id="rId98"/>
    <p:sldId id="299" r:id="rId99"/>
    <p:sldId id="476" r:id="rId100"/>
    <p:sldId id="300" r:id="rId101"/>
    <p:sldId id="477" r:id="rId102"/>
    <p:sldId id="301" r:id="rId103"/>
    <p:sldId id="293" r:id="rId104"/>
    <p:sldId id="295" r:id="rId105"/>
    <p:sldId id="304" r:id="rId106"/>
    <p:sldId id="296" r:id="rId107"/>
    <p:sldId id="305" r:id="rId108"/>
    <p:sldId id="306" r:id="rId109"/>
    <p:sldId id="307" r:id="rId110"/>
    <p:sldId id="308" r:id="rId111"/>
    <p:sldId id="309" r:id="rId112"/>
    <p:sldId id="310" r:id="rId113"/>
    <p:sldId id="311" r:id="rId114"/>
    <p:sldId id="312" r:id="rId115"/>
    <p:sldId id="313" r:id="rId116"/>
    <p:sldId id="314" r:id="rId117"/>
    <p:sldId id="315" r:id="rId118"/>
    <p:sldId id="316" r:id="rId119"/>
    <p:sldId id="320" r:id="rId120"/>
    <p:sldId id="321" r:id="rId121"/>
    <p:sldId id="317" r:id="rId122"/>
    <p:sldId id="323" r:id="rId123"/>
    <p:sldId id="324" r:id="rId124"/>
    <p:sldId id="325" r:id="rId125"/>
    <p:sldId id="326" r:id="rId126"/>
    <p:sldId id="318" r:id="rId127"/>
    <p:sldId id="319" r:id="rId128"/>
    <p:sldId id="327" r:id="rId129"/>
    <p:sldId id="328" r:id="rId130"/>
    <p:sldId id="329" r:id="rId131"/>
    <p:sldId id="478" r:id="rId132"/>
    <p:sldId id="479" r:id="rId133"/>
    <p:sldId id="482" r:id="rId134"/>
    <p:sldId id="334" r:id="rId135"/>
    <p:sldId id="330" r:id="rId136"/>
    <p:sldId id="331" r:id="rId137"/>
    <p:sldId id="332" r:id="rId138"/>
    <p:sldId id="333" r:id="rId139"/>
    <p:sldId id="336" r:id="rId140"/>
    <p:sldId id="337" r:id="rId141"/>
    <p:sldId id="338" r:id="rId142"/>
    <p:sldId id="339" r:id="rId143"/>
    <p:sldId id="335" r:id="rId144"/>
    <p:sldId id="340" r:id="rId145"/>
    <p:sldId id="343" r:id="rId146"/>
    <p:sldId id="344" r:id="rId147"/>
    <p:sldId id="346" r:id="rId148"/>
    <p:sldId id="345" r:id="rId149"/>
    <p:sldId id="347" r:id="rId150"/>
    <p:sldId id="348" r:id="rId151"/>
    <p:sldId id="349" r:id="rId152"/>
    <p:sldId id="350" r:id="rId153"/>
    <p:sldId id="351" r:id="rId154"/>
    <p:sldId id="352" r:id="rId155"/>
    <p:sldId id="353" r:id="rId156"/>
    <p:sldId id="451" r:id="rId157"/>
    <p:sldId id="355" r:id="rId158"/>
    <p:sldId id="452" r:id="rId159"/>
    <p:sldId id="356" r:id="rId160"/>
    <p:sldId id="453" r:id="rId161"/>
    <p:sldId id="357" r:id="rId162"/>
    <p:sldId id="454" r:id="rId163"/>
    <p:sldId id="358" r:id="rId164"/>
    <p:sldId id="359" r:id="rId165"/>
    <p:sldId id="360" r:id="rId166"/>
    <p:sldId id="341" r:id="rId167"/>
    <p:sldId id="342" r:id="rId168"/>
    <p:sldId id="455" r:id="rId169"/>
    <p:sldId id="393" r:id="rId170"/>
    <p:sldId id="394" r:id="rId171"/>
    <p:sldId id="396" r:id="rId172"/>
    <p:sldId id="397" r:id="rId173"/>
    <p:sldId id="483" r:id="rId174"/>
    <p:sldId id="485" r:id="rId175"/>
    <p:sldId id="484" r:id="rId176"/>
    <p:sldId id="486" r:id="rId177"/>
    <p:sldId id="409" r:id="rId178"/>
    <p:sldId id="410" r:id="rId179"/>
    <p:sldId id="411" r:id="rId180"/>
    <p:sldId id="412" r:id="rId181"/>
    <p:sldId id="413" r:id="rId182"/>
    <p:sldId id="414" r:id="rId183"/>
    <p:sldId id="415" r:id="rId184"/>
    <p:sldId id="416" r:id="rId185"/>
    <p:sldId id="417" r:id="rId186"/>
    <p:sldId id="418" r:id="rId187"/>
    <p:sldId id="419" r:id="rId188"/>
    <p:sldId id="420" r:id="rId189"/>
    <p:sldId id="421" r:id="rId190"/>
    <p:sldId id="422" r:id="rId191"/>
    <p:sldId id="423" r:id="rId192"/>
    <p:sldId id="424" r:id="rId193"/>
    <p:sldId id="501" r:id="rId194"/>
    <p:sldId id="458" r:id="rId195"/>
    <p:sldId id="459" r:id="rId196"/>
    <p:sldId id="460" r:id="rId197"/>
    <p:sldId id="462" r:id="rId198"/>
    <p:sldId id="463" r:id="rId199"/>
    <p:sldId id="465" r:id="rId200"/>
    <p:sldId id="456" r:id="rId201"/>
    <p:sldId id="466" r:id="rId202"/>
    <p:sldId id="467" r:id="rId203"/>
    <p:sldId id="464" r:id="rId20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ssell" initials="R" lastIdx="0" clrIdx="0">
    <p:extLst>
      <p:ext uri="{19B8F6BF-5375-455C-9EA6-DF929625EA0E}">
        <p15:presenceInfo xmlns:p15="http://schemas.microsoft.com/office/powerpoint/2012/main" userId="Russ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C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87371" autoAdjust="0"/>
  </p:normalViewPr>
  <p:slideViewPr>
    <p:cSldViewPr>
      <p:cViewPr varScale="1">
        <p:scale>
          <a:sx n="82" d="100"/>
          <a:sy n="82" d="100"/>
        </p:scale>
        <p:origin x="1541"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commentAuthors" Target="commen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Reference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Additive</c:v>
                </c:pt>
                <c:pt idx="1">
                  <c:v>Multipicative</c:v>
                </c:pt>
              </c:strCache>
            </c:strRef>
          </c:cat>
          <c:val>
            <c:numRef>
              <c:f>Sheet1!$B$2:$B$3</c:f>
              <c:numCache>
                <c:formatCode>General</c:formatCode>
                <c:ptCount val="2"/>
                <c:pt idx="0">
                  <c:v>1</c:v>
                </c:pt>
                <c:pt idx="1">
                  <c:v>1</c:v>
                </c:pt>
              </c:numCache>
            </c:numRef>
          </c:val>
        </c:ser>
        <c:ser>
          <c:idx val="1"/>
          <c:order val="1"/>
          <c:tx>
            <c:strRef>
              <c:f>Sheet1!$C$1</c:f>
              <c:strCache>
                <c:ptCount val="1"/>
                <c:pt idx="0">
                  <c:v>Factor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Additive</c:v>
                </c:pt>
                <c:pt idx="1">
                  <c:v>Multipicative</c:v>
                </c:pt>
              </c:strCache>
            </c:strRef>
          </c:cat>
          <c:val>
            <c:numRef>
              <c:f>Sheet1!$C$2:$C$3</c:f>
              <c:numCache>
                <c:formatCode>General</c:formatCode>
                <c:ptCount val="2"/>
                <c:pt idx="0">
                  <c:v>1.5</c:v>
                </c:pt>
                <c:pt idx="1">
                  <c:v>1.5</c:v>
                </c:pt>
              </c:numCache>
            </c:numRef>
          </c:val>
        </c:ser>
        <c:ser>
          <c:idx val="2"/>
          <c:order val="2"/>
          <c:tx>
            <c:strRef>
              <c:f>Sheet1!$D$1</c:f>
              <c:strCache>
                <c:ptCount val="1"/>
                <c:pt idx="0">
                  <c:v>Factor 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Additive</c:v>
                </c:pt>
                <c:pt idx="1">
                  <c:v>Multipicative</c:v>
                </c:pt>
              </c:strCache>
            </c:strRef>
          </c:cat>
          <c:val>
            <c:numRef>
              <c:f>Sheet1!$D$2:$D$3</c:f>
              <c:numCache>
                <c:formatCode>General</c:formatCode>
                <c:ptCount val="2"/>
                <c:pt idx="0">
                  <c:v>1.5</c:v>
                </c:pt>
                <c:pt idx="1">
                  <c:v>1.5</c:v>
                </c:pt>
              </c:numCache>
            </c:numRef>
          </c:val>
        </c:ser>
        <c:ser>
          <c:idx val="3"/>
          <c:order val="3"/>
          <c:tx>
            <c:strRef>
              <c:f>Sheet1!$E$1</c:f>
              <c:strCache>
                <c:ptCount val="1"/>
                <c:pt idx="0">
                  <c:v>Factor 1 + 2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Additive</c:v>
                </c:pt>
                <c:pt idx="1">
                  <c:v>Multipicative</c:v>
                </c:pt>
              </c:strCache>
            </c:strRef>
          </c:cat>
          <c:val>
            <c:numRef>
              <c:f>Sheet1!$E$2:$E$3</c:f>
              <c:numCache>
                <c:formatCode>General</c:formatCode>
                <c:ptCount val="2"/>
                <c:pt idx="0">
                  <c:v>2</c:v>
                </c:pt>
                <c:pt idx="1">
                  <c:v>2.25</c:v>
                </c:pt>
              </c:numCache>
            </c:numRef>
          </c:val>
        </c:ser>
        <c:dLbls>
          <c:dLblPos val="outEnd"/>
          <c:showLegendKey val="0"/>
          <c:showVal val="1"/>
          <c:showCatName val="0"/>
          <c:showSerName val="0"/>
          <c:showPercent val="0"/>
          <c:showBubbleSize val="0"/>
        </c:dLbls>
        <c:gapWidth val="150"/>
        <c:axId val="200291808"/>
        <c:axId val="200292368"/>
      </c:barChart>
      <c:catAx>
        <c:axId val="200291808"/>
        <c:scaling>
          <c:orientation val="minMax"/>
        </c:scaling>
        <c:delete val="0"/>
        <c:axPos val="b"/>
        <c:numFmt formatCode="General" sourceLinked="0"/>
        <c:majorTickMark val="out"/>
        <c:minorTickMark val="none"/>
        <c:tickLblPos val="nextTo"/>
        <c:crossAx val="200292368"/>
        <c:crosses val="autoZero"/>
        <c:auto val="1"/>
        <c:lblAlgn val="ctr"/>
        <c:lblOffset val="100"/>
        <c:noMultiLvlLbl val="0"/>
      </c:catAx>
      <c:valAx>
        <c:axId val="200292368"/>
        <c:scaling>
          <c:orientation val="minMax"/>
        </c:scaling>
        <c:delete val="0"/>
        <c:axPos val="l"/>
        <c:majorGridlines/>
        <c:numFmt formatCode="General" sourceLinked="1"/>
        <c:majorTickMark val="out"/>
        <c:minorTickMark val="none"/>
        <c:tickLblPos val="nextTo"/>
        <c:crossAx val="200291808"/>
        <c:crosses val="autoZero"/>
        <c:crossBetween val="between"/>
      </c:valAx>
      <c:spPr>
        <a:noFill/>
        <a:ln w="25400">
          <a:noFill/>
        </a:ln>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CA" sz="2400" dirty="0" smtClean="0"/>
              <a:t>Changes in Lean mass at 6</a:t>
            </a:r>
            <a:r>
              <a:rPr lang="en-CA" sz="2400" baseline="0" dirty="0" smtClean="0"/>
              <a:t>m</a:t>
            </a:r>
            <a:endParaRPr lang="en-CA" sz="24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Low Fat</c:v>
                </c:pt>
              </c:strCache>
            </c:strRef>
          </c:tx>
          <c:spPr>
            <a:solidFill>
              <a:schemeClr val="tx1"/>
            </a:solidFill>
            <a:ln>
              <a:noFill/>
            </a:ln>
            <a:effectLst/>
          </c:spPr>
          <c:invertIfNegative val="0"/>
          <c:cat>
            <c:strRef>
              <c:f>Sheet1!$A$2:$A$4</c:f>
              <c:strCache>
                <c:ptCount val="3"/>
                <c:pt idx="0">
                  <c:v>CC</c:v>
                </c:pt>
                <c:pt idx="1">
                  <c:v>CT</c:v>
                </c:pt>
                <c:pt idx="2">
                  <c:v>TT</c:v>
                </c:pt>
              </c:strCache>
            </c:strRef>
          </c:cat>
          <c:val>
            <c:numRef>
              <c:f>Sheet1!$B$2:$B$4</c:f>
              <c:numCache>
                <c:formatCode>General</c:formatCode>
                <c:ptCount val="3"/>
                <c:pt idx="0">
                  <c:v>-2.8</c:v>
                </c:pt>
                <c:pt idx="1">
                  <c:v>-2</c:v>
                </c:pt>
                <c:pt idx="2">
                  <c:v>-2</c:v>
                </c:pt>
              </c:numCache>
            </c:numRef>
          </c:val>
        </c:ser>
        <c:ser>
          <c:idx val="1"/>
          <c:order val="1"/>
          <c:tx>
            <c:strRef>
              <c:f>Sheet1!$C$1</c:f>
              <c:strCache>
                <c:ptCount val="1"/>
                <c:pt idx="0">
                  <c:v>High Fat</c:v>
                </c:pt>
              </c:strCache>
            </c:strRef>
          </c:tx>
          <c:spPr>
            <a:solidFill>
              <a:schemeClr val="bg1">
                <a:lumMod val="85000"/>
              </a:schemeClr>
            </a:solidFill>
            <a:ln>
              <a:noFill/>
            </a:ln>
            <a:effectLst/>
          </c:spPr>
          <c:invertIfNegative val="0"/>
          <c:cat>
            <c:strRef>
              <c:f>Sheet1!$A$2:$A$4</c:f>
              <c:strCache>
                <c:ptCount val="3"/>
                <c:pt idx="0">
                  <c:v>CC</c:v>
                </c:pt>
                <c:pt idx="1">
                  <c:v>CT</c:v>
                </c:pt>
                <c:pt idx="2">
                  <c:v>TT</c:v>
                </c:pt>
              </c:strCache>
            </c:strRef>
          </c:cat>
          <c:val>
            <c:numRef>
              <c:f>Sheet1!$C$2:$C$4</c:f>
              <c:numCache>
                <c:formatCode>General</c:formatCode>
                <c:ptCount val="3"/>
                <c:pt idx="0">
                  <c:v>-1.9000000000000001</c:v>
                </c:pt>
                <c:pt idx="1">
                  <c:v>-2.6</c:v>
                </c:pt>
                <c:pt idx="2">
                  <c:v>-2.1</c:v>
                </c:pt>
              </c:numCache>
            </c:numRef>
          </c:val>
        </c:ser>
        <c:dLbls>
          <c:showLegendKey val="0"/>
          <c:showVal val="0"/>
          <c:showCatName val="0"/>
          <c:showSerName val="0"/>
          <c:showPercent val="0"/>
          <c:showBubbleSize val="0"/>
        </c:dLbls>
        <c:gapWidth val="219"/>
        <c:overlap val="-27"/>
        <c:axId val="242389472"/>
        <c:axId val="242390032"/>
      </c:barChart>
      <c:catAx>
        <c:axId val="24238947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42390032"/>
        <c:crosses val="autoZero"/>
        <c:auto val="1"/>
        <c:lblAlgn val="ctr"/>
        <c:lblOffset val="100"/>
        <c:noMultiLvlLbl val="0"/>
      </c:catAx>
      <c:valAx>
        <c:axId val="242390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389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CA" sz="2400" dirty="0" smtClean="0"/>
              <a:t>Changes in Lean mass at 6</a:t>
            </a:r>
            <a:r>
              <a:rPr lang="en-CA" sz="2400" baseline="0" dirty="0" smtClean="0"/>
              <a:t>m</a:t>
            </a:r>
            <a:endParaRPr lang="en-CA" sz="24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Low Fat</c:v>
                </c:pt>
              </c:strCache>
            </c:strRef>
          </c:tx>
          <c:spPr>
            <a:solidFill>
              <a:schemeClr val="tx1"/>
            </a:solidFill>
            <a:ln>
              <a:noFill/>
            </a:ln>
            <a:effectLst/>
          </c:spPr>
          <c:invertIfNegative val="0"/>
          <c:cat>
            <c:strRef>
              <c:f>Sheet1!$A$2:$A$4</c:f>
              <c:strCache>
                <c:ptCount val="3"/>
                <c:pt idx="0">
                  <c:v>CC</c:v>
                </c:pt>
                <c:pt idx="1">
                  <c:v>CT</c:v>
                </c:pt>
                <c:pt idx="2">
                  <c:v>TT</c:v>
                </c:pt>
              </c:strCache>
            </c:strRef>
          </c:cat>
          <c:val>
            <c:numRef>
              <c:f>Sheet1!$B$2:$B$4</c:f>
              <c:numCache>
                <c:formatCode>General</c:formatCode>
                <c:ptCount val="3"/>
                <c:pt idx="0">
                  <c:v>-2.8</c:v>
                </c:pt>
                <c:pt idx="1">
                  <c:v>-2</c:v>
                </c:pt>
                <c:pt idx="2">
                  <c:v>-2</c:v>
                </c:pt>
              </c:numCache>
            </c:numRef>
          </c:val>
        </c:ser>
        <c:ser>
          <c:idx val="1"/>
          <c:order val="1"/>
          <c:tx>
            <c:strRef>
              <c:f>Sheet1!$C$1</c:f>
              <c:strCache>
                <c:ptCount val="1"/>
                <c:pt idx="0">
                  <c:v>High Fat</c:v>
                </c:pt>
              </c:strCache>
            </c:strRef>
          </c:tx>
          <c:spPr>
            <a:solidFill>
              <a:schemeClr val="bg1">
                <a:lumMod val="85000"/>
              </a:schemeClr>
            </a:solidFill>
            <a:ln>
              <a:noFill/>
            </a:ln>
            <a:effectLst/>
          </c:spPr>
          <c:invertIfNegative val="0"/>
          <c:cat>
            <c:strRef>
              <c:f>Sheet1!$A$2:$A$4</c:f>
              <c:strCache>
                <c:ptCount val="3"/>
                <c:pt idx="0">
                  <c:v>CC</c:v>
                </c:pt>
                <c:pt idx="1">
                  <c:v>CT</c:v>
                </c:pt>
                <c:pt idx="2">
                  <c:v>TT</c:v>
                </c:pt>
              </c:strCache>
            </c:strRef>
          </c:cat>
          <c:val>
            <c:numRef>
              <c:f>Sheet1!$C$2:$C$4</c:f>
              <c:numCache>
                <c:formatCode>General</c:formatCode>
                <c:ptCount val="3"/>
                <c:pt idx="0">
                  <c:v>-1.9000000000000001</c:v>
                </c:pt>
                <c:pt idx="1">
                  <c:v>-2.6</c:v>
                </c:pt>
                <c:pt idx="2">
                  <c:v>-2.1</c:v>
                </c:pt>
              </c:numCache>
            </c:numRef>
          </c:val>
        </c:ser>
        <c:dLbls>
          <c:showLegendKey val="0"/>
          <c:showVal val="0"/>
          <c:showCatName val="0"/>
          <c:showSerName val="0"/>
          <c:showPercent val="0"/>
          <c:showBubbleSize val="0"/>
        </c:dLbls>
        <c:gapWidth val="219"/>
        <c:overlap val="-27"/>
        <c:axId val="198049344"/>
        <c:axId val="198050464"/>
      </c:barChart>
      <c:catAx>
        <c:axId val="19804934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98050464"/>
        <c:crosses val="autoZero"/>
        <c:auto val="1"/>
        <c:lblAlgn val="ctr"/>
        <c:lblOffset val="100"/>
        <c:noMultiLvlLbl val="0"/>
      </c:catAx>
      <c:valAx>
        <c:axId val="19805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049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CA" sz="2400" dirty="0" smtClean="0"/>
              <a:t>Changes in Lean mass at 6</a:t>
            </a:r>
            <a:r>
              <a:rPr lang="en-CA" sz="2400" baseline="0" dirty="0" smtClean="0"/>
              <a:t>m</a:t>
            </a:r>
            <a:endParaRPr lang="en-CA" sz="24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Average Protein</c:v>
                </c:pt>
              </c:strCache>
            </c:strRef>
          </c:tx>
          <c:spPr>
            <a:solidFill>
              <a:schemeClr val="tx1"/>
            </a:solidFill>
            <a:ln>
              <a:noFill/>
            </a:ln>
            <a:effectLst/>
          </c:spPr>
          <c:invertIfNegative val="0"/>
          <c:cat>
            <c:strRef>
              <c:f>Sheet1!$A$2:$A$4</c:f>
              <c:strCache>
                <c:ptCount val="3"/>
                <c:pt idx="0">
                  <c:v>GG</c:v>
                </c:pt>
                <c:pt idx="1">
                  <c:v>GT</c:v>
                </c:pt>
                <c:pt idx="2">
                  <c:v>TT</c:v>
                </c:pt>
              </c:strCache>
            </c:strRef>
          </c:cat>
          <c:val>
            <c:numRef>
              <c:f>Sheet1!$B$2:$B$4</c:f>
              <c:numCache>
                <c:formatCode>General</c:formatCode>
                <c:ptCount val="3"/>
                <c:pt idx="0">
                  <c:v>-2.4</c:v>
                </c:pt>
                <c:pt idx="1">
                  <c:v>-3.1</c:v>
                </c:pt>
                <c:pt idx="2">
                  <c:v>-1.4</c:v>
                </c:pt>
              </c:numCache>
            </c:numRef>
          </c:val>
        </c:ser>
        <c:ser>
          <c:idx val="1"/>
          <c:order val="1"/>
          <c:tx>
            <c:strRef>
              <c:f>Sheet1!$C$1</c:f>
              <c:strCache>
                <c:ptCount val="1"/>
                <c:pt idx="0">
                  <c:v>High Protein</c:v>
                </c:pt>
              </c:strCache>
            </c:strRef>
          </c:tx>
          <c:spPr>
            <a:solidFill>
              <a:schemeClr val="bg1">
                <a:lumMod val="85000"/>
              </a:schemeClr>
            </a:solidFill>
            <a:ln>
              <a:noFill/>
            </a:ln>
            <a:effectLst/>
          </c:spPr>
          <c:invertIfNegative val="0"/>
          <c:cat>
            <c:strRef>
              <c:f>Sheet1!$A$2:$A$4</c:f>
              <c:strCache>
                <c:ptCount val="3"/>
                <c:pt idx="0">
                  <c:v>GG</c:v>
                </c:pt>
                <c:pt idx="1">
                  <c:v>GT</c:v>
                </c:pt>
                <c:pt idx="2">
                  <c:v>TT</c:v>
                </c:pt>
              </c:strCache>
            </c:strRef>
          </c:cat>
          <c:val>
            <c:numRef>
              <c:f>Sheet1!$C$2:$C$4</c:f>
              <c:numCache>
                <c:formatCode>General</c:formatCode>
                <c:ptCount val="3"/>
                <c:pt idx="0">
                  <c:v>-2</c:v>
                </c:pt>
                <c:pt idx="1">
                  <c:v>-1.6</c:v>
                </c:pt>
                <c:pt idx="2">
                  <c:v>-2.9</c:v>
                </c:pt>
              </c:numCache>
            </c:numRef>
          </c:val>
        </c:ser>
        <c:dLbls>
          <c:showLegendKey val="0"/>
          <c:showVal val="0"/>
          <c:showCatName val="0"/>
          <c:showSerName val="0"/>
          <c:showPercent val="0"/>
          <c:showBubbleSize val="0"/>
        </c:dLbls>
        <c:gapWidth val="219"/>
        <c:overlap val="-27"/>
        <c:axId val="250961584"/>
        <c:axId val="250962144"/>
      </c:barChart>
      <c:catAx>
        <c:axId val="25096158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50962144"/>
        <c:crosses val="autoZero"/>
        <c:auto val="1"/>
        <c:lblAlgn val="ctr"/>
        <c:lblOffset val="100"/>
        <c:noMultiLvlLbl val="0"/>
      </c:catAx>
      <c:valAx>
        <c:axId val="25096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096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CA" sz="2400" dirty="0" smtClean="0"/>
              <a:t>Changes in Lean mass at 6</a:t>
            </a:r>
            <a:r>
              <a:rPr lang="en-CA" sz="2400" baseline="0" dirty="0" smtClean="0"/>
              <a:t>m</a:t>
            </a:r>
            <a:endParaRPr lang="en-CA" sz="24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Average Protein</c:v>
                </c:pt>
              </c:strCache>
            </c:strRef>
          </c:tx>
          <c:spPr>
            <a:solidFill>
              <a:schemeClr val="tx1"/>
            </a:solidFill>
            <a:ln>
              <a:noFill/>
            </a:ln>
            <a:effectLst/>
          </c:spPr>
          <c:invertIfNegative val="0"/>
          <c:cat>
            <c:strRef>
              <c:f>Sheet1!$A$2:$A$4</c:f>
              <c:strCache>
                <c:ptCount val="3"/>
                <c:pt idx="0">
                  <c:v>GG</c:v>
                </c:pt>
                <c:pt idx="1">
                  <c:v>GT</c:v>
                </c:pt>
                <c:pt idx="2">
                  <c:v>TT</c:v>
                </c:pt>
              </c:strCache>
            </c:strRef>
          </c:cat>
          <c:val>
            <c:numRef>
              <c:f>Sheet1!$B$2:$B$4</c:f>
              <c:numCache>
                <c:formatCode>General</c:formatCode>
                <c:ptCount val="3"/>
                <c:pt idx="0">
                  <c:v>-2.4</c:v>
                </c:pt>
                <c:pt idx="1">
                  <c:v>-3.1</c:v>
                </c:pt>
                <c:pt idx="2">
                  <c:v>-1.4</c:v>
                </c:pt>
              </c:numCache>
            </c:numRef>
          </c:val>
        </c:ser>
        <c:ser>
          <c:idx val="1"/>
          <c:order val="1"/>
          <c:tx>
            <c:strRef>
              <c:f>Sheet1!$C$1</c:f>
              <c:strCache>
                <c:ptCount val="1"/>
                <c:pt idx="0">
                  <c:v>High Protein</c:v>
                </c:pt>
              </c:strCache>
            </c:strRef>
          </c:tx>
          <c:spPr>
            <a:solidFill>
              <a:schemeClr val="bg1">
                <a:lumMod val="85000"/>
              </a:schemeClr>
            </a:solidFill>
            <a:ln>
              <a:noFill/>
            </a:ln>
            <a:effectLst/>
          </c:spPr>
          <c:invertIfNegative val="0"/>
          <c:cat>
            <c:strRef>
              <c:f>Sheet1!$A$2:$A$4</c:f>
              <c:strCache>
                <c:ptCount val="3"/>
                <c:pt idx="0">
                  <c:v>GG</c:v>
                </c:pt>
                <c:pt idx="1">
                  <c:v>GT</c:v>
                </c:pt>
                <c:pt idx="2">
                  <c:v>TT</c:v>
                </c:pt>
              </c:strCache>
            </c:strRef>
          </c:cat>
          <c:val>
            <c:numRef>
              <c:f>Sheet1!$C$2:$C$4</c:f>
              <c:numCache>
                <c:formatCode>General</c:formatCode>
                <c:ptCount val="3"/>
                <c:pt idx="0">
                  <c:v>-2</c:v>
                </c:pt>
                <c:pt idx="1">
                  <c:v>-1.6</c:v>
                </c:pt>
                <c:pt idx="2">
                  <c:v>-2.9</c:v>
                </c:pt>
              </c:numCache>
            </c:numRef>
          </c:val>
        </c:ser>
        <c:dLbls>
          <c:showLegendKey val="0"/>
          <c:showVal val="0"/>
          <c:showCatName val="0"/>
          <c:showSerName val="0"/>
          <c:showPercent val="0"/>
          <c:showBubbleSize val="0"/>
        </c:dLbls>
        <c:gapWidth val="219"/>
        <c:overlap val="-27"/>
        <c:axId val="250964944"/>
        <c:axId val="250965504"/>
      </c:barChart>
      <c:catAx>
        <c:axId val="25096494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50965504"/>
        <c:crosses val="autoZero"/>
        <c:auto val="1"/>
        <c:lblAlgn val="ctr"/>
        <c:lblOffset val="100"/>
        <c:noMultiLvlLbl val="0"/>
      </c:catAx>
      <c:valAx>
        <c:axId val="25096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096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5C3721-89A3-465D-8152-B06BE4E8D5E1}" type="datetimeFigureOut">
              <a:rPr lang="en-CA" smtClean="0"/>
              <a:pPr/>
              <a:t>26/09/2014</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FBD2DC-D47C-4D62-968F-93F6E10FEE30}" type="slidenum">
              <a:rPr lang="en-CA" smtClean="0"/>
              <a:pPr/>
              <a:t>‹#›</a:t>
            </a:fld>
            <a:endParaRPr lang="en-CA"/>
          </a:p>
        </p:txBody>
      </p:sp>
    </p:spTree>
    <p:extLst>
      <p:ext uri="{BB962C8B-B14F-4D97-AF65-F5344CB8AC3E}">
        <p14:creationId xmlns:p14="http://schemas.microsoft.com/office/powerpoint/2010/main" val="320602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genetic heterogeneity, which is the capacity of various genes to cause the same trait independently</a:t>
            </a:r>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23</a:t>
            </a:fld>
            <a:endParaRPr lang="en-CA"/>
          </a:p>
        </p:txBody>
      </p:sp>
    </p:spTree>
    <p:extLst>
      <p:ext uri="{BB962C8B-B14F-4D97-AF65-F5344CB8AC3E}">
        <p14:creationId xmlns:p14="http://schemas.microsoft.com/office/powerpoint/2010/main" val="95418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41</a:t>
            </a:fld>
            <a:endParaRPr lang="en-CA"/>
          </a:p>
        </p:txBody>
      </p:sp>
    </p:spTree>
    <p:extLst>
      <p:ext uri="{BB962C8B-B14F-4D97-AF65-F5344CB8AC3E}">
        <p14:creationId xmlns:p14="http://schemas.microsoft.com/office/powerpoint/2010/main" val="335105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42</a:t>
            </a:fld>
            <a:endParaRPr lang="en-CA"/>
          </a:p>
        </p:txBody>
      </p:sp>
    </p:spTree>
    <p:extLst>
      <p:ext uri="{BB962C8B-B14F-4D97-AF65-F5344CB8AC3E}">
        <p14:creationId xmlns:p14="http://schemas.microsoft.com/office/powerpoint/2010/main" val="35163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90CF0629-48C4-4797-8E92-2D2F42D95CFC}" type="slidenum">
              <a:rPr lang="en-US" altLang="en-US" sz="1200">
                <a:latin typeface="Times New Roman" panose="02020603050405020304" pitchFamily="18" charset="0"/>
              </a:rPr>
              <a:pPr algn="r" eaLnBrk="1" hangingPunct="1"/>
              <a:t>43</a:t>
            </a:fld>
            <a:endParaRPr lang="en-US" altLang="en-US" sz="1200">
              <a:latin typeface="Times New Roman" panose="02020603050405020304" pitchFamily="18" charset="0"/>
            </a:endParaRPr>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OCP increases risk of VT.</a:t>
            </a:r>
          </a:p>
        </p:txBody>
      </p:sp>
    </p:spTree>
    <p:extLst>
      <p:ext uri="{BB962C8B-B14F-4D97-AF65-F5344CB8AC3E}">
        <p14:creationId xmlns:p14="http://schemas.microsoft.com/office/powerpoint/2010/main" val="52521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CB06DCB2-787A-4742-8E6A-01342B7CEB06}" type="slidenum">
              <a:rPr lang="en-US" altLang="en-US" sz="1200">
                <a:latin typeface="Times New Roman" panose="02020603050405020304" pitchFamily="18" charset="0"/>
              </a:rPr>
              <a:pPr algn="r" eaLnBrk="1" hangingPunct="1"/>
              <a:t>44</a:t>
            </a:fld>
            <a:endParaRPr lang="en-US" altLang="en-US" sz="1200">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 mutation in Factor V Leiden, which results in an amino acid substitution, also increases risk of VT.</a:t>
            </a:r>
          </a:p>
        </p:txBody>
      </p:sp>
    </p:spTree>
    <p:extLst>
      <p:ext uri="{BB962C8B-B14F-4D97-AF65-F5344CB8AC3E}">
        <p14:creationId xmlns:p14="http://schemas.microsoft.com/office/powerpoint/2010/main" val="388608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3FA79A10-DBFF-46FA-A564-2D701C362E34}" type="slidenum">
              <a:rPr lang="en-US" altLang="en-US" sz="1200">
                <a:latin typeface="Times New Roman" panose="02020603050405020304" pitchFamily="18" charset="0"/>
              </a:rPr>
              <a:pPr algn="r" eaLnBrk="1" hangingPunct="1"/>
              <a:t>45</a:t>
            </a:fld>
            <a:endParaRPr lang="en-US" altLang="en-US" sz="1200">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These data are presented in the cited manuscript.  Individuals who do not carry the mutation but have been exposed to OCP have a ~4-fold increased risk of VT than those who do not carry the mutation and were not exposed to OCP.  Those who carry the mutation but have not used OCP have a ~7-fold increased risk of VT compared to those do not carry the mutation or used OCP.  However, the risk for individuals with the mutation and exposure to OCP is very high, ~35 times greater than the risk for women with neither the mutation or exposure to OCP.</a:t>
            </a:r>
          </a:p>
        </p:txBody>
      </p:sp>
    </p:spTree>
    <p:extLst>
      <p:ext uri="{BB962C8B-B14F-4D97-AF65-F5344CB8AC3E}">
        <p14:creationId xmlns:p14="http://schemas.microsoft.com/office/powerpoint/2010/main" val="822460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CE535564-00DF-4A48-AC17-452C1683E844}" type="slidenum">
              <a:rPr lang="en-US" altLang="en-US" sz="1200">
                <a:latin typeface="Times New Roman" panose="02020603050405020304" pitchFamily="18" charset="0"/>
              </a:rPr>
              <a:pPr algn="r" eaLnBrk="1" hangingPunct="1"/>
              <a:t>46</a:t>
            </a:fld>
            <a:endParaRPr lang="en-US" altLang="en-US" sz="1200">
              <a:latin typeface="Times New Roman" panose="02020603050405020304" pitchFamily="18" charset="0"/>
            </a:endParaRPr>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To determine if there is an additive effect between the mutation and exposure to OCP, the equation illustrated in slide 12 was used with the data from slide 22.  Clearly, there is not an additive effect between the Factor V Leiden mutation and OCP use in terms of increasing risk of VT.  There may be interaction if the multiplicative model is also rejected.</a:t>
            </a:r>
          </a:p>
          <a:p>
            <a:pPr eaLnBrk="1" hangingPunct="1"/>
            <a:endParaRPr lang="en-US" altLang="en-US" smtClean="0"/>
          </a:p>
        </p:txBody>
      </p:sp>
    </p:spTree>
    <p:extLst>
      <p:ext uri="{BB962C8B-B14F-4D97-AF65-F5344CB8AC3E}">
        <p14:creationId xmlns:p14="http://schemas.microsoft.com/office/powerpoint/2010/main" val="4233477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F5DE9CA5-A5FF-4037-817D-65F432ABE5EA}" type="slidenum">
              <a:rPr lang="en-US" altLang="en-US" sz="1200">
                <a:latin typeface="Times New Roman" panose="02020603050405020304" pitchFamily="18" charset="0"/>
              </a:rPr>
              <a:pPr algn="r" eaLnBrk="1" hangingPunct="1"/>
              <a:t>47</a:t>
            </a:fld>
            <a:endParaRPr lang="en-US" altLang="en-US" sz="1200">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To determine if there is a multiplicative effect between the mutation and exposure to OCP, the equation illustrated in slide 14 was used with the data from slide 22.  There does appear to be a multiplicative effect between Factor V Leiden mutation and OCP use in terms of increasing risk of VT because the OR for interaction is ~ 1.</a:t>
            </a:r>
          </a:p>
          <a:p>
            <a:pPr eaLnBrk="1" hangingPunct="1"/>
            <a:endParaRPr lang="en-US" altLang="en-US" dirty="0" smtClean="0"/>
          </a:p>
        </p:txBody>
      </p:sp>
    </p:spTree>
    <p:extLst>
      <p:ext uri="{BB962C8B-B14F-4D97-AF65-F5344CB8AC3E}">
        <p14:creationId xmlns:p14="http://schemas.microsoft.com/office/powerpoint/2010/main" val="755388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C947BCF3-F1DB-4B45-8A9E-15D51EE80266}" type="slidenum">
              <a:rPr lang="en-US" altLang="en-US" sz="1200">
                <a:latin typeface="Times New Roman" panose="02020603050405020304" pitchFamily="18" charset="0"/>
              </a:rPr>
              <a:pPr algn="r" eaLnBrk="1" hangingPunct="1"/>
              <a:t>48</a:t>
            </a:fld>
            <a:endParaRPr lang="en-US" altLang="en-US" sz="1200">
              <a:latin typeface="Times New Roman" panose="02020603050405020304" pitchFamily="18" charset="0"/>
            </a:endParaRPr>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table above illustrates the distribution of the Factor V Leiden mutation (S+) and exposure to OCP (E+) in the control population.</a:t>
            </a:r>
          </a:p>
          <a:p>
            <a:pPr eaLnBrk="1" hangingPunct="1"/>
            <a:endParaRPr lang="en-US" altLang="en-US" smtClean="0"/>
          </a:p>
          <a:p>
            <a:pPr eaLnBrk="1" hangingPunct="1"/>
            <a:r>
              <a:rPr lang="en-US" altLang="en-US" smtClean="0"/>
              <a:t>To determine the absolute risk (incidence) of VT among women in the 4 groups, the authors used the known incidence rate of VT in the population (2.1/10,000/yr) to determine the total number of person years required for the 155 observed cases of VT to develop.  This number was ~740,000 person years, and they were distributed among the 4 groups according to the prevalence rates shown above.  For example, 740,000 x 0.012 = ~8880 person years required for the 25 cases in the S+E+ group (shown in slide 22) to have occurred.  Therefore, the incidence of VT among women who had the Factor V Leiden mutation and were exposed to OCP could be estimated as 25 / 8,880 x 10,000 = 28/10,000 per year.  These calculations were repeated for each of the groups and are illustrated on slide 26.</a:t>
            </a:r>
          </a:p>
        </p:txBody>
      </p:sp>
    </p:spTree>
    <p:extLst>
      <p:ext uri="{BB962C8B-B14F-4D97-AF65-F5344CB8AC3E}">
        <p14:creationId xmlns:p14="http://schemas.microsoft.com/office/powerpoint/2010/main" val="2073707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09447C85-5655-4570-8C3C-3550B85806C2}" type="slidenum">
              <a:rPr lang="en-US" altLang="en-US" sz="1200">
                <a:latin typeface="Times New Roman" panose="02020603050405020304" pitchFamily="18" charset="0"/>
              </a:rPr>
              <a:pPr algn="r" eaLnBrk="1" hangingPunct="1"/>
              <a:t>49</a:t>
            </a:fld>
            <a:endParaRPr lang="en-US" altLang="en-US" sz="1200">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slide shows the estimated incidence rates for VT for the 4 groups of susceptible and exposed women.</a:t>
            </a:r>
          </a:p>
          <a:p>
            <a:pPr eaLnBrk="1" hangingPunct="1"/>
            <a:endParaRPr lang="en-US" altLang="en-US" smtClean="0"/>
          </a:p>
          <a:p>
            <a:pPr eaLnBrk="1" hangingPunct="1"/>
            <a:r>
              <a:rPr lang="en-US" altLang="en-US" smtClean="0"/>
              <a:t>Note - using the method to estimate absolute risk that was illustrated in the previous lecture ‘Absolute, Relative and Attributable Risk’, the incidence rates for VT are almost identical to those estimated by the authors by distributing the person years according to the prevalence of the risk factors.  Therefore, this is another approach that can be used to estimate absolute risk (incidence) from a case control study when the overall population incidence rate is known.</a:t>
            </a:r>
          </a:p>
        </p:txBody>
      </p:sp>
    </p:spTree>
    <p:extLst>
      <p:ext uri="{BB962C8B-B14F-4D97-AF65-F5344CB8AC3E}">
        <p14:creationId xmlns:p14="http://schemas.microsoft.com/office/powerpoint/2010/main" val="4228254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Verdana" panose="020B0604030504040204" pitchFamily="34" charset="0"/>
                <a:cs typeface="Arial" panose="020B0604020202020204" pitchFamily="34" charset="0"/>
              </a:defRPr>
            </a:lvl1pPr>
            <a:lvl2pPr marL="742950" indent="-285750" defTabSz="931863" eaLnBrk="0" hangingPunct="0">
              <a:defRPr>
                <a:solidFill>
                  <a:schemeClr val="tx1"/>
                </a:solidFill>
                <a:latin typeface="Verdana" panose="020B0604030504040204" pitchFamily="34" charset="0"/>
                <a:cs typeface="Arial" panose="020B0604020202020204" pitchFamily="34" charset="0"/>
              </a:defRPr>
            </a:lvl2pPr>
            <a:lvl3pPr marL="1143000" indent="-228600" defTabSz="931863" eaLnBrk="0" hangingPunct="0">
              <a:defRPr>
                <a:solidFill>
                  <a:schemeClr val="tx1"/>
                </a:solidFill>
                <a:latin typeface="Verdana" panose="020B0604030504040204" pitchFamily="34" charset="0"/>
                <a:cs typeface="Arial" panose="020B0604020202020204" pitchFamily="34" charset="0"/>
              </a:defRPr>
            </a:lvl3pPr>
            <a:lvl4pPr marL="1600200" indent="-228600" defTabSz="931863" eaLnBrk="0" hangingPunct="0">
              <a:defRPr>
                <a:solidFill>
                  <a:schemeClr val="tx1"/>
                </a:solidFill>
                <a:latin typeface="Verdana" panose="020B0604030504040204" pitchFamily="34" charset="0"/>
                <a:cs typeface="Arial" panose="020B0604020202020204" pitchFamily="34" charset="0"/>
              </a:defRPr>
            </a:lvl4pPr>
            <a:lvl5pPr marL="2057400" indent="-228600" defTabSz="931863" eaLnBrk="0" hangingPunct="0">
              <a:defRPr>
                <a:solidFill>
                  <a:schemeClr val="tx1"/>
                </a:solidFill>
                <a:latin typeface="Verdan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1CAF6F68-ACCD-41A7-9564-CB8256F38BCE}" type="slidenum">
              <a:rPr lang="en-US" altLang="en-US" sz="1200">
                <a:latin typeface="Times New Roman" panose="02020603050405020304" pitchFamily="18" charset="0"/>
              </a:rPr>
              <a:pPr algn="r" eaLnBrk="1" hangingPunct="1"/>
              <a:t>50</a:t>
            </a:fld>
            <a:endParaRPr lang="en-US" altLang="en-US" sz="1200">
              <a:latin typeface="Times New Roman" panose="02020603050405020304" pitchFamily="18" charset="0"/>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 AR shows the actual incidence of disease that is due to the Factor V Leiden mutation and/or exposure to OCP use.  If women were given the option of being tested for the Factor V Leiden mutation, and those who were positive did not use OCP, then 97% of the cases of VT in this group of women could be prevented.  </a:t>
            </a:r>
          </a:p>
        </p:txBody>
      </p:sp>
    </p:spTree>
    <p:extLst>
      <p:ext uri="{BB962C8B-B14F-4D97-AF65-F5344CB8AC3E}">
        <p14:creationId xmlns:p14="http://schemas.microsoft.com/office/powerpoint/2010/main" val="132469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genetic heterogeneity, which is the capacity of various genes to cause the same trait independently</a:t>
            </a:r>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24</a:t>
            </a:fld>
            <a:endParaRPr lang="en-CA"/>
          </a:p>
        </p:txBody>
      </p:sp>
    </p:spTree>
    <p:extLst>
      <p:ext uri="{BB962C8B-B14F-4D97-AF65-F5344CB8AC3E}">
        <p14:creationId xmlns:p14="http://schemas.microsoft.com/office/powerpoint/2010/main" val="2053359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51</a:t>
            </a:fld>
            <a:endParaRPr lang="en-CA"/>
          </a:p>
        </p:txBody>
      </p:sp>
    </p:spTree>
    <p:extLst>
      <p:ext uri="{BB962C8B-B14F-4D97-AF65-F5344CB8AC3E}">
        <p14:creationId xmlns:p14="http://schemas.microsoft.com/office/powerpoint/2010/main" val="1702968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104</a:t>
            </a:fld>
            <a:endParaRPr lang="en-CA"/>
          </a:p>
        </p:txBody>
      </p:sp>
    </p:spTree>
    <p:extLst>
      <p:ext uri="{BB962C8B-B14F-4D97-AF65-F5344CB8AC3E}">
        <p14:creationId xmlns:p14="http://schemas.microsoft.com/office/powerpoint/2010/main" val="1518309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164</a:t>
            </a:fld>
            <a:endParaRPr lang="en-CA"/>
          </a:p>
        </p:txBody>
      </p:sp>
    </p:spTree>
    <p:extLst>
      <p:ext uri="{BB962C8B-B14F-4D97-AF65-F5344CB8AC3E}">
        <p14:creationId xmlns:p14="http://schemas.microsoft.com/office/powerpoint/2010/main" val="112968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165</a:t>
            </a:fld>
            <a:endParaRPr lang="en-CA"/>
          </a:p>
        </p:txBody>
      </p:sp>
    </p:spTree>
    <p:extLst>
      <p:ext uri="{BB962C8B-B14F-4D97-AF65-F5344CB8AC3E}">
        <p14:creationId xmlns:p14="http://schemas.microsoft.com/office/powerpoint/2010/main" val="403819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193</a:t>
            </a:fld>
            <a:endParaRPr lang="en-CA"/>
          </a:p>
        </p:txBody>
      </p:sp>
    </p:spTree>
    <p:extLst>
      <p:ext uri="{BB962C8B-B14F-4D97-AF65-F5344CB8AC3E}">
        <p14:creationId xmlns:p14="http://schemas.microsoft.com/office/powerpoint/2010/main" val="415125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genetic heterogeneity, which is the capacity of various genes to cause the same trait independently</a:t>
            </a:r>
          </a:p>
          <a:p>
            <a:r>
              <a:rPr lang="en-CA" dirty="0" smtClean="0"/>
              <a:t>Other</a:t>
            </a:r>
            <a:r>
              <a:rPr lang="en-CA" baseline="0" dirty="0" smtClean="0"/>
              <a:t> things influence risk of developing CHD…</a:t>
            </a:r>
          </a:p>
          <a:p>
            <a:r>
              <a:rPr lang="en-CA" baseline="0" dirty="0" smtClean="0"/>
              <a:t>Other diseases (diabetes, obesity, hypertension)</a:t>
            </a:r>
          </a:p>
          <a:p>
            <a:r>
              <a:rPr lang="en-CA" baseline="0" dirty="0" smtClean="0"/>
              <a:t>Dietary components (fruits and vegetables, trans fats)</a:t>
            </a:r>
          </a:p>
          <a:p>
            <a:r>
              <a:rPr lang="en-CA" baseline="0" dirty="0" smtClean="0"/>
              <a:t>Environmental exposures (pollution, physical activity, stress)</a:t>
            </a:r>
          </a:p>
          <a:p>
            <a:r>
              <a:rPr lang="en-CA" baseline="0" dirty="0" smtClean="0"/>
              <a:t>And these all may interact with each other to modify risk</a:t>
            </a:r>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25</a:t>
            </a:fld>
            <a:endParaRPr lang="en-CA"/>
          </a:p>
        </p:txBody>
      </p:sp>
    </p:spTree>
    <p:extLst>
      <p:ext uri="{BB962C8B-B14F-4D97-AF65-F5344CB8AC3E}">
        <p14:creationId xmlns:p14="http://schemas.microsoft.com/office/powerpoint/2010/main" val="233274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our genome to?</a:t>
            </a:r>
            <a:endParaRPr lang="en-CA" dirty="0"/>
          </a:p>
        </p:txBody>
      </p:sp>
      <p:sp>
        <p:nvSpPr>
          <p:cNvPr id="4" name="Slide Number Placeholder 3"/>
          <p:cNvSpPr>
            <a:spLocks noGrp="1"/>
          </p:cNvSpPr>
          <p:nvPr>
            <p:ph type="sldNum" sz="quarter" idx="10"/>
          </p:nvPr>
        </p:nvSpPr>
        <p:spPr/>
        <p:txBody>
          <a:bodyPr/>
          <a:lstStyle/>
          <a:p>
            <a:fld id="{16FBD2DC-D47C-4D62-968F-93F6E10FEE30}" type="slidenum">
              <a:rPr lang="en-CA" smtClean="0"/>
              <a:pPr/>
              <a:t>26</a:t>
            </a:fld>
            <a:endParaRPr lang="en-CA"/>
          </a:p>
        </p:txBody>
      </p:sp>
    </p:spTree>
    <p:extLst>
      <p:ext uri="{BB962C8B-B14F-4D97-AF65-F5344CB8AC3E}">
        <p14:creationId xmlns:p14="http://schemas.microsoft.com/office/powerpoint/2010/main" val="366392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a:t>
            </a:r>
            <a:r>
              <a:rPr lang="en-CA" baseline="0" smtClean="0"/>
              <a:t>our genome to?</a:t>
            </a:r>
            <a:endParaRPr lang="en-CA"/>
          </a:p>
        </p:txBody>
      </p:sp>
      <p:sp>
        <p:nvSpPr>
          <p:cNvPr id="4" name="Slide Number Placeholder 3"/>
          <p:cNvSpPr>
            <a:spLocks noGrp="1"/>
          </p:cNvSpPr>
          <p:nvPr>
            <p:ph type="sldNum" sz="quarter" idx="10"/>
          </p:nvPr>
        </p:nvSpPr>
        <p:spPr/>
        <p:txBody>
          <a:bodyPr/>
          <a:lstStyle/>
          <a:p>
            <a:fld id="{16FBD2DC-D47C-4D62-968F-93F6E10FEE30}" type="slidenum">
              <a:rPr lang="en-CA" smtClean="0"/>
              <a:pPr/>
              <a:t>27</a:t>
            </a:fld>
            <a:endParaRPr lang="en-CA"/>
          </a:p>
        </p:txBody>
      </p:sp>
    </p:spTree>
    <p:extLst>
      <p:ext uri="{BB962C8B-B14F-4D97-AF65-F5344CB8AC3E}">
        <p14:creationId xmlns:p14="http://schemas.microsoft.com/office/powerpoint/2010/main" val="323393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a:t>
            </a:r>
            <a:r>
              <a:rPr lang="en-CA" baseline="0" smtClean="0"/>
              <a:t>our genome to?</a:t>
            </a:r>
            <a:endParaRPr lang="en-CA"/>
          </a:p>
        </p:txBody>
      </p:sp>
      <p:sp>
        <p:nvSpPr>
          <p:cNvPr id="4" name="Slide Number Placeholder 3"/>
          <p:cNvSpPr>
            <a:spLocks noGrp="1"/>
          </p:cNvSpPr>
          <p:nvPr>
            <p:ph type="sldNum" sz="quarter" idx="10"/>
          </p:nvPr>
        </p:nvSpPr>
        <p:spPr/>
        <p:txBody>
          <a:bodyPr/>
          <a:lstStyle/>
          <a:p>
            <a:fld id="{16FBD2DC-D47C-4D62-968F-93F6E10FEE30}" type="slidenum">
              <a:rPr lang="en-CA" smtClean="0"/>
              <a:pPr/>
              <a:t>28</a:t>
            </a:fld>
            <a:endParaRPr lang="en-CA"/>
          </a:p>
        </p:txBody>
      </p:sp>
    </p:spTree>
    <p:extLst>
      <p:ext uri="{BB962C8B-B14F-4D97-AF65-F5344CB8AC3E}">
        <p14:creationId xmlns:p14="http://schemas.microsoft.com/office/powerpoint/2010/main" val="270288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a:t>
            </a:r>
            <a:r>
              <a:rPr lang="en-CA" baseline="0" smtClean="0"/>
              <a:t>our genome to?</a:t>
            </a:r>
            <a:endParaRPr lang="en-CA"/>
          </a:p>
        </p:txBody>
      </p:sp>
      <p:sp>
        <p:nvSpPr>
          <p:cNvPr id="4" name="Slide Number Placeholder 3"/>
          <p:cNvSpPr>
            <a:spLocks noGrp="1"/>
          </p:cNvSpPr>
          <p:nvPr>
            <p:ph type="sldNum" sz="quarter" idx="10"/>
          </p:nvPr>
        </p:nvSpPr>
        <p:spPr/>
        <p:txBody>
          <a:bodyPr/>
          <a:lstStyle/>
          <a:p>
            <a:fld id="{16FBD2DC-D47C-4D62-968F-93F6E10FEE30}" type="slidenum">
              <a:rPr lang="en-CA" smtClean="0"/>
              <a:pPr/>
              <a:t>29</a:t>
            </a:fld>
            <a:endParaRPr lang="en-CA"/>
          </a:p>
        </p:txBody>
      </p:sp>
    </p:spTree>
    <p:extLst>
      <p:ext uri="{BB962C8B-B14F-4D97-AF65-F5344CB8AC3E}">
        <p14:creationId xmlns:p14="http://schemas.microsoft.com/office/powerpoint/2010/main" val="245806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a:t>
            </a:r>
            <a:r>
              <a:rPr lang="en-CA" baseline="0" smtClean="0"/>
              <a:t>our genome to?</a:t>
            </a:r>
            <a:endParaRPr lang="en-CA"/>
          </a:p>
        </p:txBody>
      </p:sp>
      <p:sp>
        <p:nvSpPr>
          <p:cNvPr id="4" name="Slide Number Placeholder 3"/>
          <p:cNvSpPr>
            <a:spLocks noGrp="1"/>
          </p:cNvSpPr>
          <p:nvPr>
            <p:ph type="sldNum" sz="quarter" idx="10"/>
          </p:nvPr>
        </p:nvSpPr>
        <p:spPr/>
        <p:txBody>
          <a:bodyPr/>
          <a:lstStyle/>
          <a:p>
            <a:fld id="{16FBD2DC-D47C-4D62-968F-93F6E10FEE30}" type="slidenum">
              <a:rPr lang="en-CA" smtClean="0"/>
              <a:pPr/>
              <a:t>30</a:t>
            </a:fld>
            <a:endParaRPr lang="en-CA"/>
          </a:p>
        </p:txBody>
      </p:sp>
    </p:spTree>
    <p:extLst>
      <p:ext uri="{BB962C8B-B14F-4D97-AF65-F5344CB8AC3E}">
        <p14:creationId xmlns:p14="http://schemas.microsoft.com/office/powerpoint/2010/main" val="206641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have a certain genetic makeup.  The pathway</a:t>
            </a:r>
            <a:r>
              <a:rPr lang="en-CA" baseline="0" dirty="0" smtClean="0"/>
              <a:t> from our genes to frank disease is complex.</a:t>
            </a:r>
          </a:p>
          <a:p>
            <a:r>
              <a:rPr lang="en-CA" baseline="0" dirty="0" smtClean="0"/>
              <a:t>What do we expose </a:t>
            </a:r>
            <a:r>
              <a:rPr lang="en-CA" baseline="0" smtClean="0"/>
              <a:t>our genome to?</a:t>
            </a:r>
            <a:endParaRPr lang="en-CA"/>
          </a:p>
        </p:txBody>
      </p:sp>
      <p:sp>
        <p:nvSpPr>
          <p:cNvPr id="4" name="Slide Number Placeholder 3"/>
          <p:cNvSpPr>
            <a:spLocks noGrp="1"/>
          </p:cNvSpPr>
          <p:nvPr>
            <p:ph type="sldNum" sz="quarter" idx="10"/>
          </p:nvPr>
        </p:nvSpPr>
        <p:spPr/>
        <p:txBody>
          <a:bodyPr/>
          <a:lstStyle/>
          <a:p>
            <a:fld id="{16FBD2DC-D47C-4D62-968F-93F6E10FEE30}" type="slidenum">
              <a:rPr lang="en-CA" smtClean="0"/>
              <a:pPr/>
              <a:t>31</a:t>
            </a:fld>
            <a:endParaRPr lang="en-CA"/>
          </a:p>
        </p:txBody>
      </p:sp>
    </p:spTree>
    <p:extLst>
      <p:ext uri="{BB962C8B-B14F-4D97-AF65-F5344CB8AC3E}">
        <p14:creationId xmlns:p14="http://schemas.microsoft.com/office/powerpoint/2010/main" val="60535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473122-4422-4963-B9D0-830276A05964}"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73122-4422-4963-B9D0-830276A05964}"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73122-4422-4963-B9D0-830276A05964}"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73122-4422-4963-B9D0-830276A05964}"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73122-4422-4963-B9D0-830276A05964}"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473122-4422-4963-B9D0-830276A05964}"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473122-4422-4963-B9D0-830276A05964}" type="datetimeFigureOut">
              <a:rPr lang="en-US" smtClean="0"/>
              <a:pPr/>
              <a:t>9/26/2014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73122-4422-4963-B9D0-830276A05964}" type="datetimeFigureOut">
              <a:rPr lang="en-US" smtClean="0"/>
              <a:pPr/>
              <a:t>9/26/2014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73122-4422-4963-B9D0-830276A05964}" type="datetimeFigureOut">
              <a:rPr lang="en-US" smtClean="0"/>
              <a:pPr/>
              <a:t>9/26/2014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73122-4422-4963-B9D0-830276A05964}"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73122-4422-4963-B9D0-830276A05964}"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1C8D8-6D7D-41DB-A68B-09F592AD70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73122-4422-4963-B9D0-830276A05964}" type="datetimeFigureOut">
              <a:rPr lang="en-US" smtClean="0"/>
              <a:pPr/>
              <a:t>9/26/2014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1C8D8-6D7D-41DB-A68B-09F592AD70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9.emf"/></Relationships>
</file>

<file path=ppt/slides/_rels/slide16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40.emf"/></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hyperlink" Target="http://www.fda.gov/ICECI/EnforcementActions/WarningLetters/2013/ucm376296.htm"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effectLst>
                  <a:outerShdw blurRad="38100" dist="38100" dir="2700000" algn="tl">
                    <a:srgbClr val="000000">
                      <a:alpha val="43137"/>
                    </a:srgbClr>
                  </a:outerShdw>
                </a:effectLst>
              </a:rPr>
              <a:t>Gene-Diet </a:t>
            </a:r>
            <a:r>
              <a:rPr lang="en-US" dirty="0" err="1" smtClean="0">
                <a:solidFill>
                  <a:schemeClr val="tx2"/>
                </a:solidFill>
                <a:effectLst>
                  <a:outerShdw blurRad="38100" dist="38100" dir="2700000" algn="tl">
                    <a:srgbClr val="000000">
                      <a:alpha val="43137"/>
                    </a:srgbClr>
                  </a:outerShdw>
                </a:effectLst>
              </a:rPr>
              <a:t>Interations</a:t>
            </a:r>
            <a:endParaRPr lang="en-US" dirty="0">
              <a:solidFill>
                <a:schemeClr val="tx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fontScale="70000" lnSpcReduction="20000"/>
          </a:bodyPr>
          <a:lstStyle/>
          <a:p>
            <a:r>
              <a:rPr lang="en-US" dirty="0" smtClean="0"/>
              <a:t>HRM728 </a:t>
            </a:r>
          </a:p>
          <a:p>
            <a:r>
              <a:rPr lang="en-US" dirty="0" smtClean="0"/>
              <a:t>Russell de Souza, RD, ScD</a:t>
            </a:r>
          </a:p>
          <a:p>
            <a:r>
              <a:rPr lang="en-US" dirty="0" smtClean="0"/>
              <a:t>Assistant Professor</a:t>
            </a:r>
          </a:p>
          <a:p>
            <a:r>
              <a:rPr lang="en-US" dirty="0" smtClean="0"/>
              <a:t>Population Genomics Program</a:t>
            </a:r>
          </a:p>
          <a:p>
            <a:r>
              <a:rPr lang="en-US" dirty="0" smtClean="0"/>
              <a:t>Clinical Epidemiology &amp; Biostatistics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noAutofit/>
          </a:bodyPr>
          <a:lstStyle/>
          <a:p>
            <a:pPr marL="514350" indent="-514350">
              <a:buFont typeface="+mj-lt"/>
              <a:buAutoNum type="arabicPeriod"/>
            </a:pPr>
            <a:r>
              <a:rPr lang="en-US" dirty="0" smtClean="0"/>
              <a:t>Essential nutrients </a:t>
            </a:r>
            <a:r>
              <a:rPr lang="en-US" sz="2000" dirty="0" smtClean="0"/>
              <a:t>(vitamins, minerals, amino acids, etc.)</a:t>
            </a:r>
            <a:endParaRPr lang="en-US" dirty="0" smtClean="0"/>
          </a:p>
          <a:p>
            <a:pPr marL="514350" indent="-514350">
              <a:buFont typeface="+mj-lt"/>
              <a:buAutoNum type="arabicPeriod"/>
            </a:pPr>
            <a:r>
              <a:rPr lang="en-US" dirty="0" smtClean="0"/>
              <a:t>Major energy sources </a:t>
            </a:r>
            <a:r>
              <a:rPr lang="en-US" sz="1800" dirty="0" smtClean="0"/>
              <a:t>(carbohydrates, proteins, fats, alcohol)</a:t>
            </a:r>
            <a:endParaRPr lang="en-US" dirty="0" smtClean="0"/>
          </a:p>
          <a:p>
            <a:pPr marL="514350" indent="-514350">
              <a:buFont typeface="+mj-lt"/>
              <a:buAutoNum type="arabicPeriod"/>
            </a:pPr>
            <a:r>
              <a:rPr lang="en-US" dirty="0" smtClean="0"/>
              <a:t>Additives </a:t>
            </a:r>
            <a:r>
              <a:rPr lang="en-US" sz="2400" dirty="0" smtClean="0"/>
              <a:t>(</a:t>
            </a:r>
            <a:r>
              <a:rPr lang="en-US" sz="2400" dirty="0" err="1" smtClean="0"/>
              <a:t>colouring</a:t>
            </a:r>
            <a:r>
              <a:rPr lang="en-US" sz="2400" dirty="0" smtClean="0"/>
              <a:t> agents, preservatives, emulsifiers)</a:t>
            </a:r>
            <a:endParaRPr lang="en-US" dirty="0" smtClean="0"/>
          </a:p>
          <a:p>
            <a:pPr marL="514350" indent="-514350">
              <a:buFont typeface="+mj-lt"/>
              <a:buAutoNum type="arabicPeriod"/>
            </a:pPr>
            <a:r>
              <a:rPr lang="en-US" dirty="0" smtClean="0"/>
              <a:t>Microbial toxins </a:t>
            </a:r>
            <a:r>
              <a:rPr lang="en-US" sz="2400" dirty="0" smtClean="0"/>
              <a:t>(</a:t>
            </a:r>
            <a:r>
              <a:rPr lang="en-US" sz="2400" dirty="0" err="1" smtClean="0"/>
              <a:t>aflatoxin</a:t>
            </a:r>
            <a:r>
              <a:rPr lang="en-US" sz="2400" dirty="0" smtClean="0"/>
              <a:t>, botulin)</a:t>
            </a:r>
            <a:endParaRPr lang="en-US" dirty="0" smtClean="0"/>
          </a:p>
          <a:p>
            <a:pPr marL="514350" indent="-514350">
              <a:buFont typeface="+mj-lt"/>
              <a:buAutoNum type="arabicPeriod"/>
            </a:pPr>
            <a:r>
              <a:rPr lang="en-US" dirty="0" smtClean="0"/>
              <a:t>Contaminants </a:t>
            </a:r>
            <a:r>
              <a:rPr lang="en-US" sz="2400" dirty="0" smtClean="0"/>
              <a:t>(lead, PCBs)</a:t>
            </a:r>
            <a:endParaRPr lang="en-US" dirty="0" smtClean="0"/>
          </a:p>
          <a:p>
            <a:pPr marL="514350" indent="-514350">
              <a:buFont typeface="+mj-lt"/>
              <a:buAutoNum type="arabicPeriod"/>
            </a:pPr>
            <a:r>
              <a:rPr lang="en-US" dirty="0" smtClean="0"/>
              <a:t>Chemicals formed during cooking </a:t>
            </a:r>
            <a:r>
              <a:rPr lang="en-US" sz="1600" dirty="0" smtClean="0"/>
              <a:t>(acrylamide, </a:t>
            </a:r>
            <a:r>
              <a:rPr lang="en-US" sz="1600" i="1" dirty="0" smtClean="0"/>
              <a:t>trans</a:t>
            </a:r>
            <a:r>
              <a:rPr lang="en-US" sz="1600" dirty="0" smtClean="0"/>
              <a:t> fats)</a:t>
            </a:r>
            <a:endParaRPr lang="en-US" dirty="0" smtClean="0"/>
          </a:p>
          <a:p>
            <a:pPr marL="514350" indent="-514350">
              <a:buFont typeface="+mj-lt"/>
              <a:buAutoNum type="arabicPeriod"/>
            </a:pPr>
            <a:r>
              <a:rPr lang="en-US" dirty="0" smtClean="0"/>
              <a:t>Natural toxins </a:t>
            </a:r>
            <a:r>
              <a:rPr lang="en-US" sz="2400" dirty="0" smtClean="0"/>
              <a:t>(plants’ response to reduced pesticides)</a:t>
            </a:r>
            <a:endParaRPr lang="en-US" dirty="0" smtClean="0"/>
          </a:p>
          <a:p>
            <a:pPr marL="514350" indent="-514350">
              <a:buFont typeface="+mj-lt"/>
              <a:buAutoNum type="arabicPeriod"/>
            </a:pPr>
            <a:r>
              <a:rPr lang="en-US" dirty="0" smtClean="0"/>
              <a:t>Other compounds </a:t>
            </a:r>
            <a:r>
              <a:rPr lang="en-US" sz="2400" dirty="0" smtClean="0"/>
              <a:t>(caffeine)</a:t>
            </a:r>
            <a:endParaRPr lang="en-US" dirty="0" smtClean="0"/>
          </a:p>
        </p:txBody>
      </p:sp>
      <p:sp>
        <p:nvSpPr>
          <p:cNvPr id="4" name="Rectangle 3"/>
          <p:cNvSpPr/>
          <p:nvPr/>
        </p:nvSpPr>
        <p:spPr>
          <a:xfrm>
            <a:off x="6934200" y="6324600"/>
            <a:ext cx="2057400" cy="381000"/>
          </a:xfrm>
          <a:prstGeom prst="rect">
            <a:avLst/>
          </a:prstGeom>
        </p:spPr>
        <p:txBody>
          <a:bodyPr wrap="square">
            <a:spAutoFit/>
          </a:bodyPr>
          <a:lstStyle/>
          <a:p>
            <a:pPr algn="r"/>
            <a:r>
              <a:rPr lang="en-US" dirty="0" smtClean="0">
                <a:solidFill>
                  <a:prstClr val="black"/>
                </a:solidFill>
              </a:rPr>
              <a:t>Willett, 1998</a:t>
            </a:r>
            <a:endParaRPr lang="en-US" dirty="0">
              <a:solidFill>
                <a:prstClr val="black"/>
              </a:solidFill>
            </a:endParaRPr>
          </a:p>
        </p:txBody>
      </p:sp>
      <p:sp>
        <p:nvSpPr>
          <p:cNvPr id="5" name="Rectangle 4"/>
          <p:cNvSpPr/>
          <p:nvPr/>
        </p:nvSpPr>
        <p:spPr>
          <a:xfrm>
            <a:off x="2819400" y="173182"/>
            <a:ext cx="3733800" cy="1295400"/>
          </a:xfrm>
          <a:prstGeom prst="rect">
            <a:avLst/>
          </a:prstGeom>
          <a:gradFill>
            <a:gsLst>
              <a:gs pos="0">
                <a:srgbClr val="FF3399"/>
              </a:gs>
              <a:gs pos="25000">
                <a:srgbClr val="FF6633"/>
              </a:gs>
              <a:gs pos="50000">
                <a:srgbClr val="FFFF00"/>
              </a:gs>
              <a:gs pos="75000">
                <a:srgbClr val="01A78F"/>
              </a:gs>
              <a:gs pos="100000">
                <a:srgbClr val="3366FF"/>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prstClr val="black"/>
                </a:solidFill>
              </a:rPr>
              <a:t>Diet</a:t>
            </a:r>
            <a:endParaRPr lang="en-US" sz="4400" b="1" dirty="0">
              <a:solidFill>
                <a:prstClr val="black"/>
              </a:solidFill>
            </a:endParaRPr>
          </a:p>
        </p:txBody>
      </p:sp>
    </p:spTree>
    <p:extLst>
      <p:ext uri="{BB962C8B-B14F-4D97-AF65-F5344CB8AC3E}">
        <p14:creationId xmlns:p14="http://schemas.microsoft.com/office/powerpoint/2010/main" val="31636977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pitfalls to this approach?</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pitfalls to this approach?</a:t>
            </a:r>
          </a:p>
          <a:p>
            <a:pPr lvl="1"/>
            <a:r>
              <a:rPr lang="en-US" u="sng" dirty="0" smtClean="0"/>
              <a:t>Selection bias:</a:t>
            </a:r>
            <a:r>
              <a:rPr lang="en-US" dirty="0" smtClean="0"/>
              <a:t> cases and controls from different populations</a:t>
            </a:r>
          </a:p>
          <a:p>
            <a:pPr lvl="1"/>
            <a:r>
              <a:rPr lang="en-US" u="sng" dirty="0" smtClean="0"/>
              <a:t>Recall bias:</a:t>
            </a:r>
            <a:r>
              <a:rPr lang="en-US" dirty="0" smtClean="0"/>
              <a:t> exposure information gathered retrospectively</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200" dirty="0" smtClean="0"/>
              <a:t>How might we overcome these pitfalls?</a:t>
            </a:r>
          </a:p>
          <a:p>
            <a:pPr marL="742950" lvl="2" indent="-342900">
              <a:buNone/>
            </a:pPr>
            <a:endParaRPr lang="en-US" dirty="0" smtClean="0"/>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EPIC-</a:t>
            </a:r>
            <a:r>
              <a:rPr lang="en-US" dirty="0" err="1" smtClean="0">
                <a:solidFill>
                  <a:schemeClr val="tx2"/>
                </a:solidFill>
                <a:effectLst>
                  <a:outerShdw blurRad="38100" dist="38100" dir="2700000" algn="tl">
                    <a:srgbClr val="000000">
                      <a:alpha val="43137"/>
                    </a:srgbClr>
                  </a:outerShdw>
                </a:effectLst>
              </a:rPr>
              <a:t>InterAct</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dirty="0" smtClean="0"/>
              <a:t>Case-Cohort design</a:t>
            </a:r>
          </a:p>
          <a:p>
            <a:pPr lvl="1"/>
            <a:r>
              <a:rPr lang="en-US" dirty="0" smtClean="0"/>
              <a:t>Nested within a large prospective cohort</a:t>
            </a:r>
          </a:p>
          <a:p>
            <a:pPr lvl="2"/>
            <a:r>
              <a:rPr lang="en-US" dirty="0" smtClean="0"/>
              <a:t>Know the study base</a:t>
            </a:r>
          </a:p>
          <a:p>
            <a:pPr lvl="1"/>
            <a:r>
              <a:rPr lang="en-US" dirty="0" smtClean="0"/>
              <a:t>Controls are a random sample of the cohort</a:t>
            </a:r>
          </a:p>
          <a:p>
            <a:pPr lvl="2"/>
            <a:r>
              <a:rPr lang="en-US" dirty="0" smtClean="0"/>
              <a:t>Can be used in design and analysis of future studies of diseases in this cohort (i.e. not matched on type 2 diabetes risk factors)</a:t>
            </a:r>
          </a:p>
          <a:p>
            <a:pPr lvl="1"/>
            <a:r>
              <a:rPr lang="en-US" dirty="0" smtClean="0"/>
              <a:t>Efficiency of a case-control</a:t>
            </a:r>
          </a:p>
          <a:p>
            <a:pPr lvl="2"/>
            <a:r>
              <a:rPr lang="en-US" dirty="0" smtClean="0"/>
              <a:t>Don’t have to wait for cases to occur</a:t>
            </a:r>
          </a:p>
          <a:p>
            <a:pPr lvl="2"/>
            <a:r>
              <a:rPr lang="en-US" dirty="0" smtClean="0"/>
              <a:t>Don’t have to analyze markers on everyone</a:t>
            </a:r>
          </a:p>
          <a:p>
            <a:pPr lvl="1"/>
            <a:r>
              <a:rPr lang="en-US" dirty="0" smtClean="0"/>
              <a:t>Advantages of a longitudinal cohort</a:t>
            </a:r>
          </a:p>
          <a:p>
            <a:pPr lvl="2"/>
            <a:r>
              <a:rPr lang="en-US" dirty="0" smtClean="0"/>
              <a:t>Extensive prospective assessment of key exposures</a:t>
            </a:r>
          </a:p>
          <a:p>
            <a:pPr lvl="2"/>
            <a:r>
              <a:rPr lang="en-US" dirty="0" smtClean="0"/>
              <a:t>No recall bias</a:t>
            </a:r>
          </a:p>
          <a:p>
            <a:pPr lvl="2"/>
            <a:endParaRPr lang="en-US" dirty="0" smtClean="0"/>
          </a:p>
          <a:p>
            <a:pPr lvl="1"/>
            <a:endParaRPr lang="en-US" dirty="0" smtClean="0"/>
          </a:p>
          <a:p>
            <a:pPr lvl="1"/>
            <a:endParaRPr lang="en-US" dirty="0" smtClean="0"/>
          </a:p>
        </p:txBody>
      </p:sp>
      <p:sp>
        <p:nvSpPr>
          <p:cNvPr id="5" name="TextBox 4"/>
          <p:cNvSpPr txBox="1"/>
          <p:nvPr/>
        </p:nvSpPr>
        <p:spPr>
          <a:xfrm>
            <a:off x="4778766" y="6400800"/>
            <a:ext cx="4365234" cy="369332"/>
          </a:xfrm>
          <a:prstGeom prst="rect">
            <a:avLst/>
          </a:prstGeom>
          <a:noFill/>
        </p:spPr>
        <p:txBody>
          <a:bodyPr wrap="none" rtlCol="0">
            <a:spAutoFit/>
          </a:bodyPr>
          <a:lstStyle/>
          <a:p>
            <a:r>
              <a:rPr lang="en-CA" dirty="0" smtClean="0"/>
              <a:t>The </a:t>
            </a:r>
            <a:r>
              <a:rPr lang="en-CA" dirty="0" err="1" smtClean="0"/>
              <a:t>InterAct</a:t>
            </a:r>
            <a:r>
              <a:rPr lang="en-CA" dirty="0" smtClean="0"/>
              <a:t> Consortium, </a:t>
            </a:r>
            <a:r>
              <a:rPr lang="en-CA" dirty="0" err="1" smtClean="0"/>
              <a:t>Diabetologia</a:t>
            </a:r>
            <a:r>
              <a:rPr lang="en-CA" dirty="0" smtClean="0"/>
              <a:t>, 2011</a:t>
            </a:r>
            <a:endParaRPr lang="en-CA" dirty="0"/>
          </a:p>
        </p:txBody>
      </p:sp>
    </p:spTree>
    <p:extLst>
      <p:ext uri="{BB962C8B-B14F-4D97-AF65-F5344CB8AC3E}">
        <p14:creationId xmlns:p14="http://schemas.microsoft.com/office/powerpoint/2010/main" val="2530933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and EPIC </a:t>
            </a:r>
            <a:r>
              <a:rPr lang="en-CA" dirty="0" err="1" smtClean="0">
                <a:solidFill>
                  <a:schemeClr val="tx2"/>
                </a:solidFill>
                <a:effectLst>
                  <a:outerShdw blurRad="38100" dist="38100" dir="2700000" algn="tl">
                    <a:srgbClr val="000000">
                      <a:alpha val="43137"/>
                    </a:srgbClr>
                  </a:outerShdw>
                </a:effectLst>
              </a:rPr>
              <a:t>InterAct</a:t>
            </a:r>
            <a:endParaRPr lang="en-CA" dirty="0">
              <a:solidFill>
                <a:schemeClr val="tx2"/>
              </a:solidFill>
              <a:effectLst>
                <a:outerShdw blurRad="38100" dist="38100" dir="2700000" algn="tl">
                  <a:srgbClr val="000000">
                    <a:alpha val="43137"/>
                  </a:srgbClr>
                </a:outerShdw>
              </a:effectLst>
            </a:endParaRPr>
          </a:p>
        </p:txBody>
      </p:sp>
      <p:grpSp>
        <p:nvGrpSpPr>
          <p:cNvPr id="5" name="Group 6"/>
          <p:cNvGrpSpPr>
            <a:grpSpLocks/>
          </p:cNvGrpSpPr>
          <p:nvPr/>
        </p:nvGrpSpPr>
        <p:grpSpPr bwMode="auto">
          <a:xfrm>
            <a:off x="685800" y="1752600"/>
            <a:ext cx="3458308" cy="4243388"/>
            <a:chOff x="1805" y="845"/>
            <a:chExt cx="2820" cy="3194"/>
          </a:xfrm>
          <a:solidFill>
            <a:schemeClr val="tx1"/>
          </a:solidFill>
        </p:grpSpPr>
        <p:sp>
          <p:nvSpPr>
            <p:cNvPr id="6" name="Freeform 5"/>
            <p:cNvSpPr>
              <a:spLocks/>
            </p:cNvSpPr>
            <p:nvPr/>
          </p:nvSpPr>
          <p:spPr bwMode="auto">
            <a:xfrm>
              <a:off x="1805" y="3082"/>
              <a:ext cx="328" cy="432"/>
            </a:xfrm>
            <a:custGeom>
              <a:avLst/>
              <a:gdLst>
                <a:gd name="T0" fmla="*/ 165 w 344"/>
                <a:gd name="T1" fmla="*/ 0 h 492"/>
                <a:gd name="T2" fmla="*/ 180 w 344"/>
                <a:gd name="T3" fmla="*/ 25 h 492"/>
                <a:gd name="T4" fmla="*/ 195 w 344"/>
                <a:gd name="T5" fmla="*/ 25 h 492"/>
                <a:gd name="T6" fmla="*/ 238 w 344"/>
                <a:gd name="T7" fmla="*/ 31 h 492"/>
                <a:gd name="T8" fmla="*/ 258 w 344"/>
                <a:gd name="T9" fmla="*/ 37 h 492"/>
                <a:gd name="T10" fmla="*/ 276 w 344"/>
                <a:gd name="T11" fmla="*/ 60 h 492"/>
                <a:gd name="T12" fmla="*/ 281 w 344"/>
                <a:gd name="T13" fmla="*/ 68 h 492"/>
                <a:gd name="T14" fmla="*/ 231 w 344"/>
                <a:gd name="T15" fmla="*/ 85 h 492"/>
                <a:gd name="T16" fmla="*/ 215 w 344"/>
                <a:gd name="T17" fmla="*/ 112 h 492"/>
                <a:gd name="T18" fmla="*/ 201 w 344"/>
                <a:gd name="T19" fmla="*/ 136 h 492"/>
                <a:gd name="T20" fmla="*/ 191 w 344"/>
                <a:gd name="T21" fmla="*/ 156 h 492"/>
                <a:gd name="T22" fmla="*/ 167 w 344"/>
                <a:gd name="T23" fmla="*/ 151 h 492"/>
                <a:gd name="T24" fmla="*/ 163 w 344"/>
                <a:gd name="T25" fmla="*/ 171 h 492"/>
                <a:gd name="T26" fmla="*/ 165 w 344"/>
                <a:gd name="T27" fmla="*/ 191 h 492"/>
                <a:gd name="T28" fmla="*/ 144 w 344"/>
                <a:gd name="T29" fmla="*/ 211 h 492"/>
                <a:gd name="T30" fmla="*/ 140 w 344"/>
                <a:gd name="T31" fmla="*/ 236 h 492"/>
                <a:gd name="T32" fmla="*/ 144 w 344"/>
                <a:gd name="T33" fmla="*/ 253 h 492"/>
                <a:gd name="T34" fmla="*/ 108 w 344"/>
                <a:gd name="T35" fmla="*/ 265 h 492"/>
                <a:gd name="T36" fmla="*/ 107 w 344"/>
                <a:gd name="T37" fmla="*/ 289 h 492"/>
                <a:gd name="T38" fmla="*/ 56 w 344"/>
                <a:gd name="T39" fmla="*/ 292 h 492"/>
                <a:gd name="T40" fmla="*/ 18 w 344"/>
                <a:gd name="T41" fmla="*/ 270 h 492"/>
                <a:gd name="T42" fmla="*/ 0 w 344"/>
                <a:gd name="T43" fmla="*/ 264 h 492"/>
                <a:gd name="T44" fmla="*/ 20 w 344"/>
                <a:gd name="T45" fmla="*/ 241 h 492"/>
                <a:gd name="T46" fmla="*/ 45 w 344"/>
                <a:gd name="T47" fmla="*/ 211 h 492"/>
                <a:gd name="T48" fmla="*/ 41 w 344"/>
                <a:gd name="T49" fmla="*/ 193 h 492"/>
                <a:gd name="T50" fmla="*/ 29 w 344"/>
                <a:gd name="T51" fmla="*/ 180 h 492"/>
                <a:gd name="T52" fmla="*/ 49 w 344"/>
                <a:gd name="T53" fmla="*/ 169 h 492"/>
                <a:gd name="T54" fmla="*/ 20 w 344"/>
                <a:gd name="T55" fmla="*/ 171 h 492"/>
                <a:gd name="T56" fmla="*/ 29 w 344"/>
                <a:gd name="T57" fmla="*/ 151 h 492"/>
                <a:gd name="T58" fmla="*/ 39 w 344"/>
                <a:gd name="T59" fmla="*/ 134 h 492"/>
                <a:gd name="T60" fmla="*/ 49 w 344"/>
                <a:gd name="T61" fmla="*/ 125 h 492"/>
                <a:gd name="T62" fmla="*/ 77 w 344"/>
                <a:gd name="T63" fmla="*/ 112 h 492"/>
                <a:gd name="T64" fmla="*/ 114 w 344"/>
                <a:gd name="T65" fmla="*/ 76 h 492"/>
                <a:gd name="T66" fmla="*/ 127 w 344"/>
                <a:gd name="T67" fmla="*/ 53 h 492"/>
                <a:gd name="T68" fmla="*/ 136 w 344"/>
                <a:gd name="T69" fmla="*/ 2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4"/>
                <a:gd name="T106" fmla="*/ 0 h 492"/>
                <a:gd name="T107" fmla="*/ 344 w 344"/>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4" h="492">
                  <a:moveTo>
                    <a:pt x="174" y="4"/>
                  </a:moveTo>
                  <a:lnTo>
                    <a:pt x="199" y="0"/>
                  </a:lnTo>
                  <a:lnTo>
                    <a:pt x="215" y="20"/>
                  </a:lnTo>
                  <a:lnTo>
                    <a:pt x="218" y="43"/>
                  </a:lnTo>
                  <a:lnTo>
                    <a:pt x="224" y="47"/>
                  </a:lnTo>
                  <a:lnTo>
                    <a:pt x="236" y="43"/>
                  </a:lnTo>
                  <a:lnTo>
                    <a:pt x="277" y="59"/>
                  </a:lnTo>
                  <a:lnTo>
                    <a:pt x="288" y="52"/>
                  </a:lnTo>
                  <a:lnTo>
                    <a:pt x="304" y="50"/>
                  </a:lnTo>
                  <a:lnTo>
                    <a:pt x="313" y="63"/>
                  </a:lnTo>
                  <a:lnTo>
                    <a:pt x="322" y="86"/>
                  </a:lnTo>
                  <a:lnTo>
                    <a:pt x="333" y="100"/>
                  </a:lnTo>
                  <a:lnTo>
                    <a:pt x="343" y="109"/>
                  </a:lnTo>
                  <a:lnTo>
                    <a:pt x="340" y="115"/>
                  </a:lnTo>
                  <a:lnTo>
                    <a:pt x="311" y="125"/>
                  </a:lnTo>
                  <a:lnTo>
                    <a:pt x="279" y="143"/>
                  </a:lnTo>
                  <a:lnTo>
                    <a:pt x="279" y="172"/>
                  </a:lnTo>
                  <a:lnTo>
                    <a:pt x="261" y="188"/>
                  </a:lnTo>
                  <a:lnTo>
                    <a:pt x="245" y="202"/>
                  </a:lnTo>
                  <a:lnTo>
                    <a:pt x="243" y="229"/>
                  </a:lnTo>
                  <a:lnTo>
                    <a:pt x="243" y="250"/>
                  </a:lnTo>
                  <a:lnTo>
                    <a:pt x="231" y="263"/>
                  </a:lnTo>
                  <a:lnTo>
                    <a:pt x="220" y="250"/>
                  </a:lnTo>
                  <a:lnTo>
                    <a:pt x="202" y="254"/>
                  </a:lnTo>
                  <a:lnTo>
                    <a:pt x="199" y="263"/>
                  </a:lnTo>
                  <a:lnTo>
                    <a:pt x="197" y="288"/>
                  </a:lnTo>
                  <a:lnTo>
                    <a:pt x="204" y="297"/>
                  </a:lnTo>
                  <a:lnTo>
                    <a:pt x="199" y="322"/>
                  </a:lnTo>
                  <a:lnTo>
                    <a:pt x="188" y="334"/>
                  </a:lnTo>
                  <a:lnTo>
                    <a:pt x="174" y="354"/>
                  </a:lnTo>
                  <a:lnTo>
                    <a:pt x="168" y="370"/>
                  </a:lnTo>
                  <a:lnTo>
                    <a:pt x="170" y="397"/>
                  </a:lnTo>
                  <a:lnTo>
                    <a:pt x="183" y="415"/>
                  </a:lnTo>
                  <a:lnTo>
                    <a:pt x="174" y="425"/>
                  </a:lnTo>
                  <a:lnTo>
                    <a:pt x="143" y="436"/>
                  </a:lnTo>
                  <a:lnTo>
                    <a:pt x="131" y="447"/>
                  </a:lnTo>
                  <a:lnTo>
                    <a:pt x="129" y="461"/>
                  </a:lnTo>
                  <a:lnTo>
                    <a:pt x="129" y="486"/>
                  </a:lnTo>
                  <a:lnTo>
                    <a:pt x="93" y="486"/>
                  </a:lnTo>
                  <a:lnTo>
                    <a:pt x="68" y="491"/>
                  </a:lnTo>
                  <a:lnTo>
                    <a:pt x="38" y="456"/>
                  </a:lnTo>
                  <a:lnTo>
                    <a:pt x="22" y="456"/>
                  </a:lnTo>
                  <a:lnTo>
                    <a:pt x="9" y="456"/>
                  </a:lnTo>
                  <a:lnTo>
                    <a:pt x="0" y="445"/>
                  </a:lnTo>
                  <a:lnTo>
                    <a:pt x="9" y="431"/>
                  </a:lnTo>
                  <a:lnTo>
                    <a:pt x="24" y="406"/>
                  </a:lnTo>
                  <a:lnTo>
                    <a:pt x="34" y="381"/>
                  </a:lnTo>
                  <a:lnTo>
                    <a:pt x="54" y="354"/>
                  </a:lnTo>
                  <a:lnTo>
                    <a:pt x="59" y="336"/>
                  </a:lnTo>
                  <a:lnTo>
                    <a:pt x="49" y="325"/>
                  </a:lnTo>
                  <a:lnTo>
                    <a:pt x="38" y="311"/>
                  </a:lnTo>
                  <a:lnTo>
                    <a:pt x="34" y="304"/>
                  </a:lnTo>
                  <a:lnTo>
                    <a:pt x="49" y="300"/>
                  </a:lnTo>
                  <a:lnTo>
                    <a:pt x="59" y="284"/>
                  </a:lnTo>
                  <a:lnTo>
                    <a:pt x="43" y="279"/>
                  </a:lnTo>
                  <a:lnTo>
                    <a:pt x="24" y="288"/>
                  </a:lnTo>
                  <a:lnTo>
                    <a:pt x="24" y="265"/>
                  </a:lnTo>
                  <a:lnTo>
                    <a:pt x="34" y="254"/>
                  </a:lnTo>
                  <a:lnTo>
                    <a:pt x="43" y="240"/>
                  </a:lnTo>
                  <a:lnTo>
                    <a:pt x="47" y="225"/>
                  </a:lnTo>
                  <a:lnTo>
                    <a:pt x="49" y="213"/>
                  </a:lnTo>
                  <a:lnTo>
                    <a:pt x="59" y="209"/>
                  </a:lnTo>
                  <a:lnTo>
                    <a:pt x="70" y="218"/>
                  </a:lnTo>
                  <a:lnTo>
                    <a:pt x="93" y="188"/>
                  </a:lnTo>
                  <a:lnTo>
                    <a:pt x="104" y="168"/>
                  </a:lnTo>
                  <a:lnTo>
                    <a:pt x="138" y="129"/>
                  </a:lnTo>
                  <a:lnTo>
                    <a:pt x="138" y="113"/>
                  </a:lnTo>
                  <a:lnTo>
                    <a:pt x="154" y="88"/>
                  </a:lnTo>
                  <a:lnTo>
                    <a:pt x="159" y="59"/>
                  </a:lnTo>
                  <a:lnTo>
                    <a:pt x="165" y="43"/>
                  </a:lnTo>
                  <a:lnTo>
                    <a:pt x="174" y="4"/>
                  </a:lnTo>
                </a:path>
              </a:pathLst>
            </a:custGeom>
            <a:grpFill/>
            <a:ln w="12700" cap="rnd">
              <a:solidFill>
                <a:schemeClr val="bg1"/>
              </a:solidFill>
              <a:round/>
              <a:headEnd/>
              <a:tailEnd/>
            </a:ln>
          </p:spPr>
          <p:txBody>
            <a:bodyPr/>
            <a:lstStyle/>
            <a:p>
              <a:pPr>
                <a:defRPr/>
              </a:pPr>
              <a:endParaRPr lang="en-GB" dirty="0"/>
            </a:p>
          </p:txBody>
        </p:sp>
        <p:sp>
          <p:nvSpPr>
            <p:cNvPr id="7" name="Freeform 6"/>
            <p:cNvSpPr>
              <a:spLocks/>
            </p:cNvSpPr>
            <p:nvPr/>
          </p:nvSpPr>
          <p:spPr bwMode="auto">
            <a:xfrm>
              <a:off x="1929" y="2948"/>
              <a:ext cx="867" cy="707"/>
            </a:xfrm>
            <a:custGeom>
              <a:avLst/>
              <a:gdLst>
                <a:gd name="T0" fmla="*/ 32 w 911"/>
                <a:gd name="T1" fmla="*/ 86 h 805"/>
                <a:gd name="T2" fmla="*/ 58 w 911"/>
                <a:gd name="T3" fmla="*/ 52 h 805"/>
                <a:gd name="T4" fmla="*/ 51 w 911"/>
                <a:gd name="T5" fmla="*/ 39 h 805"/>
                <a:gd name="T6" fmla="*/ 42 w 911"/>
                <a:gd name="T7" fmla="*/ 27 h 805"/>
                <a:gd name="T8" fmla="*/ 82 w 911"/>
                <a:gd name="T9" fmla="*/ 12 h 805"/>
                <a:gd name="T10" fmla="*/ 111 w 911"/>
                <a:gd name="T11" fmla="*/ 7 h 805"/>
                <a:gd name="T12" fmla="*/ 144 w 911"/>
                <a:gd name="T13" fmla="*/ 4 h 805"/>
                <a:gd name="T14" fmla="*/ 206 w 911"/>
                <a:gd name="T15" fmla="*/ 37 h 805"/>
                <a:gd name="T16" fmla="*/ 247 w 911"/>
                <a:gd name="T17" fmla="*/ 39 h 805"/>
                <a:gd name="T18" fmla="*/ 366 w 911"/>
                <a:gd name="T19" fmla="*/ 80 h 805"/>
                <a:gd name="T20" fmla="*/ 418 w 911"/>
                <a:gd name="T21" fmla="*/ 87 h 805"/>
                <a:gd name="T22" fmla="*/ 453 w 911"/>
                <a:gd name="T23" fmla="*/ 108 h 805"/>
                <a:gd name="T24" fmla="*/ 486 w 911"/>
                <a:gd name="T25" fmla="*/ 111 h 805"/>
                <a:gd name="T26" fmla="*/ 486 w 911"/>
                <a:gd name="T27" fmla="*/ 123 h 805"/>
                <a:gd name="T28" fmla="*/ 543 w 911"/>
                <a:gd name="T29" fmla="*/ 161 h 805"/>
                <a:gd name="T30" fmla="*/ 586 w 911"/>
                <a:gd name="T31" fmla="*/ 175 h 805"/>
                <a:gd name="T32" fmla="*/ 654 w 911"/>
                <a:gd name="T33" fmla="*/ 188 h 805"/>
                <a:gd name="T34" fmla="*/ 668 w 911"/>
                <a:gd name="T35" fmla="*/ 206 h 805"/>
                <a:gd name="T36" fmla="*/ 694 w 911"/>
                <a:gd name="T37" fmla="*/ 214 h 805"/>
                <a:gd name="T38" fmla="*/ 722 w 911"/>
                <a:gd name="T39" fmla="*/ 214 h 805"/>
                <a:gd name="T40" fmla="*/ 740 w 911"/>
                <a:gd name="T41" fmla="*/ 214 h 805"/>
                <a:gd name="T42" fmla="*/ 746 w 911"/>
                <a:gd name="T43" fmla="*/ 237 h 805"/>
                <a:gd name="T44" fmla="*/ 681 w 911"/>
                <a:gd name="T45" fmla="*/ 272 h 805"/>
                <a:gd name="T46" fmla="*/ 589 w 911"/>
                <a:gd name="T47" fmla="*/ 286 h 805"/>
                <a:gd name="T48" fmla="*/ 565 w 911"/>
                <a:gd name="T49" fmla="*/ 304 h 805"/>
                <a:gd name="T50" fmla="*/ 539 w 911"/>
                <a:gd name="T51" fmla="*/ 310 h 805"/>
                <a:gd name="T52" fmla="*/ 511 w 911"/>
                <a:gd name="T53" fmla="*/ 332 h 805"/>
                <a:gd name="T54" fmla="*/ 479 w 911"/>
                <a:gd name="T55" fmla="*/ 348 h 805"/>
                <a:gd name="T56" fmla="*/ 491 w 911"/>
                <a:gd name="T57" fmla="*/ 374 h 805"/>
                <a:gd name="T58" fmla="*/ 494 w 911"/>
                <a:gd name="T59" fmla="*/ 394 h 805"/>
                <a:gd name="T60" fmla="*/ 478 w 911"/>
                <a:gd name="T61" fmla="*/ 402 h 805"/>
                <a:gd name="T62" fmla="*/ 429 w 911"/>
                <a:gd name="T63" fmla="*/ 432 h 805"/>
                <a:gd name="T64" fmla="*/ 412 w 911"/>
                <a:gd name="T65" fmla="*/ 444 h 805"/>
                <a:gd name="T66" fmla="*/ 383 w 911"/>
                <a:gd name="T67" fmla="*/ 451 h 805"/>
                <a:gd name="T68" fmla="*/ 349 w 911"/>
                <a:gd name="T69" fmla="*/ 457 h 805"/>
                <a:gd name="T70" fmla="*/ 333 w 911"/>
                <a:gd name="T71" fmla="*/ 472 h 805"/>
                <a:gd name="T72" fmla="*/ 306 w 911"/>
                <a:gd name="T73" fmla="*/ 476 h 805"/>
                <a:gd name="T74" fmla="*/ 252 w 911"/>
                <a:gd name="T75" fmla="*/ 472 h 805"/>
                <a:gd name="T76" fmla="*/ 166 w 911"/>
                <a:gd name="T77" fmla="*/ 451 h 805"/>
                <a:gd name="T78" fmla="*/ 127 w 911"/>
                <a:gd name="T79" fmla="*/ 464 h 805"/>
                <a:gd name="T80" fmla="*/ 87 w 911"/>
                <a:gd name="T81" fmla="*/ 474 h 805"/>
                <a:gd name="T82" fmla="*/ 42 w 911"/>
                <a:gd name="T83" fmla="*/ 450 h 805"/>
                <a:gd name="T84" fmla="*/ 25 w 911"/>
                <a:gd name="T85" fmla="*/ 392 h 805"/>
                <a:gd name="T86" fmla="*/ 0 w 911"/>
                <a:gd name="T87" fmla="*/ 372 h 805"/>
                <a:gd name="T88" fmla="*/ 10 w 911"/>
                <a:gd name="T89" fmla="*/ 350 h 805"/>
                <a:gd name="T90" fmla="*/ 45 w 911"/>
                <a:gd name="T91" fmla="*/ 337 h 805"/>
                <a:gd name="T92" fmla="*/ 29 w 911"/>
                <a:gd name="T93" fmla="*/ 310 h 805"/>
                <a:gd name="T94" fmla="*/ 62 w 911"/>
                <a:gd name="T95" fmla="*/ 281 h 805"/>
                <a:gd name="T96" fmla="*/ 53 w 911"/>
                <a:gd name="T97" fmla="*/ 259 h 805"/>
                <a:gd name="T98" fmla="*/ 65 w 911"/>
                <a:gd name="T99" fmla="*/ 239 h 805"/>
                <a:gd name="T100" fmla="*/ 82 w 911"/>
                <a:gd name="T101" fmla="*/ 247 h 805"/>
                <a:gd name="T102" fmla="*/ 95 w 911"/>
                <a:gd name="T103" fmla="*/ 209 h 805"/>
                <a:gd name="T104" fmla="*/ 123 w 911"/>
                <a:gd name="T105" fmla="*/ 182 h 805"/>
                <a:gd name="T106" fmla="*/ 149 w 911"/>
                <a:gd name="T107" fmla="*/ 163 h 805"/>
                <a:gd name="T108" fmla="*/ 178 w 911"/>
                <a:gd name="T109" fmla="*/ 155 h 805"/>
                <a:gd name="T110" fmla="*/ 147 w 911"/>
                <a:gd name="T111" fmla="*/ 123 h 805"/>
                <a:gd name="T112" fmla="*/ 119 w 911"/>
                <a:gd name="T113" fmla="*/ 125 h 805"/>
                <a:gd name="T114" fmla="*/ 85 w 911"/>
                <a:gd name="T115" fmla="*/ 116 h 805"/>
                <a:gd name="T116" fmla="*/ 72 w 911"/>
                <a:gd name="T117" fmla="*/ 113 h 805"/>
                <a:gd name="T118" fmla="*/ 62 w 911"/>
                <a:gd name="T119" fmla="*/ 92 h 805"/>
                <a:gd name="T120" fmla="*/ 37 w 911"/>
                <a:gd name="T121" fmla="*/ 92 h 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1"/>
                <a:gd name="T184" fmla="*/ 0 h 805"/>
                <a:gd name="T185" fmla="*/ 911 w 911"/>
                <a:gd name="T186" fmla="*/ 805 h 8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1" h="805">
                  <a:moveTo>
                    <a:pt x="45" y="156"/>
                  </a:moveTo>
                  <a:lnTo>
                    <a:pt x="40" y="145"/>
                  </a:lnTo>
                  <a:lnTo>
                    <a:pt x="45" y="129"/>
                  </a:lnTo>
                  <a:lnTo>
                    <a:pt x="70" y="86"/>
                  </a:lnTo>
                  <a:lnTo>
                    <a:pt x="59" y="77"/>
                  </a:lnTo>
                  <a:lnTo>
                    <a:pt x="63" y="65"/>
                  </a:lnTo>
                  <a:lnTo>
                    <a:pt x="50" y="63"/>
                  </a:lnTo>
                  <a:lnTo>
                    <a:pt x="50" y="45"/>
                  </a:lnTo>
                  <a:lnTo>
                    <a:pt x="59" y="34"/>
                  </a:lnTo>
                  <a:lnTo>
                    <a:pt x="100" y="20"/>
                  </a:lnTo>
                  <a:lnTo>
                    <a:pt x="134" y="24"/>
                  </a:lnTo>
                  <a:lnTo>
                    <a:pt x="136" y="11"/>
                  </a:lnTo>
                  <a:lnTo>
                    <a:pt x="161" y="0"/>
                  </a:lnTo>
                  <a:lnTo>
                    <a:pt x="175" y="4"/>
                  </a:lnTo>
                  <a:lnTo>
                    <a:pt x="202" y="40"/>
                  </a:lnTo>
                  <a:lnTo>
                    <a:pt x="250" y="63"/>
                  </a:lnTo>
                  <a:lnTo>
                    <a:pt x="291" y="63"/>
                  </a:lnTo>
                  <a:lnTo>
                    <a:pt x="302" y="65"/>
                  </a:lnTo>
                  <a:lnTo>
                    <a:pt x="416" y="129"/>
                  </a:lnTo>
                  <a:lnTo>
                    <a:pt x="448" y="134"/>
                  </a:lnTo>
                  <a:lnTo>
                    <a:pt x="473" y="156"/>
                  </a:lnTo>
                  <a:lnTo>
                    <a:pt x="509" y="147"/>
                  </a:lnTo>
                  <a:lnTo>
                    <a:pt x="532" y="161"/>
                  </a:lnTo>
                  <a:lnTo>
                    <a:pt x="552" y="181"/>
                  </a:lnTo>
                  <a:lnTo>
                    <a:pt x="577" y="181"/>
                  </a:lnTo>
                  <a:lnTo>
                    <a:pt x="593" y="186"/>
                  </a:lnTo>
                  <a:lnTo>
                    <a:pt x="602" y="195"/>
                  </a:lnTo>
                  <a:lnTo>
                    <a:pt x="593" y="206"/>
                  </a:lnTo>
                  <a:lnTo>
                    <a:pt x="593" y="222"/>
                  </a:lnTo>
                  <a:lnTo>
                    <a:pt x="662" y="270"/>
                  </a:lnTo>
                  <a:lnTo>
                    <a:pt x="698" y="299"/>
                  </a:lnTo>
                  <a:lnTo>
                    <a:pt x="714" y="295"/>
                  </a:lnTo>
                  <a:lnTo>
                    <a:pt x="734" y="290"/>
                  </a:lnTo>
                  <a:lnTo>
                    <a:pt x="798" y="317"/>
                  </a:lnTo>
                  <a:lnTo>
                    <a:pt x="805" y="340"/>
                  </a:lnTo>
                  <a:lnTo>
                    <a:pt x="814" y="347"/>
                  </a:lnTo>
                  <a:lnTo>
                    <a:pt x="834" y="352"/>
                  </a:lnTo>
                  <a:lnTo>
                    <a:pt x="846" y="361"/>
                  </a:lnTo>
                  <a:lnTo>
                    <a:pt x="864" y="361"/>
                  </a:lnTo>
                  <a:lnTo>
                    <a:pt x="880" y="361"/>
                  </a:lnTo>
                  <a:lnTo>
                    <a:pt x="898" y="365"/>
                  </a:lnTo>
                  <a:lnTo>
                    <a:pt x="903" y="361"/>
                  </a:lnTo>
                  <a:lnTo>
                    <a:pt x="910" y="377"/>
                  </a:lnTo>
                  <a:lnTo>
                    <a:pt x="910" y="397"/>
                  </a:lnTo>
                  <a:lnTo>
                    <a:pt x="898" y="411"/>
                  </a:lnTo>
                  <a:lnTo>
                    <a:pt x="830" y="458"/>
                  </a:lnTo>
                  <a:lnTo>
                    <a:pt x="803" y="458"/>
                  </a:lnTo>
                  <a:lnTo>
                    <a:pt x="718" y="481"/>
                  </a:lnTo>
                  <a:lnTo>
                    <a:pt x="689" y="486"/>
                  </a:lnTo>
                  <a:lnTo>
                    <a:pt x="689" y="511"/>
                  </a:lnTo>
                  <a:lnTo>
                    <a:pt x="673" y="511"/>
                  </a:lnTo>
                  <a:lnTo>
                    <a:pt x="657" y="522"/>
                  </a:lnTo>
                  <a:lnTo>
                    <a:pt x="639" y="542"/>
                  </a:lnTo>
                  <a:lnTo>
                    <a:pt x="623" y="558"/>
                  </a:lnTo>
                  <a:lnTo>
                    <a:pt x="602" y="563"/>
                  </a:lnTo>
                  <a:lnTo>
                    <a:pt x="584" y="585"/>
                  </a:lnTo>
                  <a:lnTo>
                    <a:pt x="584" y="613"/>
                  </a:lnTo>
                  <a:lnTo>
                    <a:pt x="598" y="629"/>
                  </a:lnTo>
                  <a:lnTo>
                    <a:pt x="602" y="642"/>
                  </a:lnTo>
                  <a:lnTo>
                    <a:pt x="602" y="663"/>
                  </a:lnTo>
                  <a:lnTo>
                    <a:pt x="598" y="672"/>
                  </a:lnTo>
                  <a:lnTo>
                    <a:pt x="582" y="676"/>
                  </a:lnTo>
                  <a:lnTo>
                    <a:pt x="557" y="697"/>
                  </a:lnTo>
                  <a:lnTo>
                    <a:pt x="523" y="726"/>
                  </a:lnTo>
                  <a:lnTo>
                    <a:pt x="509" y="738"/>
                  </a:lnTo>
                  <a:lnTo>
                    <a:pt x="502" y="747"/>
                  </a:lnTo>
                  <a:lnTo>
                    <a:pt x="502" y="758"/>
                  </a:lnTo>
                  <a:lnTo>
                    <a:pt x="466" y="758"/>
                  </a:lnTo>
                  <a:lnTo>
                    <a:pt x="443" y="763"/>
                  </a:lnTo>
                  <a:lnTo>
                    <a:pt x="427" y="767"/>
                  </a:lnTo>
                  <a:lnTo>
                    <a:pt x="420" y="774"/>
                  </a:lnTo>
                  <a:lnTo>
                    <a:pt x="407" y="792"/>
                  </a:lnTo>
                  <a:lnTo>
                    <a:pt x="386" y="799"/>
                  </a:lnTo>
                  <a:lnTo>
                    <a:pt x="373" y="799"/>
                  </a:lnTo>
                  <a:lnTo>
                    <a:pt x="348" y="797"/>
                  </a:lnTo>
                  <a:lnTo>
                    <a:pt x="307" y="792"/>
                  </a:lnTo>
                  <a:lnTo>
                    <a:pt x="232" y="763"/>
                  </a:lnTo>
                  <a:lnTo>
                    <a:pt x="202" y="758"/>
                  </a:lnTo>
                  <a:lnTo>
                    <a:pt x="175" y="767"/>
                  </a:lnTo>
                  <a:lnTo>
                    <a:pt x="154" y="779"/>
                  </a:lnTo>
                  <a:lnTo>
                    <a:pt x="129" y="783"/>
                  </a:lnTo>
                  <a:lnTo>
                    <a:pt x="106" y="797"/>
                  </a:lnTo>
                  <a:lnTo>
                    <a:pt x="95" y="804"/>
                  </a:lnTo>
                  <a:lnTo>
                    <a:pt x="50" y="756"/>
                  </a:lnTo>
                  <a:lnTo>
                    <a:pt x="50" y="683"/>
                  </a:lnTo>
                  <a:lnTo>
                    <a:pt x="29" y="658"/>
                  </a:lnTo>
                  <a:lnTo>
                    <a:pt x="4" y="638"/>
                  </a:lnTo>
                  <a:lnTo>
                    <a:pt x="0" y="626"/>
                  </a:lnTo>
                  <a:lnTo>
                    <a:pt x="0" y="601"/>
                  </a:lnTo>
                  <a:lnTo>
                    <a:pt x="13" y="588"/>
                  </a:lnTo>
                  <a:lnTo>
                    <a:pt x="45" y="576"/>
                  </a:lnTo>
                  <a:lnTo>
                    <a:pt x="54" y="567"/>
                  </a:lnTo>
                  <a:lnTo>
                    <a:pt x="40" y="551"/>
                  </a:lnTo>
                  <a:lnTo>
                    <a:pt x="36" y="522"/>
                  </a:lnTo>
                  <a:lnTo>
                    <a:pt x="50" y="497"/>
                  </a:lnTo>
                  <a:lnTo>
                    <a:pt x="75" y="472"/>
                  </a:lnTo>
                  <a:lnTo>
                    <a:pt x="75" y="451"/>
                  </a:lnTo>
                  <a:lnTo>
                    <a:pt x="65" y="436"/>
                  </a:lnTo>
                  <a:lnTo>
                    <a:pt x="75" y="406"/>
                  </a:lnTo>
                  <a:lnTo>
                    <a:pt x="79" y="402"/>
                  </a:lnTo>
                  <a:lnTo>
                    <a:pt x="91" y="402"/>
                  </a:lnTo>
                  <a:lnTo>
                    <a:pt x="100" y="415"/>
                  </a:lnTo>
                  <a:lnTo>
                    <a:pt x="111" y="397"/>
                  </a:lnTo>
                  <a:lnTo>
                    <a:pt x="116" y="352"/>
                  </a:lnTo>
                  <a:lnTo>
                    <a:pt x="150" y="322"/>
                  </a:lnTo>
                  <a:lnTo>
                    <a:pt x="150" y="306"/>
                  </a:lnTo>
                  <a:lnTo>
                    <a:pt x="150" y="295"/>
                  </a:lnTo>
                  <a:lnTo>
                    <a:pt x="182" y="274"/>
                  </a:lnTo>
                  <a:lnTo>
                    <a:pt x="207" y="270"/>
                  </a:lnTo>
                  <a:lnTo>
                    <a:pt x="216" y="261"/>
                  </a:lnTo>
                  <a:lnTo>
                    <a:pt x="195" y="240"/>
                  </a:lnTo>
                  <a:lnTo>
                    <a:pt x="179" y="206"/>
                  </a:lnTo>
                  <a:lnTo>
                    <a:pt x="170" y="199"/>
                  </a:lnTo>
                  <a:lnTo>
                    <a:pt x="145" y="211"/>
                  </a:lnTo>
                  <a:lnTo>
                    <a:pt x="129" y="204"/>
                  </a:lnTo>
                  <a:lnTo>
                    <a:pt x="104" y="195"/>
                  </a:lnTo>
                  <a:lnTo>
                    <a:pt x="95" y="199"/>
                  </a:lnTo>
                  <a:lnTo>
                    <a:pt x="88" y="190"/>
                  </a:lnTo>
                  <a:lnTo>
                    <a:pt x="88" y="174"/>
                  </a:lnTo>
                  <a:lnTo>
                    <a:pt x="75" y="156"/>
                  </a:lnTo>
                  <a:lnTo>
                    <a:pt x="65" y="152"/>
                  </a:lnTo>
                  <a:lnTo>
                    <a:pt x="45" y="156"/>
                  </a:lnTo>
                </a:path>
              </a:pathLst>
            </a:custGeom>
            <a:solidFill>
              <a:srgbClr val="FF0000"/>
            </a:solidFill>
            <a:ln w="12700" cap="rnd">
              <a:solidFill>
                <a:schemeClr val="bg1"/>
              </a:solidFill>
              <a:round/>
              <a:headEnd/>
              <a:tailEnd/>
            </a:ln>
          </p:spPr>
          <p:txBody>
            <a:bodyPr/>
            <a:lstStyle/>
            <a:p>
              <a:pPr>
                <a:defRPr/>
              </a:pPr>
              <a:endParaRPr lang="en-GB" dirty="0"/>
            </a:p>
          </p:txBody>
        </p:sp>
        <p:sp>
          <p:nvSpPr>
            <p:cNvPr id="8" name="Freeform 7"/>
            <p:cNvSpPr>
              <a:spLocks/>
            </p:cNvSpPr>
            <p:nvPr/>
          </p:nvSpPr>
          <p:spPr bwMode="auto">
            <a:xfrm>
              <a:off x="2589" y="3535"/>
              <a:ext cx="35" cy="33"/>
            </a:xfrm>
            <a:custGeom>
              <a:avLst/>
              <a:gdLst>
                <a:gd name="T0" fmla="*/ 31 w 36"/>
                <a:gd name="T1" fmla="*/ 0 h 38"/>
                <a:gd name="T2" fmla="*/ 18 w 36"/>
                <a:gd name="T3" fmla="*/ 0 h 38"/>
                <a:gd name="T4" fmla="*/ 0 w 36"/>
                <a:gd name="T5" fmla="*/ 13 h 38"/>
                <a:gd name="T6" fmla="*/ 9 w 36"/>
                <a:gd name="T7" fmla="*/ 21 h 38"/>
                <a:gd name="T8" fmla="*/ 21 w 36"/>
                <a:gd name="T9" fmla="*/ 21 h 38"/>
                <a:gd name="T10" fmla="*/ 31 w 36"/>
                <a:gd name="T11" fmla="*/ 0 h 38"/>
                <a:gd name="T12" fmla="*/ 0 60000 65536"/>
                <a:gd name="T13" fmla="*/ 0 60000 65536"/>
                <a:gd name="T14" fmla="*/ 0 60000 65536"/>
                <a:gd name="T15" fmla="*/ 0 60000 65536"/>
                <a:gd name="T16" fmla="*/ 0 60000 65536"/>
                <a:gd name="T17" fmla="*/ 0 60000 65536"/>
                <a:gd name="T18" fmla="*/ 0 w 36"/>
                <a:gd name="T19" fmla="*/ 0 h 38"/>
                <a:gd name="T20" fmla="*/ 36 w 3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6" h="38">
                  <a:moveTo>
                    <a:pt x="35" y="0"/>
                  </a:moveTo>
                  <a:lnTo>
                    <a:pt x="18" y="0"/>
                  </a:lnTo>
                  <a:lnTo>
                    <a:pt x="0" y="23"/>
                  </a:lnTo>
                  <a:lnTo>
                    <a:pt x="9" y="37"/>
                  </a:lnTo>
                  <a:lnTo>
                    <a:pt x="25" y="37"/>
                  </a:lnTo>
                  <a:lnTo>
                    <a:pt x="35" y="0"/>
                  </a:lnTo>
                </a:path>
              </a:pathLst>
            </a:custGeom>
            <a:grpFill/>
            <a:ln w="12700" cap="rnd">
              <a:solidFill>
                <a:schemeClr val="bg1"/>
              </a:solidFill>
              <a:round/>
              <a:headEnd/>
              <a:tailEnd/>
            </a:ln>
          </p:spPr>
          <p:txBody>
            <a:bodyPr/>
            <a:lstStyle/>
            <a:p>
              <a:pPr>
                <a:defRPr/>
              </a:pPr>
              <a:endParaRPr lang="en-GB" dirty="0"/>
            </a:p>
          </p:txBody>
        </p:sp>
        <p:sp>
          <p:nvSpPr>
            <p:cNvPr id="9" name="Freeform 8"/>
            <p:cNvSpPr>
              <a:spLocks/>
            </p:cNvSpPr>
            <p:nvPr/>
          </p:nvSpPr>
          <p:spPr bwMode="auto">
            <a:xfrm>
              <a:off x="2683" y="3481"/>
              <a:ext cx="77" cy="55"/>
            </a:xfrm>
            <a:custGeom>
              <a:avLst/>
              <a:gdLst>
                <a:gd name="T0" fmla="*/ 50 w 80"/>
                <a:gd name="T1" fmla="*/ 0 h 62"/>
                <a:gd name="T2" fmla="*/ 41 w 80"/>
                <a:gd name="T3" fmla="*/ 4 h 62"/>
                <a:gd name="T4" fmla="*/ 14 w 80"/>
                <a:gd name="T5" fmla="*/ 7 h 62"/>
                <a:gd name="T6" fmla="*/ 0 w 80"/>
                <a:gd name="T7" fmla="*/ 20 h 62"/>
                <a:gd name="T8" fmla="*/ 20 w 80"/>
                <a:gd name="T9" fmla="*/ 30 h 62"/>
                <a:gd name="T10" fmla="*/ 34 w 80"/>
                <a:gd name="T11" fmla="*/ 38 h 62"/>
                <a:gd name="T12" fmla="*/ 55 w 80"/>
                <a:gd name="T13" fmla="*/ 35 h 62"/>
                <a:gd name="T14" fmla="*/ 67 w 80"/>
                <a:gd name="T15" fmla="*/ 30 h 62"/>
                <a:gd name="T16" fmla="*/ 63 w 80"/>
                <a:gd name="T17" fmla="*/ 20 h 62"/>
                <a:gd name="T18" fmla="*/ 55 w 80"/>
                <a:gd name="T19" fmla="*/ 12 h 62"/>
                <a:gd name="T20" fmla="*/ 50 w 80"/>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62"/>
                <a:gd name="T35" fmla="*/ 80 w 8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62">
                  <a:moveTo>
                    <a:pt x="58" y="0"/>
                  </a:moveTo>
                  <a:lnTo>
                    <a:pt x="49" y="6"/>
                  </a:lnTo>
                  <a:lnTo>
                    <a:pt x="18" y="11"/>
                  </a:lnTo>
                  <a:lnTo>
                    <a:pt x="0" y="31"/>
                  </a:lnTo>
                  <a:lnTo>
                    <a:pt x="24" y="49"/>
                  </a:lnTo>
                  <a:lnTo>
                    <a:pt x="38" y="61"/>
                  </a:lnTo>
                  <a:lnTo>
                    <a:pt x="63" y="56"/>
                  </a:lnTo>
                  <a:lnTo>
                    <a:pt x="79" y="49"/>
                  </a:lnTo>
                  <a:lnTo>
                    <a:pt x="74" y="31"/>
                  </a:lnTo>
                  <a:lnTo>
                    <a:pt x="63" y="20"/>
                  </a:lnTo>
                  <a:lnTo>
                    <a:pt x="58" y="0"/>
                  </a:lnTo>
                </a:path>
              </a:pathLst>
            </a:custGeom>
            <a:grpFill/>
            <a:ln w="12700" cap="rnd">
              <a:solidFill>
                <a:schemeClr val="bg1"/>
              </a:solidFill>
              <a:round/>
              <a:headEnd/>
              <a:tailEnd/>
            </a:ln>
          </p:spPr>
          <p:txBody>
            <a:bodyPr/>
            <a:lstStyle/>
            <a:p>
              <a:pPr>
                <a:defRPr/>
              </a:pPr>
              <a:endParaRPr lang="en-GB" dirty="0"/>
            </a:p>
          </p:txBody>
        </p:sp>
        <p:sp>
          <p:nvSpPr>
            <p:cNvPr id="10" name="Freeform 9"/>
            <p:cNvSpPr>
              <a:spLocks/>
            </p:cNvSpPr>
            <p:nvPr/>
          </p:nvSpPr>
          <p:spPr bwMode="auto">
            <a:xfrm>
              <a:off x="2802" y="3484"/>
              <a:ext cx="37" cy="32"/>
            </a:xfrm>
            <a:custGeom>
              <a:avLst/>
              <a:gdLst>
                <a:gd name="T0" fmla="*/ 19 w 38"/>
                <a:gd name="T1" fmla="*/ 0 h 37"/>
                <a:gd name="T2" fmla="*/ 0 w 38"/>
                <a:gd name="T3" fmla="*/ 5 h 37"/>
                <a:gd name="T4" fmla="*/ 19 w 38"/>
                <a:gd name="T5" fmla="*/ 12 h 37"/>
                <a:gd name="T6" fmla="*/ 33 w 38"/>
                <a:gd name="T7" fmla="*/ 20 h 37"/>
                <a:gd name="T8" fmla="*/ 19 w 38"/>
                <a:gd name="T9" fmla="*/ 0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23" y="0"/>
                  </a:moveTo>
                  <a:lnTo>
                    <a:pt x="0" y="9"/>
                  </a:lnTo>
                  <a:lnTo>
                    <a:pt x="20" y="21"/>
                  </a:lnTo>
                  <a:lnTo>
                    <a:pt x="37" y="36"/>
                  </a:lnTo>
                  <a:lnTo>
                    <a:pt x="23" y="0"/>
                  </a:lnTo>
                </a:path>
              </a:pathLst>
            </a:custGeom>
            <a:grpFill/>
            <a:ln w="12700" cap="rnd">
              <a:solidFill>
                <a:schemeClr val="bg1"/>
              </a:solidFill>
              <a:round/>
              <a:headEnd/>
              <a:tailEnd/>
            </a:ln>
          </p:spPr>
          <p:txBody>
            <a:bodyPr/>
            <a:lstStyle/>
            <a:p>
              <a:pPr>
                <a:defRPr/>
              </a:pPr>
              <a:endParaRPr lang="en-GB" dirty="0"/>
            </a:p>
          </p:txBody>
        </p:sp>
        <p:sp>
          <p:nvSpPr>
            <p:cNvPr id="11" name="Freeform 10"/>
            <p:cNvSpPr>
              <a:spLocks/>
            </p:cNvSpPr>
            <p:nvPr/>
          </p:nvSpPr>
          <p:spPr bwMode="auto">
            <a:xfrm>
              <a:off x="3115" y="3455"/>
              <a:ext cx="129" cy="191"/>
            </a:xfrm>
            <a:custGeom>
              <a:avLst/>
              <a:gdLst>
                <a:gd name="T0" fmla="*/ 65 w 136"/>
                <a:gd name="T1" fmla="*/ 0 h 217"/>
                <a:gd name="T2" fmla="*/ 47 w 136"/>
                <a:gd name="T3" fmla="*/ 7 h 217"/>
                <a:gd name="T4" fmla="*/ 35 w 136"/>
                <a:gd name="T5" fmla="*/ 15 h 217"/>
                <a:gd name="T6" fmla="*/ 21 w 136"/>
                <a:gd name="T7" fmla="*/ 18 h 217"/>
                <a:gd name="T8" fmla="*/ 0 w 136"/>
                <a:gd name="T9" fmla="*/ 15 h 217"/>
                <a:gd name="T10" fmla="*/ 4 w 136"/>
                <a:gd name="T11" fmla="*/ 30 h 217"/>
                <a:gd name="T12" fmla="*/ 14 w 136"/>
                <a:gd name="T13" fmla="*/ 39 h 217"/>
                <a:gd name="T14" fmla="*/ 9 w 136"/>
                <a:gd name="T15" fmla="*/ 63 h 217"/>
                <a:gd name="T16" fmla="*/ 9 w 136"/>
                <a:gd name="T17" fmla="*/ 77 h 217"/>
                <a:gd name="T18" fmla="*/ 14 w 136"/>
                <a:gd name="T19" fmla="*/ 87 h 217"/>
                <a:gd name="T20" fmla="*/ 4 w 136"/>
                <a:gd name="T21" fmla="*/ 107 h 217"/>
                <a:gd name="T22" fmla="*/ 9 w 136"/>
                <a:gd name="T23" fmla="*/ 121 h 217"/>
                <a:gd name="T24" fmla="*/ 21 w 136"/>
                <a:gd name="T25" fmla="*/ 129 h 217"/>
                <a:gd name="T26" fmla="*/ 41 w 136"/>
                <a:gd name="T27" fmla="*/ 118 h 217"/>
                <a:gd name="T28" fmla="*/ 47 w 136"/>
                <a:gd name="T29" fmla="*/ 116 h 217"/>
                <a:gd name="T30" fmla="*/ 68 w 136"/>
                <a:gd name="T31" fmla="*/ 118 h 217"/>
                <a:gd name="T32" fmla="*/ 81 w 136"/>
                <a:gd name="T33" fmla="*/ 108 h 217"/>
                <a:gd name="T34" fmla="*/ 81 w 136"/>
                <a:gd name="T35" fmla="*/ 99 h 217"/>
                <a:gd name="T36" fmla="*/ 98 w 136"/>
                <a:gd name="T37" fmla="*/ 78 h 217"/>
                <a:gd name="T38" fmla="*/ 105 w 136"/>
                <a:gd name="T39" fmla="*/ 67 h 217"/>
                <a:gd name="T40" fmla="*/ 98 w 136"/>
                <a:gd name="T41" fmla="*/ 55 h 217"/>
                <a:gd name="T42" fmla="*/ 109 w 136"/>
                <a:gd name="T43" fmla="*/ 39 h 217"/>
                <a:gd name="T44" fmla="*/ 101 w 136"/>
                <a:gd name="T45" fmla="*/ 18 h 217"/>
                <a:gd name="T46" fmla="*/ 98 w 136"/>
                <a:gd name="T47" fmla="*/ 4 h 217"/>
                <a:gd name="T48" fmla="*/ 65 w 136"/>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217"/>
                <a:gd name="T77" fmla="*/ 136 w 136"/>
                <a:gd name="T78" fmla="*/ 217 h 2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217">
                  <a:moveTo>
                    <a:pt x="80" y="0"/>
                  </a:moveTo>
                  <a:lnTo>
                    <a:pt x="59" y="11"/>
                  </a:lnTo>
                  <a:lnTo>
                    <a:pt x="43" y="25"/>
                  </a:lnTo>
                  <a:lnTo>
                    <a:pt x="25" y="29"/>
                  </a:lnTo>
                  <a:lnTo>
                    <a:pt x="0" y="25"/>
                  </a:lnTo>
                  <a:lnTo>
                    <a:pt x="4" y="50"/>
                  </a:lnTo>
                  <a:lnTo>
                    <a:pt x="18" y="65"/>
                  </a:lnTo>
                  <a:lnTo>
                    <a:pt x="13" y="106"/>
                  </a:lnTo>
                  <a:lnTo>
                    <a:pt x="13" y="127"/>
                  </a:lnTo>
                  <a:lnTo>
                    <a:pt x="18" y="145"/>
                  </a:lnTo>
                  <a:lnTo>
                    <a:pt x="4" y="179"/>
                  </a:lnTo>
                  <a:lnTo>
                    <a:pt x="9" y="202"/>
                  </a:lnTo>
                  <a:lnTo>
                    <a:pt x="25" y="216"/>
                  </a:lnTo>
                  <a:lnTo>
                    <a:pt x="50" y="197"/>
                  </a:lnTo>
                  <a:lnTo>
                    <a:pt x="59" y="193"/>
                  </a:lnTo>
                  <a:lnTo>
                    <a:pt x="84" y="197"/>
                  </a:lnTo>
                  <a:lnTo>
                    <a:pt x="100" y="181"/>
                  </a:lnTo>
                  <a:lnTo>
                    <a:pt x="100" y="165"/>
                  </a:lnTo>
                  <a:lnTo>
                    <a:pt x="121" y="131"/>
                  </a:lnTo>
                  <a:lnTo>
                    <a:pt x="130" y="111"/>
                  </a:lnTo>
                  <a:lnTo>
                    <a:pt x="121" y="90"/>
                  </a:lnTo>
                  <a:lnTo>
                    <a:pt x="135" y="65"/>
                  </a:lnTo>
                  <a:lnTo>
                    <a:pt x="125" y="29"/>
                  </a:lnTo>
                  <a:lnTo>
                    <a:pt x="121" y="6"/>
                  </a:lnTo>
                  <a:lnTo>
                    <a:pt x="80"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12" name="Freeform 11"/>
            <p:cNvSpPr>
              <a:spLocks/>
            </p:cNvSpPr>
            <p:nvPr/>
          </p:nvSpPr>
          <p:spPr bwMode="auto">
            <a:xfrm>
              <a:off x="3404" y="3752"/>
              <a:ext cx="236" cy="134"/>
            </a:xfrm>
            <a:custGeom>
              <a:avLst/>
              <a:gdLst>
                <a:gd name="T0" fmla="*/ 198 w 246"/>
                <a:gd name="T1" fmla="*/ 0 h 153"/>
                <a:gd name="T2" fmla="*/ 207 w 246"/>
                <a:gd name="T3" fmla="*/ 7 h 153"/>
                <a:gd name="T4" fmla="*/ 201 w 246"/>
                <a:gd name="T5" fmla="*/ 14 h 153"/>
                <a:gd name="T6" fmla="*/ 193 w 246"/>
                <a:gd name="T7" fmla="*/ 26 h 153"/>
                <a:gd name="T8" fmla="*/ 182 w 246"/>
                <a:gd name="T9" fmla="*/ 33 h 153"/>
                <a:gd name="T10" fmla="*/ 185 w 246"/>
                <a:gd name="T11" fmla="*/ 56 h 153"/>
                <a:gd name="T12" fmla="*/ 193 w 246"/>
                <a:gd name="T13" fmla="*/ 72 h 153"/>
                <a:gd name="T14" fmla="*/ 175 w 246"/>
                <a:gd name="T15" fmla="*/ 80 h 153"/>
                <a:gd name="T16" fmla="*/ 172 w 246"/>
                <a:gd name="T17" fmla="*/ 87 h 153"/>
                <a:gd name="T18" fmla="*/ 156 w 246"/>
                <a:gd name="T19" fmla="*/ 89 h 153"/>
                <a:gd name="T20" fmla="*/ 135 w 246"/>
                <a:gd name="T21" fmla="*/ 74 h 153"/>
                <a:gd name="T22" fmla="*/ 122 w 246"/>
                <a:gd name="T23" fmla="*/ 74 h 153"/>
                <a:gd name="T24" fmla="*/ 110 w 246"/>
                <a:gd name="T25" fmla="*/ 62 h 153"/>
                <a:gd name="T26" fmla="*/ 89 w 246"/>
                <a:gd name="T27" fmla="*/ 56 h 153"/>
                <a:gd name="T28" fmla="*/ 76 w 246"/>
                <a:gd name="T29" fmla="*/ 53 h 153"/>
                <a:gd name="T30" fmla="*/ 61 w 246"/>
                <a:gd name="T31" fmla="*/ 47 h 153"/>
                <a:gd name="T32" fmla="*/ 46 w 246"/>
                <a:gd name="T33" fmla="*/ 40 h 153"/>
                <a:gd name="T34" fmla="*/ 21 w 246"/>
                <a:gd name="T35" fmla="*/ 29 h 153"/>
                <a:gd name="T36" fmla="*/ 12 w 246"/>
                <a:gd name="T37" fmla="*/ 26 h 153"/>
                <a:gd name="T38" fmla="*/ 0 w 246"/>
                <a:gd name="T39" fmla="*/ 18 h 153"/>
                <a:gd name="T40" fmla="*/ 0 w 246"/>
                <a:gd name="T41" fmla="*/ 9 h 153"/>
                <a:gd name="T42" fmla="*/ 4 w 246"/>
                <a:gd name="T43" fmla="*/ 4 h 153"/>
                <a:gd name="T44" fmla="*/ 25 w 246"/>
                <a:gd name="T45" fmla="*/ 4 h 153"/>
                <a:gd name="T46" fmla="*/ 57 w 246"/>
                <a:gd name="T47" fmla="*/ 4 h 153"/>
                <a:gd name="T48" fmla="*/ 65 w 246"/>
                <a:gd name="T49" fmla="*/ 12 h 153"/>
                <a:gd name="T50" fmla="*/ 101 w 246"/>
                <a:gd name="T51" fmla="*/ 12 h 153"/>
                <a:gd name="T52" fmla="*/ 125 w 246"/>
                <a:gd name="T53" fmla="*/ 12 h 153"/>
                <a:gd name="T54" fmla="*/ 156 w 246"/>
                <a:gd name="T55" fmla="*/ 7 h 153"/>
                <a:gd name="T56" fmla="*/ 198 w 246"/>
                <a:gd name="T57" fmla="*/ 0 h 1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6"/>
                <a:gd name="T88" fmla="*/ 0 h 153"/>
                <a:gd name="T89" fmla="*/ 246 w 246"/>
                <a:gd name="T90" fmla="*/ 153 h 1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6" h="153">
                  <a:moveTo>
                    <a:pt x="233" y="0"/>
                  </a:moveTo>
                  <a:lnTo>
                    <a:pt x="245" y="11"/>
                  </a:lnTo>
                  <a:lnTo>
                    <a:pt x="238" y="24"/>
                  </a:lnTo>
                  <a:lnTo>
                    <a:pt x="228" y="45"/>
                  </a:lnTo>
                  <a:lnTo>
                    <a:pt x="215" y="56"/>
                  </a:lnTo>
                  <a:lnTo>
                    <a:pt x="219" y="95"/>
                  </a:lnTo>
                  <a:lnTo>
                    <a:pt x="228" y="122"/>
                  </a:lnTo>
                  <a:lnTo>
                    <a:pt x="206" y="136"/>
                  </a:lnTo>
                  <a:lnTo>
                    <a:pt x="203" y="147"/>
                  </a:lnTo>
                  <a:lnTo>
                    <a:pt x="185" y="152"/>
                  </a:lnTo>
                  <a:lnTo>
                    <a:pt x="160" y="127"/>
                  </a:lnTo>
                  <a:lnTo>
                    <a:pt x="144" y="127"/>
                  </a:lnTo>
                  <a:lnTo>
                    <a:pt x="130" y="106"/>
                  </a:lnTo>
                  <a:lnTo>
                    <a:pt x="105" y="95"/>
                  </a:lnTo>
                  <a:lnTo>
                    <a:pt x="89" y="90"/>
                  </a:lnTo>
                  <a:lnTo>
                    <a:pt x="73" y="81"/>
                  </a:lnTo>
                  <a:lnTo>
                    <a:pt x="54" y="70"/>
                  </a:lnTo>
                  <a:lnTo>
                    <a:pt x="25" y="49"/>
                  </a:lnTo>
                  <a:lnTo>
                    <a:pt x="13" y="45"/>
                  </a:lnTo>
                  <a:lnTo>
                    <a:pt x="0" y="31"/>
                  </a:lnTo>
                  <a:lnTo>
                    <a:pt x="0" y="15"/>
                  </a:lnTo>
                  <a:lnTo>
                    <a:pt x="4" y="4"/>
                  </a:lnTo>
                  <a:lnTo>
                    <a:pt x="29" y="6"/>
                  </a:lnTo>
                  <a:lnTo>
                    <a:pt x="68" y="6"/>
                  </a:lnTo>
                  <a:lnTo>
                    <a:pt x="77" y="20"/>
                  </a:lnTo>
                  <a:lnTo>
                    <a:pt x="119" y="20"/>
                  </a:lnTo>
                  <a:lnTo>
                    <a:pt x="148" y="20"/>
                  </a:lnTo>
                  <a:lnTo>
                    <a:pt x="185" y="11"/>
                  </a:lnTo>
                  <a:lnTo>
                    <a:pt x="233" y="0"/>
                  </a:lnTo>
                </a:path>
              </a:pathLst>
            </a:custGeom>
            <a:grpFill/>
            <a:ln w="12700" cap="rnd">
              <a:solidFill>
                <a:schemeClr val="bg1"/>
              </a:solidFill>
              <a:round/>
              <a:headEnd/>
              <a:tailEnd/>
            </a:ln>
          </p:spPr>
          <p:txBody>
            <a:bodyPr/>
            <a:lstStyle/>
            <a:p>
              <a:pPr>
                <a:defRPr/>
              </a:pPr>
              <a:endParaRPr lang="en-GB" dirty="0"/>
            </a:p>
          </p:txBody>
        </p:sp>
        <p:sp>
          <p:nvSpPr>
            <p:cNvPr id="13" name="Freeform 12"/>
            <p:cNvSpPr>
              <a:spLocks/>
            </p:cNvSpPr>
            <p:nvPr/>
          </p:nvSpPr>
          <p:spPr bwMode="auto">
            <a:xfrm>
              <a:off x="3088" y="2971"/>
              <a:ext cx="786" cy="817"/>
            </a:xfrm>
            <a:custGeom>
              <a:avLst/>
              <a:gdLst>
                <a:gd name="T0" fmla="*/ 517 w 825"/>
                <a:gd name="T1" fmla="*/ 546 h 930"/>
                <a:gd name="T2" fmla="*/ 558 w 825"/>
                <a:gd name="T3" fmla="*/ 494 h 930"/>
                <a:gd name="T4" fmla="*/ 576 w 825"/>
                <a:gd name="T5" fmla="*/ 477 h 930"/>
                <a:gd name="T6" fmla="*/ 563 w 825"/>
                <a:gd name="T7" fmla="*/ 452 h 930"/>
                <a:gd name="T8" fmla="*/ 546 w 825"/>
                <a:gd name="T9" fmla="*/ 449 h 930"/>
                <a:gd name="T10" fmla="*/ 558 w 825"/>
                <a:gd name="T11" fmla="*/ 430 h 930"/>
                <a:gd name="T12" fmla="*/ 579 w 825"/>
                <a:gd name="T13" fmla="*/ 403 h 930"/>
                <a:gd name="T14" fmla="*/ 645 w 825"/>
                <a:gd name="T15" fmla="*/ 435 h 930"/>
                <a:gd name="T16" fmla="*/ 671 w 825"/>
                <a:gd name="T17" fmla="*/ 435 h 930"/>
                <a:gd name="T18" fmla="*/ 650 w 825"/>
                <a:gd name="T19" fmla="*/ 397 h 930"/>
                <a:gd name="T20" fmla="*/ 630 w 825"/>
                <a:gd name="T21" fmla="*/ 394 h 930"/>
                <a:gd name="T22" fmla="*/ 558 w 825"/>
                <a:gd name="T23" fmla="*/ 352 h 930"/>
                <a:gd name="T24" fmla="*/ 514 w 825"/>
                <a:gd name="T25" fmla="*/ 331 h 930"/>
                <a:gd name="T26" fmla="*/ 517 w 825"/>
                <a:gd name="T27" fmla="*/ 315 h 930"/>
                <a:gd name="T28" fmla="*/ 451 w 825"/>
                <a:gd name="T29" fmla="*/ 293 h 930"/>
                <a:gd name="T30" fmla="*/ 418 w 825"/>
                <a:gd name="T31" fmla="*/ 275 h 930"/>
                <a:gd name="T32" fmla="*/ 348 w 825"/>
                <a:gd name="T33" fmla="*/ 194 h 930"/>
                <a:gd name="T34" fmla="*/ 335 w 825"/>
                <a:gd name="T35" fmla="*/ 132 h 930"/>
                <a:gd name="T36" fmla="*/ 314 w 825"/>
                <a:gd name="T37" fmla="*/ 108 h 930"/>
                <a:gd name="T38" fmla="*/ 373 w 825"/>
                <a:gd name="T39" fmla="*/ 89 h 930"/>
                <a:gd name="T40" fmla="*/ 397 w 825"/>
                <a:gd name="T41" fmla="*/ 47 h 930"/>
                <a:gd name="T42" fmla="*/ 338 w 825"/>
                <a:gd name="T43" fmla="*/ 27 h 930"/>
                <a:gd name="T44" fmla="*/ 327 w 825"/>
                <a:gd name="T45" fmla="*/ 9 h 930"/>
                <a:gd name="T46" fmla="*/ 240 w 825"/>
                <a:gd name="T47" fmla="*/ 4 h 930"/>
                <a:gd name="T48" fmla="*/ 202 w 825"/>
                <a:gd name="T49" fmla="*/ 33 h 930"/>
                <a:gd name="T50" fmla="*/ 166 w 825"/>
                <a:gd name="T51" fmla="*/ 31 h 930"/>
                <a:gd name="T52" fmla="*/ 121 w 825"/>
                <a:gd name="T53" fmla="*/ 41 h 930"/>
                <a:gd name="T54" fmla="*/ 105 w 825"/>
                <a:gd name="T55" fmla="*/ 20 h 930"/>
                <a:gd name="T56" fmla="*/ 80 w 825"/>
                <a:gd name="T57" fmla="*/ 39 h 930"/>
                <a:gd name="T58" fmla="*/ 18 w 825"/>
                <a:gd name="T59" fmla="*/ 56 h 930"/>
                <a:gd name="T60" fmla="*/ 6 w 825"/>
                <a:gd name="T61" fmla="*/ 91 h 930"/>
                <a:gd name="T62" fmla="*/ 0 w 825"/>
                <a:gd name="T63" fmla="*/ 126 h 930"/>
                <a:gd name="T64" fmla="*/ 27 w 825"/>
                <a:gd name="T65" fmla="*/ 137 h 930"/>
                <a:gd name="T66" fmla="*/ 46 w 825"/>
                <a:gd name="T67" fmla="*/ 164 h 930"/>
                <a:gd name="T68" fmla="*/ 112 w 825"/>
                <a:gd name="T69" fmla="*/ 141 h 930"/>
                <a:gd name="T70" fmla="*/ 173 w 825"/>
                <a:gd name="T71" fmla="*/ 180 h 930"/>
                <a:gd name="T72" fmla="*/ 202 w 825"/>
                <a:gd name="T73" fmla="*/ 233 h 930"/>
                <a:gd name="T74" fmla="*/ 248 w 825"/>
                <a:gd name="T75" fmla="*/ 264 h 930"/>
                <a:gd name="T76" fmla="*/ 310 w 825"/>
                <a:gd name="T77" fmla="*/ 320 h 930"/>
                <a:gd name="T78" fmla="*/ 406 w 825"/>
                <a:gd name="T79" fmla="*/ 371 h 930"/>
                <a:gd name="T80" fmla="*/ 434 w 825"/>
                <a:gd name="T81" fmla="*/ 385 h 930"/>
                <a:gd name="T82" fmla="*/ 460 w 825"/>
                <a:gd name="T83" fmla="*/ 421 h 930"/>
                <a:gd name="T84" fmla="*/ 496 w 825"/>
                <a:gd name="T85" fmla="*/ 430 h 930"/>
                <a:gd name="T86" fmla="*/ 512 w 825"/>
                <a:gd name="T87" fmla="*/ 474 h 930"/>
                <a:gd name="T88" fmla="*/ 501 w 825"/>
                <a:gd name="T89" fmla="*/ 507 h 930"/>
                <a:gd name="T90" fmla="*/ 490 w 825"/>
                <a:gd name="T91" fmla="*/ 546 h 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5"/>
                <a:gd name="T139" fmla="*/ 0 h 930"/>
                <a:gd name="T140" fmla="*/ 825 w 825"/>
                <a:gd name="T141" fmla="*/ 930 h 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5" h="930">
                  <a:moveTo>
                    <a:pt x="594" y="917"/>
                  </a:moveTo>
                  <a:lnTo>
                    <a:pt x="608" y="929"/>
                  </a:lnTo>
                  <a:lnTo>
                    <a:pt x="628" y="917"/>
                  </a:lnTo>
                  <a:lnTo>
                    <a:pt x="653" y="883"/>
                  </a:lnTo>
                  <a:lnTo>
                    <a:pt x="665" y="833"/>
                  </a:lnTo>
                  <a:lnTo>
                    <a:pt x="678" y="829"/>
                  </a:lnTo>
                  <a:lnTo>
                    <a:pt x="687" y="838"/>
                  </a:lnTo>
                  <a:lnTo>
                    <a:pt x="703" y="822"/>
                  </a:lnTo>
                  <a:lnTo>
                    <a:pt x="699" y="801"/>
                  </a:lnTo>
                  <a:lnTo>
                    <a:pt x="708" y="783"/>
                  </a:lnTo>
                  <a:lnTo>
                    <a:pt x="703" y="776"/>
                  </a:lnTo>
                  <a:lnTo>
                    <a:pt x="683" y="758"/>
                  </a:lnTo>
                  <a:lnTo>
                    <a:pt x="674" y="758"/>
                  </a:lnTo>
                  <a:lnTo>
                    <a:pt x="678" y="749"/>
                  </a:lnTo>
                  <a:lnTo>
                    <a:pt x="662" y="754"/>
                  </a:lnTo>
                  <a:lnTo>
                    <a:pt x="653" y="747"/>
                  </a:lnTo>
                  <a:lnTo>
                    <a:pt x="653" y="738"/>
                  </a:lnTo>
                  <a:lnTo>
                    <a:pt x="678" y="722"/>
                  </a:lnTo>
                  <a:lnTo>
                    <a:pt x="690" y="706"/>
                  </a:lnTo>
                  <a:lnTo>
                    <a:pt x="690" y="679"/>
                  </a:lnTo>
                  <a:lnTo>
                    <a:pt x="703" y="676"/>
                  </a:lnTo>
                  <a:lnTo>
                    <a:pt x="744" y="697"/>
                  </a:lnTo>
                  <a:lnTo>
                    <a:pt x="760" y="701"/>
                  </a:lnTo>
                  <a:lnTo>
                    <a:pt x="783" y="731"/>
                  </a:lnTo>
                  <a:lnTo>
                    <a:pt x="789" y="747"/>
                  </a:lnTo>
                  <a:lnTo>
                    <a:pt x="803" y="747"/>
                  </a:lnTo>
                  <a:lnTo>
                    <a:pt x="814" y="731"/>
                  </a:lnTo>
                  <a:lnTo>
                    <a:pt x="824" y="713"/>
                  </a:lnTo>
                  <a:lnTo>
                    <a:pt x="808" y="683"/>
                  </a:lnTo>
                  <a:lnTo>
                    <a:pt x="789" y="667"/>
                  </a:lnTo>
                  <a:lnTo>
                    <a:pt x="774" y="667"/>
                  </a:lnTo>
                  <a:lnTo>
                    <a:pt x="774" y="663"/>
                  </a:lnTo>
                  <a:lnTo>
                    <a:pt x="764" y="663"/>
                  </a:lnTo>
                  <a:lnTo>
                    <a:pt x="724" y="622"/>
                  </a:lnTo>
                  <a:lnTo>
                    <a:pt x="703" y="626"/>
                  </a:lnTo>
                  <a:lnTo>
                    <a:pt x="678" y="592"/>
                  </a:lnTo>
                  <a:lnTo>
                    <a:pt x="662" y="588"/>
                  </a:lnTo>
                  <a:lnTo>
                    <a:pt x="637" y="565"/>
                  </a:lnTo>
                  <a:lnTo>
                    <a:pt x="624" y="556"/>
                  </a:lnTo>
                  <a:lnTo>
                    <a:pt x="633" y="547"/>
                  </a:lnTo>
                  <a:lnTo>
                    <a:pt x="646" y="542"/>
                  </a:lnTo>
                  <a:lnTo>
                    <a:pt x="628" y="531"/>
                  </a:lnTo>
                  <a:lnTo>
                    <a:pt x="608" y="538"/>
                  </a:lnTo>
                  <a:lnTo>
                    <a:pt x="592" y="531"/>
                  </a:lnTo>
                  <a:lnTo>
                    <a:pt x="547" y="492"/>
                  </a:lnTo>
                  <a:lnTo>
                    <a:pt x="542" y="476"/>
                  </a:lnTo>
                  <a:lnTo>
                    <a:pt x="524" y="472"/>
                  </a:lnTo>
                  <a:lnTo>
                    <a:pt x="508" y="461"/>
                  </a:lnTo>
                  <a:lnTo>
                    <a:pt x="467" y="367"/>
                  </a:lnTo>
                  <a:lnTo>
                    <a:pt x="453" y="356"/>
                  </a:lnTo>
                  <a:lnTo>
                    <a:pt x="422" y="327"/>
                  </a:lnTo>
                  <a:lnTo>
                    <a:pt x="383" y="270"/>
                  </a:lnTo>
                  <a:lnTo>
                    <a:pt x="383" y="236"/>
                  </a:lnTo>
                  <a:lnTo>
                    <a:pt x="406" y="222"/>
                  </a:lnTo>
                  <a:lnTo>
                    <a:pt x="406" y="206"/>
                  </a:lnTo>
                  <a:lnTo>
                    <a:pt x="388" y="190"/>
                  </a:lnTo>
                  <a:lnTo>
                    <a:pt x="381" y="181"/>
                  </a:lnTo>
                  <a:lnTo>
                    <a:pt x="383" y="170"/>
                  </a:lnTo>
                  <a:lnTo>
                    <a:pt x="401" y="161"/>
                  </a:lnTo>
                  <a:lnTo>
                    <a:pt x="451" y="149"/>
                  </a:lnTo>
                  <a:lnTo>
                    <a:pt x="472" y="136"/>
                  </a:lnTo>
                  <a:lnTo>
                    <a:pt x="488" y="120"/>
                  </a:lnTo>
                  <a:lnTo>
                    <a:pt x="483" y="77"/>
                  </a:lnTo>
                  <a:lnTo>
                    <a:pt x="488" y="61"/>
                  </a:lnTo>
                  <a:lnTo>
                    <a:pt x="463" y="56"/>
                  </a:lnTo>
                  <a:lnTo>
                    <a:pt x="410" y="45"/>
                  </a:lnTo>
                  <a:lnTo>
                    <a:pt x="401" y="34"/>
                  </a:lnTo>
                  <a:lnTo>
                    <a:pt x="397" y="29"/>
                  </a:lnTo>
                  <a:lnTo>
                    <a:pt x="397" y="15"/>
                  </a:lnTo>
                  <a:lnTo>
                    <a:pt x="392" y="4"/>
                  </a:lnTo>
                  <a:lnTo>
                    <a:pt x="363" y="0"/>
                  </a:lnTo>
                  <a:lnTo>
                    <a:pt x="292" y="4"/>
                  </a:lnTo>
                  <a:lnTo>
                    <a:pt x="286" y="20"/>
                  </a:lnTo>
                  <a:lnTo>
                    <a:pt x="258" y="24"/>
                  </a:lnTo>
                  <a:lnTo>
                    <a:pt x="245" y="56"/>
                  </a:lnTo>
                  <a:lnTo>
                    <a:pt x="245" y="70"/>
                  </a:lnTo>
                  <a:lnTo>
                    <a:pt x="226" y="56"/>
                  </a:lnTo>
                  <a:lnTo>
                    <a:pt x="202" y="52"/>
                  </a:lnTo>
                  <a:lnTo>
                    <a:pt x="186" y="61"/>
                  </a:lnTo>
                  <a:lnTo>
                    <a:pt x="172" y="86"/>
                  </a:lnTo>
                  <a:lnTo>
                    <a:pt x="147" y="70"/>
                  </a:lnTo>
                  <a:lnTo>
                    <a:pt x="152" y="45"/>
                  </a:lnTo>
                  <a:lnTo>
                    <a:pt x="145" y="29"/>
                  </a:lnTo>
                  <a:lnTo>
                    <a:pt x="127" y="34"/>
                  </a:lnTo>
                  <a:lnTo>
                    <a:pt x="122" y="52"/>
                  </a:lnTo>
                  <a:lnTo>
                    <a:pt x="111" y="65"/>
                  </a:lnTo>
                  <a:lnTo>
                    <a:pt x="97" y="65"/>
                  </a:lnTo>
                  <a:lnTo>
                    <a:pt x="40" y="56"/>
                  </a:lnTo>
                  <a:lnTo>
                    <a:pt x="20" y="74"/>
                  </a:lnTo>
                  <a:lnTo>
                    <a:pt x="22" y="95"/>
                  </a:lnTo>
                  <a:lnTo>
                    <a:pt x="27" y="111"/>
                  </a:lnTo>
                  <a:lnTo>
                    <a:pt x="0" y="136"/>
                  </a:lnTo>
                  <a:lnTo>
                    <a:pt x="6" y="152"/>
                  </a:lnTo>
                  <a:lnTo>
                    <a:pt x="15" y="161"/>
                  </a:lnTo>
                  <a:lnTo>
                    <a:pt x="0" y="181"/>
                  </a:lnTo>
                  <a:lnTo>
                    <a:pt x="0" y="211"/>
                  </a:lnTo>
                  <a:lnTo>
                    <a:pt x="6" y="222"/>
                  </a:lnTo>
                  <a:lnTo>
                    <a:pt x="22" y="222"/>
                  </a:lnTo>
                  <a:lnTo>
                    <a:pt x="31" y="231"/>
                  </a:lnTo>
                  <a:lnTo>
                    <a:pt x="40" y="252"/>
                  </a:lnTo>
                  <a:lnTo>
                    <a:pt x="40" y="274"/>
                  </a:lnTo>
                  <a:lnTo>
                    <a:pt x="56" y="277"/>
                  </a:lnTo>
                  <a:lnTo>
                    <a:pt x="70" y="274"/>
                  </a:lnTo>
                  <a:lnTo>
                    <a:pt x="115" y="227"/>
                  </a:lnTo>
                  <a:lnTo>
                    <a:pt x="136" y="236"/>
                  </a:lnTo>
                  <a:lnTo>
                    <a:pt x="177" y="256"/>
                  </a:lnTo>
                  <a:lnTo>
                    <a:pt x="206" y="277"/>
                  </a:lnTo>
                  <a:lnTo>
                    <a:pt x="211" y="302"/>
                  </a:lnTo>
                  <a:lnTo>
                    <a:pt x="226" y="320"/>
                  </a:lnTo>
                  <a:lnTo>
                    <a:pt x="236" y="349"/>
                  </a:lnTo>
                  <a:lnTo>
                    <a:pt x="245" y="392"/>
                  </a:lnTo>
                  <a:lnTo>
                    <a:pt x="256" y="415"/>
                  </a:lnTo>
                  <a:lnTo>
                    <a:pt x="272" y="431"/>
                  </a:lnTo>
                  <a:lnTo>
                    <a:pt x="301" y="442"/>
                  </a:lnTo>
                  <a:lnTo>
                    <a:pt x="326" y="486"/>
                  </a:lnTo>
                  <a:lnTo>
                    <a:pt x="351" y="517"/>
                  </a:lnTo>
                  <a:lnTo>
                    <a:pt x="376" y="536"/>
                  </a:lnTo>
                  <a:lnTo>
                    <a:pt x="422" y="588"/>
                  </a:lnTo>
                  <a:lnTo>
                    <a:pt x="453" y="588"/>
                  </a:lnTo>
                  <a:lnTo>
                    <a:pt x="492" y="622"/>
                  </a:lnTo>
                  <a:lnTo>
                    <a:pt x="492" y="656"/>
                  </a:lnTo>
                  <a:lnTo>
                    <a:pt x="503" y="663"/>
                  </a:lnTo>
                  <a:lnTo>
                    <a:pt x="528" y="647"/>
                  </a:lnTo>
                  <a:lnTo>
                    <a:pt x="533" y="663"/>
                  </a:lnTo>
                  <a:lnTo>
                    <a:pt x="533" y="683"/>
                  </a:lnTo>
                  <a:lnTo>
                    <a:pt x="558" y="706"/>
                  </a:lnTo>
                  <a:lnTo>
                    <a:pt x="567" y="717"/>
                  </a:lnTo>
                  <a:lnTo>
                    <a:pt x="599" y="708"/>
                  </a:lnTo>
                  <a:lnTo>
                    <a:pt x="603" y="722"/>
                  </a:lnTo>
                  <a:lnTo>
                    <a:pt x="599" y="749"/>
                  </a:lnTo>
                  <a:lnTo>
                    <a:pt x="617" y="776"/>
                  </a:lnTo>
                  <a:lnTo>
                    <a:pt x="621" y="797"/>
                  </a:lnTo>
                  <a:lnTo>
                    <a:pt x="628" y="817"/>
                  </a:lnTo>
                  <a:lnTo>
                    <a:pt x="624" y="833"/>
                  </a:lnTo>
                  <a:lnTo>
                    <a:pt x="608" y="851"/>
                  </a:lnTo>
                  <a:lnTo>
                    <a:pt x="603" y="872"/>
                  </a:lnTo>
                  <a:lnTo>
                    <a:pt x="592" y="894"/>
                  </a:lnTo>
                  <a:lnTo>
                    <a:pt x="594" y="917"/>
                  </a:lnTo>
                </a:path>
              </a:pathLst>
            </a:custGeom>
            <a:solidFill>
              <a:srgbClr val="FF0000"/>
            </a:solidFill>
            <a:ln w="12700" cap="rnd">
              <a:solidFill>
                <a:schemeClr val="bg1"/>
              </a:solidFill>
              <a:round/>
              <a:headEnd/>
              <a:tailEnd/>
            </a:ln>
          </p:spPr>
          <p:txBody>
            <a:bodyPr/>
            <a:lstStyle/>
            <a:p>
              <a:pPr>
                <a:defRPr/>
              </a:pPr>
              <a:endParaRPr lang="en-GB" dirty="0"/>
            </a:p>
          </p:txBody>
        </p:sp>
        <p:sp>
          <p:nvSpPr>
            <p:cNvPr id="14" name="Freeform 13"/>
            <p:cNvSpPr>
              <a:spLocks/>
            </p:cNvSpPr>
            <p:nvPr/>
          </p:nvSpPr>
          <p:spPr bwMode="auto">
            <a:xfrm>
              <a:off x="3048" y="2854"/>
              <a:ext cx="319" cy="194"/>
            </a:xfrm>
            <a:custGeom>
              <a:avLst/>
              <a:gdLst>
                <a:gd name="T0" fmla="*/ 146 w 334"/>
                <a:gd name="T1" fmla="*/ 25 h 220"/>
                <a:gd name="T2" fmla="*/ 131 w 334"/>
                <a:gd name="T3" fmla="*/ 17 h 220"/>
                <a:gd name="T4" fmla="*/ 132 w 334"/>
                <a:gd name="T5" fmla="*/ 13 h 220"/>
                <a:gd name="T6" fmla="*/ 125 w 334"/>
                <a:gd name="T7" fmla="*/ 8 h 220"/>
                <a:gd name="T8" fmla="*/ 117 w 334"/>
                <a:gd name="T9" fmla="*/ 0 h 220"/>
                <a:gd name="T10" fmla="*/ 108 w 334"/>
                <a:gd name="T11" fmla="*/ 8 h 220"/>
                <a:gd name="T12" fmla="*/ 104 w 334"/>
                <a:gd name="T13" fmla="*/ 5 h 220"/>
                <a:gd name="T14" fmla="*/ 92 w 334"/>
                <a:gd name="T15" fmla="*/ 12 h 220"/>
                <a:gd name="T16" fmla="*/ 92 w 334"/>
                <a:gd name="T17" fmla="*/ 15 h 220"/>
                <a:gd name="T18" fmla="*/ 82 w 334"/>
                <a:gd name="T19" fmla="*/ 19 h 220"/>
                <a:gd name="T20" fmla="*/ 49 w 334"/>
                <a:gd name="T21" fmla="*/ 37 h 220"/>
                <a:gd name="T22" fmla="*/ 42 w 334"/>
                <a:gd name="T23" fmla="*/ 43 h 220"/>
                <a:gd name="T24" fmla="*/ 42 w 334"/>
                <a:gd name="T25" fmla="*/ 54 h 220"/>
                <a:gd name="T26" fmla="*/ 30 w 334"/>
                <a:gd name="T27" fmla="*/ 56 h 220"/>
                <a:gd name="T28" fmla="*/ 9 w 334"/>
                <a:gd name="T29" fmla="*/ 72 h 220"/>
                <a:gd name="T30" fmla="*/ 9 w 334"/>
                <a:gd name="T31" fmla="*/ 79 h 220"/>
                <a:gd name="T32" fmla="*/ 0 w 334"/>
                <a:gd name="T33" fmla="*/ 86 h 220"/>
                <a:gd name="T34" fmla="*/ 4 w 334"/>
                <a:gd name="T35" fmla="*/ 95 h 220"/>
                <a:gd name="T36" fmla="*/ 11 w 334"/>
                <a:gd name="T37" fmla="*/ 90 h 220"/>
                <a:gd name="T38" fmla="*/ 25 w 334"/>
                <a:gd name="T39" fmla="*/ 82 h 220"/>
                <a:gd name="T40" fmla="*/ 39 w 334"/>
                <a:gd name="T41" fmla="*/ 81 h 220"/>
                <a:gd name="T42" fmla="*/ 49 w 334"/>
                <a:gd name="T43" fmla="*/ 82 h 220"/>
                <a:gd name="T44" fmla="*/ 52 w 334"/>
                <a:gd name="T45" fmla="*/ 95 h 220"/>
                <a:gd name="T46" fmla="*/ 51 w 334"/>
                <a:gd name="T47" fmla="*/ 105 h 220"/>
                <a:gd name="T48" fmla="*/ 58 w 334"/>
                <a:gd name="T49" fmla="*/ 109 h 220"/>
                <a:gd name="T50" fmla="*/ 66 w 334"/>
                <a:gd name="T51" fmla="*/ 115 h 220"/>
                <a:gd name="T52" fmla="*/ 85 w 334"/>
                <a:gd name="T53" fmla="*/ 116 h 220"/>
                <a:gd name="T54" fmla="*/ 123 w 334"/>
                <a:gd name="T55" fmla="*/ 120 h 220"/>
                <a:gd name="T56" fmla="*/ 131 w 334"/>
                <a:gd name="T57" fmla="*/ 116 h 220"/>
                <a:gd name="T58" fmla="*/ 137 w 334"/>
                <a:gd name="T59" fmla="*/ 109 h 220"/>
                <a:gd name="T60" fmla="*/ 139 w 334"/>
                <a:gd name="T61" fmla="*/ 100 h 220"/>
                <a:gd name="T62" fmla="*/ 156 w 334"/>
                <a:gd name="T63" fmla="*/ 100 h 220"/>
                <a:gd name="T64" fmla="*/ 159 w 334"/>
                <a:gd name="T65" fmla="*/ 106 h 220"/>
                <a:gd name="T66" fmla="*/ 159 w 334"/>
                <a:gd name="T67" fmla="*/ 123 h 220"/>
                <a:gd name="T68" fmla="*/ 176 w 334"/>
                <a:gd name="T69" fmla="*/ 132 h 220"/>
                <a:gd name="T70" fmla="*/ 190 w 334"/>
                <a:gd name="T71" fmla="*/ 116 h 220"/>
                <a:gd name="T72" fmla="*/ 204 w 334"/>
                <a:gd name="T73" fmla="*/ 111 h 220"/>
                <a:gd name="T74" fmla="*/ 220 w 334"/>
                <a:gd name="T75" fmla="*/ 114 h 220"/>
                <a:gd name="T76" fmla="*/ 233 w 334"/>
                <a:gd name="T77" fmla="*/ 119 h 220"/>
                <a:gd name="T78" fmla="*/ 237 w 334"/>
                <a:gd name="T79" fmla="*/ 123 h 220"/>
                <a:gd name="T80" fmla="*/ 241 w 334"/>
                <a:gd name="T81" fmla="*/ 108 h 220"/>
                <a:gd name="T82" fmla="*/ 250 w 334"/>
                <a:gd name="T83" fmla="*/ 95 h 220"/>
                <a:gd name="T84" fmla="*/ 271 w 334"/>
                <a:gd name="T85" fmla="*/ 92 h 220"/>
                <a:gd name="T86" fmla="*/ 277 w 334"/>
                <a:gd name="T87" fmla="*/ 82 h 220"/>
                <a:gd name="T88" fmla="*/ 271 w 334"/>
                <a:gd name="T89" fmla="*/ 74 h 220"/>
                <a:gd name="T90" fmla="*/ 262 w 334"/>
                <a:gd name="T91" fmla="*/ 70 h 220"/>
                <a:gd name="T92" fmla="*/ 234 w 334"/>
                <a:gd name="T93" fmla="*/ 67 h 220"/>
                <a:gd name="T94" fmla="*/ 234 w 334"/>
                <a:gd name="T95" fmla="*/ 57 h 220"/>
                <a:gd name="T96" fmla="*/ 234 w 334"/>
                <a:gd name="T97" fmla="*/ 49 h 220"/>
                <a:gd name="T98" fmla="*/ 234 w 334"/>
                <a:gd name="T99" fmla="*/ 40 h 220"/>
                <a:gd name="T100" fmla="*/ 218 w 334"/>
                <a:gd name="T101" fmla="*/ 34 h 220"/>
                <a:gd name="T102" fmla="*/ 211 w 334"/>
                <a:gd name="T103" fmla="*/ 37 h 220"/>
                <a:gd name="T104" fmla="*/ 194 w 334"/>
                <a:gd name="T105" fmla="*/ 28 h 220"/>
                <a:gd name="T106" fmla="*/ 193 w 334"/>
                <a:gd name="T107" fmla="*/ 23 h 220"/>
                <a:gd name="T108" fmla="*/ 187 w 334"/>
                <a:gd name="T109" fmla="*/ 18 h 220"/>
                <a:gd name="T110" fmla="*/ 187 w 334"/>
                <a:gd name="T111" fmla="*/ 15 h 220"/>
                <a:gd name="T112" fmla="*/ 174 w 334"/>
                <a:gd name="T113" fmla="*/ 12 h 220"/>
                <a:gd name="T114" fmla="*/ 168 w 334"/>
                <a:gd name="T115" fmla="*/ 17 h 220"/>
                <a:gd name="T116" fmla="*/ 158 w 334"/>
                <a:gd name="T117" fmla="*/ 22 h 220"/>
                <a:gd name="T118" fmla="*/ 146 w 334"/>
                <a:gd name="T119" fmla="*/ 25 h 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4"/>
                <a:gd name="T181" fmla="*/ 0 h 220"/>
                <a:gd name="T182" fmla="*/ 334 w 334"/>
                <a:gd name="T183" fmla="*/ 220 h 2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4" h="220">
                  <a:moveTo>
                    <a:pt x="175" y="41"/>
                  </a:moveTo>
                  <a:lnTo>
                    <a:pt x="157" y="27"/>
                  </a:lnTo>
                  <a:lnTo>
                    <a:pt x="159" y="22"/>
                  </a:lnTo>
                  <a:lnTo>
                    <a:pt x="150" y="13"/>
                  </a:lnTo>
                  <a:lnTo>
                    <a:pt x="141" y="0"/>
                  </a:lnTo>
                  <a:lnTo>
                    <a:pt x="130" y="13"/>
                  </a:lnTo>
                  <a:lnTo>
                    <a:pt x="125" y="9"/>
                  </a:lnTo>
                  <a:lnTo>
                    <a:pt x="111" y="20"/>
                  </a:lnTo>
                  <a:lnTo>
                    <a:pt x="111" y="25"/>
                  </a:lnTo>
                  <a:lnTo>
                    <a:pt x="98" y="31"/>
                  </a:lnTo>
                  <a:lnTo>
                    <a:pt x="59" y="61"/>
                  </a:lnTo>
                  <a:lnTo>
                    <a:pt x="50" y="73"/>
                  </a:lnTo>
                  <a:lnTo>
                    <a:pt x="50" y="88"/>
                  </a:lnTo>
                  <a:lnTo>
                    <a:pt x="36" y="93"/>
                  </a:lnTo>
                  <a:lnTo>
                    <a:pt x="9" y="120"/>
                  </a:lnTo>
                  <a:lnTo>
                    <a:pt x="9" y="132"/>
                  </a:lnTo>
                  <a:lnTo>
                    <a:pt x="0" y="143"/>
                  </a:lnTo>
                  <a:lnTo>
                    <a:pt x="4" y="159"/>
                  </a:lnTo>
                  <a:lnTo>
                    <a:pt x="15" y="150"/>
                  </a:lnTo>
                  <a:lnTo>
                    <a:pt x="29" y="136"/>
                  </a:lnTo>
                  <a:lnTo>
                    <a:pt x="47" y="134"/>
                  </a:lnTo>
                  <a:lnTo>
                    <a:pt x="59" y="136"/>
                  </a:lnTo>
                  <a:lnTo>
                    <a:pt x="63" y="159"/>
                  </a:lnTo>
                  <a:lnTo>
                    <a:pt x="61" y="173"/>
                  </a:lnTo>
                  <a:lnTo>
                    <a:pt x="70" y="182"/>
                  </a:lnTo>
                  <a:lnTo>
                    <a:pt x="79" y="189"/>
                  </a:lnTo>
                  <a:lnTo>
                    <a:pt x="102" y="191"/>
                  </a:lnTo>
                  <a:lnTo>
                    <a:pt x="148" y="198"/>
                  </a:lnTo>
                  <a:lnTo>
                    <a:pt x="157" y="191"/>
                  </a:lnTo>
                  <a:lnTo>
                    <a:pt x="164" y="182"/>
                  </a:lnTo>
                  <a:lnTo>
                    <a:pt x="168" y="164"/>
                  </a:lnTo>
                  <a:lnTo>
                    <a:pt x="187" y="164"/>
                  </a:lnTo>
                  <a:lnTo>
                    <a:pt x="191" y="175"/>
                  </a:lnTo>
                  <a:lnTo>
                    <a:pt x="191" y="203"/>
                  </a:lnTo>
                  <a:lnTo>
                    <a:pt x="212" y="219"/>
                  </a:lnTo>
                  <a:lnTo>
                    <a:pt x="228" y="193"/>
                  </a:lnTo>
                  <a:lnTo>
                    <a:pt x="246" y="184"/>
                  </a:lnTo>
                  <a:lnTo>
                    <a:pt x="264" y="187"/>
                  </a:lnTo>
                  <a:lnTo>
                    <a:pt x="280" y="196"/>
                  </a:lnTo>
                  <a:lnTo>
                    <a:pt x="285" y="203"/>
                  </a:lnTo>
                  <a:lnTo>
                    <a:pt x="289" y="180"/>
                  </a:lnTo>
                  <a:lnTo>
                    <a:pt x="301" y="157"/>
                  </a:lnTo>
                  <a:lnTo>
                    <a:pt x="326" y="152"/>
                  </a:lnTo>
                  <a:lnTo>
                    <a:pt x="333" y="136"/>
                  </a:lnTo>
                  <a:lnTo>
                    <a:pt x="326" y="123"/>
                  </a:lnTo>
                  <a:lnTo>
                    <a:pt x="314" y="116"/>
                  </a:lnTo>
                  <a:lnTo>
                    <a:pt x="282" y="111"/>
                  </a:lnTo>
                  <a:lnTo>
                    <a:pt x="282" y="95"/>
                  </a:lnTo>
                  <a:lnTo>
                    <a:pt x="282" y="79"/>
                  </a:lnTo>
                  <a:lnTo>
                    <a:pt x="282" y="66"/>
                  </a:lnTo>
                  <a:lnTo>
                    <a:pt x="262" y="57"/>
                  </a:lnTo>
                  <a:lnTo>
                    <a:pt x="253" y="61"/>
                  </a:lnTo>
                  <a:lnTo>
                    <a:pt x="234" y="47"/>
                  </a:lnTo>
                  <a:lnTo>
                    <a:pt x="232" y="38"/>
                  </a:lnTo>
                  <a:lnTo>
                    <a:pt x="225" y="29"/>
                  </a:lnTo>
                  <a:lnTo>
                    <a:pt x="225" y="25"/>
                  </a:lnTo>
                  <a:lnTo>
                    <a:pt x="209" y="20"/>
                  </a:lnTo>
                  <a:lnTo>
                    <a:pt x="202" y="27"/>
                  </a:lnTo>
                  <a:lnTo>
                    <a:pt x="189" y="36"/>
                  </a:lnTo>
                  <a:lnTo>
                    <a:pt x="175" y="41"/>
                  </a:lnTo>
                </a:path>
              </a:pathLst>
            </a:custGeom>
            <a:grpFill/>
            <a:ln w="12700" cap="rnd">
              <a:solidFill>
                <a:schemeClr val="bg1"/>
              </a:solidFill>
              <a:round/>
              <a:headEnd/>
              <a:tailEnd/>
            </a:ln>
          </p:spPr>
          <p:txBody>
            <a:bodyPr/>
            <a:lstStyle/>
            <a:p>
              <a:pPr>
                <a:defRPr/>
              </a:pPr>
              <a:endParaRPr lang="en-GB" dirty="0"/>
            </a:p>
          </p:txBody>
        </p:sp>
        <p:sp>
          <p:nvSpPr>
            <p:cNvPr id="15" name="Freeform 14"/>
            <p:cNvSpPr>
              <a:spLocks/>
            </p:cNvSpPr>
            <p:nvPr/>
          </p:nvSpPr>
          <p:spPr bwMode="auto">
            <a:xfrm>
              <a:off x="3302" y="2833"/>
              <a:ext cx="482" cy="204"/>
            </a:xfrm>
            <a:custGeom>
              <a:avLst/>
              <a:gdLst>
                <a:gd name="T0" fmla="*/ 18 w 507"/>
                <a:gd name="T1" fmla="*/ 48 h 232"/>
                <a:gd name="T2" fmla="*/ 32 w 507"/>
                <a:gd name="T3" fmla="*/ 55 h 232"/>
                <a:gd name="T4" fmla="*/ 58 w 507"/>
                <a:gd name="T5" fmla="*/ 54 h 232"/>
                <a:gd name="T6" fmla="*/ 81 w 507"/>
                <a:gd name="T7" fmla="*/ 53 h 232"/>
                <a:gd name="T8" fmla="*/ 107 w 507"/>
                <a:gd name="T9" fmla="*/ 60 h 232"/>
                <a:gd name="T10" fmla="*/ 125 w 507"/>
                <a:gd name="T11" fmla="*/ 57 h 232"/>
                <a:gd name="T12" fmla="*/ 157 w 507"/>
                <a:gd name="T13" fmla="*/ 54 h 232"/>
                <a:gd name="T14" fmla="*/ 191 w 507"/>
                <a:gd name="T15" fmla="*/ 68 h 232"/>
                <a:gd name="T16" fmla="*/ 207 w 507"/>
                <a:gd name="T17" fmla="*/ 54 h 232"/>
                <a:gd name="T18" fmla="*/ 194 w 507"/>
                <a:gd name="T19" fmla="*/ 27 h 232"/>
                <a:gd name="T20" fmla="*/ 250 w 507"/>
                <a:gd name="T21" fmla="*/ 4 h 232"/>
                <a:gd name="T22" fmla="*/ 266 w 507"/>
                <a:gd name="T23" fmla="*/ 13 h 232"/>
                <a:gd name="T24" fmla="*/ 306 w 507"/>
                <a:gd name="T25" fmla="*/ 2 h 232"/>
                <a:gd name="T26" fmla="*/ 353 w 507"/>
                <a:gd name="T27" fmla="*/ 12 h 232"/>
                <a:gd name="T28" fmla="*/ 379 w 507"/>
                <a:gd name="T29" fmla="*/ 5 h 232"/>
                <a:gd name="T30" fmla="*/ 404 w 507"/>
                <a:gd name="T31" fmla="*/ 35 h 232"/>
                <a:gd name="T32" fmla="*/ 411 w 507"/>
                <a:gd name="T33" fmla="*/ 55 h 232"/>
                <a:gd name="T34" fmla="*/ 391 w 507"/>
                <a:gd name="T35" fmla="*/ 68 h 232"/>
                <a:gd name="T36" fmla="*/ 395 w 507"/>
                <a:gd name="T37" fmla="*/ 80 h 232"/>
                <a:gd name="T38" fmla="*/ 388 w 507"/>
                <a:gd name="T39" fmla="*/ 99 h 232"/>
                <a:gd name="T40" fmla="*/ 365 w 507"/>
                <a:gd name="T41" fmla="*/ 115 h 232"/>
                <a:gd name="T42" fmla="*/ 348 w 507"/>
                <a:gd name="T43" fmla="*/ 126 h 232"/>
                <a:gd name="T44" fmla="*/ 302 w 507"/>
                <a:gd name="T45" fmla="*/ 128 h 232"/>
                <a:gd name="T46" fmla="*/ 265 w 507"/>
                <a:gd name="T47" fmla="*/ 138 h 232"/>
                <a:gd name="T48" fmla="*/ 202 w 507"/>
                <a:gd name="T49" fmla="*/ 128 h 232"/>
                <a:gd name="T50" fmla="*/ 141 w 507"/>
                <a:gd name="T51" fmla="*/ 111 h 232"/>
                <a:gd name="T52" fmla="*/ 137 w 507"/>
                <a:gd name="T53" fmla="*/ 94 h 232"/>
                <a:gd name="T54" fmla="*/ 98 w 507"/>
                <a:gd name="T55" fmla="*/ 93 h 232"/>
                <a:gd name="T56" fmla="*/ 47 w 507"/>
                <a:gd name="T57" fmla="*/ 87 h 232"/>
                <a:gd name="T58" fmla="*/ 26 w 507"/>
                <a:gd name="T59" fmla="*/ 82 h 232"/>
                <a:gd name="T60" fmla="*/ 11 w 507"/>
                <a:gd name="T61" fmla="*/ 70 h 232"/>
                <a:gd name="T62" fmla="*/ 0 w 507"/>
                <a:gd name="T63" fmla="*/ 49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7"/>
                <a:gd name="T97" fmla="*/ 0 h 232"/>
                <a:gd name="T98" fmla="*/ 507 w 507"/>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7" h="232">
                  <a:moveTo>
                    <a:pt x="0" y="83"/>
                  </a:moveTo>
                  <a:lnTo>
                    <a:pt x="22" y="81"/>
                  </a:lnTo>
                  <a:lnTo>
                    <a:pt x="29" y="79"/>
                  </a:lnTo>
                  <a:lnTo>
                    <a:pt x="40" y="92"/>
                  </a:lnTo>
                  <a:lnTo>
                    <a:pt x="54" y="88"/>
                  </a:lnTo>
                  <a:lnTo>
                    <a:pt x="70" y="90"/>
                  </a:lnTo>
                  <a:lnTo>
                    <a:pt x="81" y="97"/>
                  </a:lnTo>
                  <a:lnTo>
                    <a:pt x="99" y="88"/>
                  </a:lnTo>
                  <a:lnTo>
                    <a:pt x="122" y="88"/>
                  </a:lnTo>
                  <a:lnTo>
                    <a:pt x="131" y="99"/>
                  </a:lnTo>
                  <a:lnTo>
                    <a:pt x="147" y="101"/>
                  </a:lnTo>
                  <a:lnTo>
                    <a:pt x="154" y="95"/>
                  </a:lnTo>
                  <a:lnTo>
                    <a:pt x="181" y="90"/>
                  </a:lnTo>
                  <a:lnTo>
                    <a:pt x="192" y="90"/>
                  </a:lnTo>
                  <a:lnTo>
                    <a:pt x="211" y="97"/>
                  </a:lnTo>
                  <a:lnTo>
                    <a:pt x="233" y="113"/>
                  </a:lnTo>
                  <a:lnTo>
                    <a:pt x="251" y="106"/>
                  </a:lnTo>
                  <a:lnTo>
                    <a:pt x="254" y="90"/>
                  </a:lnTo>
                  <a:lnTo>
                    <a:pt x="242" y="72"/>
                  </a:lnTo>
                  <a:lnTo>
                    <a:pt x="238" y="45"/>
                  </a:lnTo>
                  <a:lnTo>
                    <a:pt x="294" y="6"/>
                  </a:lnTo>
                  <a:lnTo>
                    <a:pt x="306" y="6"/>
                  </a:lnTo>
                  <a:lnTo>
                    <a:pt x="308" y="20"/>
                  </a:lnTo>
                  <a:lnTo>
                    <a:pt x="326" y="22"/>
                  </a:lnTo>
                  <a:lnTo>
                    <a:pt x="360" y="18"/>
                  </a:lnTo>
                  <a:lnTo>
                    <a:pt x="376" y="2"/>
                  </a:lnTo>
                  <a:lnTo>
                    <a:pt x="422" y="0"/>
                  </a:lnTo>
                  <a:lnTo>
                    <a:pt x="431" y="20"/>
                  </a:lnTo>
                  <a:lnTo>
                    <a:pt x="449" y="20"/>
                  </a:lnTo>
                  <a:lnTo>
                    <a:pt x="465" y="9"/>
                  </a:lnTo>
                  <a:lnTo>
                    <a:pt x="494" y="27"/>
                  </a:lnTo>
                  <a:lnTo>
                    <a:pt x="494" y="58"/>
                  </a:lnTo>
                  <a:lnTo>
                    <a:pt x="506" y="72"/>
                  </a:lnTo>
                  <a:lnTo>
                    <a:pt x="503" y="92"/>
                  </a:lnTo>
                  <a:lnTo>
                    <a:pt x="494" y="113"/>
                  </a:lnTo>
                  <a:lnTo>
                    <a:pt x="478" y="113"/>
                  </a:lnTo>
                  <a:lnTo>
                    <a:pt x="474" y="117"/>
                  </a:lnTo>
                  <a:lnTo>
                    <a:pt x="483" y="133"/>
                  </a:lnTo>
                  <a:lnTo>
                    <a:pt x="483" y="151"/>
                  </a:lnTo>
                  <a:lnTo>
                    <a:pt x="474" y="165"/>
                  </a:lnTo>
                  <a:lnTo>
                    <a:pt x="449" y="178"/>
                  </a:lnTo>
                  <a:lnTo>
                    <a:pt x="447" y="192"/>
                  </a:lnTo>
                  <a:lnTo>
                    <a:pt x="447" y="206"/>
                  </a:lnTo>
                  <a:lnTo>
                    <a:pt x="426" y="210"/>
                  </a:lnTo>
                  <a:lnTo>
                    <a:pt x="388" y="208"/>
                  </a:lnTo>
                  <a:lnTo>
                    <a:pt x="369" y="215"/>
                  </a:lnTo>
                  <a:lnTo>
                    <a:pt x="338" y="215"/>
                  </a:lnTo>
                  <a:lnTo>
                    <a:pt x="324" y="231"/>
                  </a:lnTo>
                  <a:lnTo>
                    <a:pt x="272" y="212"/>
                  </a:lnTo>
                  <a:lnTo>
                    <a:pt x="247" y="215"/>
                  </a:lnTo>
                  <a:lnTo>
                    <a:pt x="181" y="201"/>
                  </a:lnTo>
                  <a:lnTo>
                    <a:pt x="172" y="185"/>
                  </a:lnTo>
                  <a:lnTo>
                    <a:pt x="172" y="167"/>
                  </a:lnTo>
                  <a:lnTo>
                    <a:pt x="167" y="158"/>
                  </a:lnTo>
                  <a:lnTo>
                    <a:pt x="161" y="154"/>
                  </a:lnTo>
                  <a:lnTo>
                    <a:pt x="120" y="156"/>
                  </a:lnTo>
                  <a:lnTo>
                    <a:pt x="63" y="160"/>
                  </a:lnTo>
                  <a:lnTo>
                    <a:pt x="58" y="147"/>
                  </a:lnTo>
                  <a:lnTo>
                    <a:pt x="47" y="142"/>
                  </a:lnTo>
                  <a:lnTo>
                    <a:pt x="31" y="138"/>
                  </a:lnTo>
                  <a:lnTo>
                    <a:pt x="15" y="133"/>
                  </a:lnTo>
                  <a:lnTo>
                    <a:pt x="15" y="117"/>
                  </a:lnTo>
                  <a:lnTo>
                    <a:pt x="15" y="95"/>
                  </a:lnTo>
                  <a:lnTo>
                    <a:pt x="0" y="83"/>
                  </a:lnTo>
                </a:path>
              </a:pathLst>
            </a:custGeom>
            <a:grpFill/>
            <a:ln w="12700" cap="rnd">
              <a:solidFill>
                <a:schemeClr val="bg1"/>
              </a:solidFill>
              <a:round/>
              <a:headEnd/>
              <a:tailEnd/>
            </a:ln>
          </p:spPr>
          <p:txBody>
            <a:bodyPr/>
            <a:lstStyle/>
            <a:p>
              <a:pPr>
                <a:defRPr/>
              </a:pPr>
              <a:endParaRPr lang="en-GB" dirty="0"/>
            </a:p>
          </p:txBody>
        </p:sp>
        <p:sp>
          <p:nvSpPr>
            <p:cNvPr id="16" name="Freeform 15"/>
            <p:cNvSpPr>
              <a:spLocks/>
            </p:cNvSpPr>
            <p:nvPr/>
          </p:nvSpPr>
          <p:spPr bwMode="auto">
            <a:xfrm>
              <a:off x="3725" y="2859"/>
              <a:ext cx="453" cy="251"/>
            </a:xfrm>
            <a:custGeom>
              <a:avLst/>
              <a:gdLst>
                <a:gd name="T0" fmla="*/ 2 w 474"/>
                <a:gd name="T1" fmla="*/ 107 h 286"/>
                <a:gd name="T2" fmla="*/ 14 w 474"/>
                <a:gd name="T3" fmla="*/ 114 h 286"/>
                <a:gd name="T4" fmla="*/ 11 w 474"/>
                <a:gd name="T5" fmla="*/ 118 h 286"/>
                <a:gd name="T6" fmla="*/ 16 w 474"/>
                <a:gd name="T7" fmla="*/ 126 h 286"/>
                <a:gd name="T8" fmla="*/ 27 w 474"/>
                <a:gd name="T9" fmla="*/ 126 h 286"/>
                <a:gd name="T10" fmla="*/ 67 w 474"/>
                <a:gd name="T11" fmla="*/ 153 h 286"/>
                <a:gd name="T12" fmla="*/ 77 w 474"/>
                <a:gd name="T13" fmla="*/ 154 h 286"/>
                <a:gd name="T14" fmla="*/ 109 w 474"/>
                <a:gd name="T15" fmla="*/ 169 h 286"/>
                <a:gd name="T16" fmla="*/ 127 w 474"/>
                <a:gd name="T17" fmla="*/ 161 h 286"/>
                <a:gd name="T18" fmla="*/ 149 w 474"/>
                <a:gd name="T19" fmla="*/ 162 h 286"/>
                <a:gd name="T20" fmla="*/ 157 w 474"/>
                <a:gd name="T21" fmla="*/ 165 h 286"/>
                <a:gd name="T22" fmla="*/ 175 w 474"/>
                <a:gd name="T23" fmla="*/ 161 h 286"/>
                <a:gd name="T24" fmla="*/ 208 w 474"/>
                <a:gd name="T25" fmla="*/ 150 h 286"/>
                <a:gd name="T26" fmla="*/ 248 w 474"/>
                <a:gd name="T27" fmla="*/ 147 h 286"/>
                <a:gd name="T28" fmla="*/ 266 w 474"/>
                <a:gd name="T29" fmla="*/ 148 h 286"/>
                <a:gd name="T30" fmla="*/ 271 w 474"/>
                <a:gd name="T31" fmla="*/ 154 h 286"/>
                <a:gd name="T32" fmla="*/ 285 w 474"/>
                <a:gd name="T33" fmla="*/ 143 h 286"/>
                <a:gd name="T34" fmla="*/ 303 w 474"/>
                <a:gd name="T35" fmla="*/ 139 h 286"/>
                <a:gd name="T36" fmla="*/ 320 w 474"/>
                <a:gd name="T37" fmla="*/ 136 h 286"/>
                <a:gd name="T38" fmla="*/ 352 w 474"/>
                <a:gd name="T39" fmla="*/ 114 h 286"/>
                <a:gd name="T40" fmla="*/ 361 w 474"/>
                <a:gd name="T41" fmla="*/ 102 h 286"/>
                <a:gd name="T42" fmla="*/ 364 w 474"/>
                <a:gd name="T43" fmla="*/ 75 h 286"/>
                <a:gd name="T44" fmla="*/ 367 w 474"/>
                <a:gd name="T45" fmla="*/ 54 h 286"/>
                <a:gd name="T46" fmla="*/ 381 w 474"/>
                <a:gd name="T47" fmla="*/ 54 h 286"/>
                <a:gd name="T48" fmla="*/ 388 w 474"/>
                <a:gd name="T49" fmla="*/ 47 h 286"/>
                <a:gd name="T50" fmla="*/ 395 w 474"/>
                <a:gd name="T51" fmla="*/ 39 h 286"/>
                <a:gd name="T52" fmla="*/ 383 w 474"/>
                <a:gd name="T53" fmla="*/ 34 h 286"/>
                <a:gd name="T54" fmla="*/ 378 w 474"/>
                <a:gd name="T55" fmla="*/ 36 h 286"/>
                <a:gd name="T56" fmla="*/ 358 w 474"/>
                <a:gd name="T57" fmla="*/ 34 h 286"/>
                <a:gd name="T58" fmla="*/ 348 w 474"/>
                <a:gd name="T59" fmla="*/ 22 h 286"/>
                <a:gd name="T60" fmla="*/ 337 w 474"/>
                <a:gd name="T61" fmla="*/ 11 h 286"/>
                <a:gd name="T62" fmla="*/ 326 w 474"/>
                <a:gd name="T63" fmla="*/ 11 h 286"/>
                <a:gd name="T64" fmla="*/ 307 w 474"/>
                <a:gd name="T65" fmla="*/ 0 h 286"/>
                <a:gd name="T66" fmla="*/ 298 w 474"/>
                <a:gd name="T67" fmla="*/ 2 h 286"/>
                <a:gd name="T68" fmla="*/ 258 w 474"/>
                <a:gd name="T69" fmla="*/ 5 h 286"/>
                <a:gd name="T70" fmla="*/ 252 w 474"/>
                <a:gd name="T71" fmla="*/ 12 h 286"/>
                <a:gd name="T72" fmla="*/ 240 w 474"/>
                <a:gd name="T73" fmla="*/ 22 h 286"/>
                <a:gd name="T74" fmla="*/ 227 w 474"/>
                <a:gd name="T75" fmla="*/ 26 h 286"/>
                <a:gd name="T76" fmla="*/ 214 w 474"/>
                <a:gd name="T77" fmla="*/ 30 h 286"/>
                <a:gd name="T78" fmla="*/ 205 w 474"/>
                <a:gd name="T79" fmla="*/ 26 h 286"/>
                <a:gd name="T80" fmla="*/ 196 w 474"/>
                <a:gd name="T81" fmla="*/ 22 h 286"/>
                <a:gd name="T82" fmla="*/ 189 w 474"/>
                <a:gd name="T83" fmla="*/ 22 h 286"/>
                <a:gd name="T84" fmla="*/ 178 w 474"/>
                <a:gd name="T85" fmla="*/ 25 h 286"/>
                <a:gd name="T86" fmla="*/ 161 w 474"/>
                <a:gd name="T87" fmla="*/ 32 h 286"/>
                <a:gd name="T88" fmla="*/ 128 w 474"/>
                <a:gd name="T89" fmla="*/ 41 h 286"/>
                <a:gd name="T90" fmla="*/ 114 w 474"/>
                <a:gd name="T91" fmla="*/ 42 h 286"/>
                <a:gd name="T92" fmla="*/ 77 w 474"/>
                <a:gd name="T93" fmla="*/ 41 h 286"/>
                <a:gd name="T94" fmla="*/ 73 w 474"/>
                <a:gd name="T95" fmla="*/ 41 h 286"/>
                <a:gd name="T96" fmla="*/ 65 w 474"/>
                <a:gd name="T97" fmla="*/ 31 h 286"/>
                <a:gd name="T98" fmla="*/ 52 w 474"/>
                <a:gd name="T99" fmla="*/ 25 h 286"/>
                <a:gd name="T100" fmla="*/ 50 w 474"/>
                <a:gd name="T101" fmla="*/ 30 h 286"/>
                <a:gd name="T102" fmla="*/ 48 w 474"/>
                <a:gd name="T103" fmla="*/ 39 h 286"/>
                <a:gd name="T104" fmla="*/ 42 w 474"/>
                <a:gd name="T105" fmla="*/ 50 h 286"/>
                <a:gd name="T106" fmla="*/ 29 w 474"/>
                <a:gd name="T107" fmla="*/ 50 h 286"/>
                <a:gd name="T108" fmla="*/ 25 w 474"/>
                <a:gd name="T109" fmla="*/ 53 h 286"/>
                <a:gd name="T110" fmla="*/ 31 w 474"/>
                <a:gd name="T111" fmla="*/ 61 h 286"/>
                <a:gd name="T112" fmla="*/ 30 w 474"/>
                <a:gd name="T113" fmla="*/ 71 h 286"/>
                <a:gd name="T114" fmla="*/ 21 w 474"/>
                <a:gd name="T115" fmla="*/ 80 h 286"/>
                <a:gd name="T116" fmla="*/ 14 w 474"/>
                <a:gd name="T117" fmla="*/ 85 h 286"/>
                <a:gd name="T118" fmla="*/ 4 w 474"/>
                <a:gd name="T119" fmla="*/ 90 h 286"/>
                <a:gd name="T120" fmla="*/ 0 w 474"/>
                <a:gd name="T121" fmla="*/ 97 h 286"/>
                <a:gd name="T122" fmla="*/ 2 w 474"/>
                <a:gd name="T123" fmla="*/ 107 h 2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4"/>
                <a:gd name="T187" fmla="*/ 0 h 286"/>
                <a:gd name="T188" fmla="*/ 474 w 474"/>
                <a:gd name="T189" fmla="*/ 286 h 2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4" h="286">
                  <a:moveTo>
                    <a:pt x="2" y="180"/>
                  </a:moveTo>
                  <a:lnTo>
                    <a:pt x="18" y="193"/>
                  </a:lnTo>
                  <a:lnTo>
                    <a:pt x="15" y="200"/>
                  </a:lnTo>
                  <a:lnTo>
                    <a:pt x="20" y="212"/>
                  </a:lnTo>
                  <a:lnTo>
                    <a:pt x="31" y="212"/>
                  </a:lnTo>
                  <a:lnTo>
                    <a:pt x="79" y="257"/>
                  </a:lnTo>
                  <a:lnTo>
                    <a:pt x="93" y="259"/>
                  </a:lnTo>
                  <a:lnTo>
                    <a:pt x="131" y="285"/>
                  </a:lnTo>
                  <a:lnTo>
                    <a:pt x="152" y="271"/>
                  </a:lnTo>
                  <a:lnTo>
                    <a:pt x="179" y="273"/>
                  </a:lnTo>
                  <a:lnTo>
                    <a:pt x="188" y="278"/>
                  </a:lnTo>
                  <a:lnTo>
                    <a:pt x="209" y="271"/>
                  </a:lnTo>
                  <a:lnTo>
                    <a:pt x="250" y="253"/>
                  </a:lnTo>
                  <a:lnTo>
                    <a:pt x="297" y="246"/>
                  </a:lnTo>
                  <a:lnTo>
                    <a:pt x="318" y="250"/>
                  </a:lnTo>
                  <a:lnTo>
                    <a:pt x="325" y="259"/>
                  </a:lnTo>
                  <a:lnTo>
                    <a:pt x="341" y="241"/>
                  </a:lnTo>
                  <a:lnTo>
                    <a:pt x="363" y="234"/>
                  </a:lnTo>
                  <a:lnTo>
                    <a:pt x="384" y="230"/>
                  </a:lnTo>
                  <a:lnTo>
                    <a:pt x="422" y="193"/>
                  </a:lnTo>
                  <a:lnTo>
                    <a:pt x="432" y="171"/>
                  </a:lnTo>
                  <a:lnTo>
                    <a:pt x="436" y="127"/>
                  </a:lnTo>
                  <a:lnTo>
                    <a:pt x="441" y="91"/>
                  </a:lnTo>
                  <a:lnTo>
                    <a:pt x="457" y="91"/>
                  </a:lnTo>
                  <a:lnTo>
                    <a:pt x="466" y="77"/>
                  </a:lnTo>
                  <a:lnTo>
                    <a:pt x="473" y="66"/>
                  </a:lnTo>
                  <a:lnTo>
                    <a:pt x="459" y="57"/>
                  </a:lnTo>
                  <a:lnTo>
                    <a:pt x="452" y="61"/>
                  </a:lnTo>
                  <a:lnTo>
                    <a:pt x="429" y="57"/>
                  </a:lnTo>
                  <a:lnTo>
                    <a:pt x="418" y="38"/>
                  </a:lnTo>
                  <a:lnTo>
                    <a:pt x="404" y="18"/>
                  </a:lnTo>
                  <a:lnTo>
                    <a:pt x="391" y="18"/>
                  </a:lnTo>
                  <a:lnTo>
                    <a:pt x="368" y="0"/>
                  </a:lnTo>
                  <a:lnTo>
                    <a:pt x="357" y="2"/>
                  </a:lnTo>
                  <a:lnTo>
                    <a:pt x="309" y="9"/>
                  </a:lnTo>
                  <a:lnTo>
                    <a:pt x="302" y="20"/>
                  </a:lnTo>
                  <a:lnTo>
                    <a:pt x="288" y="36"/>
                  </a:lnTo>
                  <a:lnTo>
                    <a:pt x="272" y="45"/>
                  </a:lnTo>
                  <a:lnTo>
                    <a:pt x="256" y="50"/>
                  </a:lnTo>
                  <a:lnTo>
                    <a:pt x="245" y="45"/>
                  </a:lnTo>
                  <a:lnTo>
                    <a:pt x="234" y="38"/>
                  </a:lnTo>
                  <a:lnTo>
                    <a:pt x="227" y="36"/>
                  </a:lnTo>
                  <a:lnTo>
                    <a:pt x="213" y="43"/>
                  </a:lnTo>
                  <a:lnTo>
                    <a:pt x="193" y="54"/>
                  </a:lnTo>
                  <a:lnTo>
                    <a:pt x="154" y="70"/>
                  </a:lnTo>
                  <a:lnTo>
                    <a:pt x="136" y="72"/>
                  </a:lnTo>
                  <a:lnTo>
                    <a:pt x="93" y="70"/>
                  </a:lnTo>
                  <a:lnTo>
                    <a:pt x="88" y="68"/>
                  </a:lnTo>
                  <a:lnTo>
                    <a:pt x="77" y="52"/>
                  </a:lnTo>
                  <a:lnTo>
                    <a:pt x="63" y="43"/>
                  </a:lnTo>
                  <a:lnTo>
                    <a:pt x="59" y="50"/>
                  </a:lnTo>
                  <a:lnTo>
                    <a:pt x="56" y="66"/>
                  </a:lnTo>
                  <a:lnTo>
                    <a:pt x="50" y="84"/>
                  </a:lnTo>
                  <a:lnTo>
                    <a:pt x="34" y="84"/>
                  </a:lnTo>
                  <a:lnTo>
                    <a:pt x="29" y="88"/>
                  </a:lnTo>
                  <a:lnTo>
                    <a:pt x="38" y="104"/>
                  </a:lnTo>
                  <a:lnTo>
                    <a:pt x="36" y="120"/>
                  </a:lnTo>
                  <a:lnTo>
                    <a:pt x="25" y="136"/>
                  </a:lnTo>
                  <a:lnTo>
                    <a:pt x="18" y="143"/>
                  </a:lnTo>
                  <a:lnTo>
                    <a:pt x="4" y="150"/>
                  </a:lnTo>
                  <a:lnTo>
                    <a:pt x="0" y="164"/>
                  </a:lnTo>
                  <a:lnTo>
                    <a:pt x="2" y="180"/>
                  </a:lnTo>
                </a:path>
              </a:pathLst>
            </a:custGeom>
            <a:grpFill/>
            <a:ln w="12700" cap="rnd">
              <a:solidFill>
                <a:schemeClr val="bg1"/>
              </a:solidFill>
              <a:round/>
              <a:headEnd/>
              <a:tailEnd/>
            </a:ln>
          </p:spPr>
          <p:txBody>
            <a:bodyPr/>
            <a:lstStyle/>
            <a:p>
              <a:pPr>
                <a:defRPr/>
              </a:pPr>
              <a:endParaRPr lang="en-GB" dirty="0"/>
            </a:p>
          </p:txBody>
        </p:sp>
        <p:sp>
          <p:nvSpPr>
            <p:cNvPr id="17" name="Freeform 16"/>
            <p:cNvSpPr>
              <a:spLocks/>
            </p:cNvSpPr>
            <p:nvPr/>
          </p:nvSpPr>
          <p:spPr bwMode="auto">
            <a:xfrm>
              <a:off x="3532" y="3017"/>
              <a:ext cx="213" cy="114"/>
            </a:xfrm>
            <a:custGeom>
              <a:avLst/>
              <a:gdLst>
                <a:gd name="T0" fmla="*/ 16 w 224"/>
                <a:gd name="T1" fmla="*/ 40 h 130"/>
                <a:gd name="T2" fmla="*/ 32 w 224"/>
                <a:gd name="T3" fmla="*/ 54 h 130"/>
                <a:gd name="T4" fmla="*/ 28 w 224"/>
                <a:gd name="T5" fmla="*/ 61 h 130"/>
                <a:gd name="T6" fmla="*/ 21 w 224"/>
                <a:gd name="T7" fmla="*/ 65 h 130"/>
                <a:gd name="T8" fmla="*/ 10 w 224"/>
                <a:gd name="T9" fmla="*/ 67 h 130"/>
                <a:gd name="T10" fmla="*/ 0 w 224"/>
                <a:gd name="T11" fmla="*/ 68 h 130"/>
                <a:gd name="T12" fmla="*/ 18 w 224"/>
                <a:gd name="T13" fmla="*/ 74 h 130"/>
                <a:gd name="T14" fmla="*/ 26 w 224"/>
                <a:gd name="T15" fmla="*/ 76 h 130"/>
                <a:gd name="T16" fmla="*/ 48 w 224"/>
                <a:gd name="T17" fmla="*/ 65 h 130"/>
                <a:gd name="T18" fmla="*/ 98 w 224"/>
                <a:gd name="T19" fmla="*/ 74 h 130"/>
                <a:gd name="T20" fmla="*/ 131 w 224"/>
                <a:gd name="T21" fmla="*/ 47 h 130"/>
                <a:gd name="T22" fmla="*/ 139 w 224"/>
                <a:gd name="T23" fmla="*/ 37 h 130"/>
                <a:gd name="T24" fmla="*/ 145 w 224"/>
                <a:gd name="T25" fmla="*/ 34 h 130"/>
                <a:gd name="T26" fmla="*/ 164 w 224"/>
                <a:gd name="T27" fmla="*/ 35 h 130"/>
                <a:gd name="T28" fmla="*/ 183 w 224"/>
                <a:gd name="T29" fmla="*/ 19 h 130"/>
                <a:gd name="T30" fmla="*/ 180 w 224"/>
                <a:gd name="T31" fmla="*/ 9 h 130"/>
                <a:gd name="T32" fmla="*/ 166 w 224"/>
                <a:gd name="T33" fmla="*/ 0 h 130"/>
                <a:gd name="T34" fmla="*/ 158 w 224"/>
                <a:gd name="T35" fmla="*/ 2 h 130"/>
                <a:gd name="T36" fmla="*/ 150 w 224"/>
                <a:gd name="T37" fmla="*/ 4 h 130"/>
                <a:gd name="T38" fmla="*/ 133 w 224"/>
                <a:gd name="T39" fmla="*/ 0 h 130"/>
                <a:gd name="T40" fmla="*/ 117 w 224"/>
                <a:gd name="T41" fmla="*/ 2 h 130"/>
                <a:gd name="T42" fmla="*/ 100 w 224"/>
                <a:gd name="T43" fmla="*/ 4 h 130"/>
                <a:gd name="T44" fmla="*/ 78 w 224"/>
                <a:gd name="T45" fmla="*/ 4 h 130"/>
                <a:gd name="T46" fmla="*/ 66 w 224"/>
                <a:gd name="T47" fmla="*/ 13 h 130"/>
                <a:gd name="T48" fmla="*/ 28 w 224"/>
                <a:gd name="T49" fmla="*/ 4 h 130"/>
                <a:gd name="T50" fmla="*/ 14 w 224"/>
                <a:gd name="T51" fmla="*/ 4 h 130"/>
                <a:gd name="T52" fmla="*/ 14 w 224"/>
                <a:gd name="T53" fmla="*/ 22 h 130"/>
                <a:gd name="T54" fmla="*/ 16 w 224"/>
                <a:gd name="T55" fmla="*/ 40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30"/>
                <a:gd name="T86" fmla="*/ 224 w 224"/>
                <a:gd name="T87" fmla="*/ 130 h 1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30">
                  <a:moveTo>
                    <a:pt x="20" y="70"/>
                  </a:moveTo>
                  <a:lnTo>
                    <a:pt x="40" y="92"/>
                  </a:lnTo>
                  <a:lnTo>
                    <a:pt x="34" y="104"/>
                  </a:lnTo>
                  <a:lnTo>
                    <a:pt x="25" y="110"/>
                  </a:lnTo>
                  <a:lnTo>
                    <a:pt x="13" y="113"/>
                  </a:lnTo>
                  <a:lnTo>
                    <a:pt x="0" y="115"/>
                  </a:lnTo>
                  <a:lnTo>
                    <a:pt x="22" y="126"/>
                  </a:lnTo>
                  <a:lnTo>
                    <a:pt x="31" y="129"/>
                  </a:lnTo>
                  <a:lnTo>
                    <a:pt x="59" y="110"/>
                  </a:lnTo>
                  <a:lnTo>
                    <a:pt x="120" y="126"/>
                  </a:lnTo>
                  <a:lnTo>
                    <a:pt x="161" y="81"/>
                  </a:lnTo>
                  <a:lnTo>
                    <a:pt x="170" y="63"/>
                  </a:lnTo>
                  <a:lnTo>
                    <a:pt x="177" y="58"/>
                  </a:lnTo>
                  <a:lnTo>
                    <a:pt x="200" y="61"/>
                  </a:lnTo>
                  <a:lnTo>
                    <a:pt x="223" y="33"/>
                  </a:lnTo>
                  <a:lnTo>
                    <a:pt x="220" y="15"/>
                  </a:lnTo>
                  <a:lnTo>
                    <a:pt x="204" y="0"/>
                  </a:lnTo>
                  <a:lnTo>
                    <a:pt x="193" y="2"/>
                  </a:lnTo>
                  <a:lnTo>
                    <a:pt x="184" y="4"/>
                  </a:lnTo>
                  <a:lnTo>
                    <a:pt x="163" y="0"/>
                  </a:lnTo>
                  <a:lnTo>
                    <a:pt x="143" y="2"/>
                  </a:lnTo>
                  <a:lnTo>
                    <a:pt x="122" y="6"/>
                  </a:lnTo>
                  <a:lnTo>
                    <a:pt x="95" y="4"/>
                  </a:lnTo>
                  <a:lnTo>
                    <a:pt x="81" y="22"/>
                  </a:lnTo>
                  <a:lnTo>
                    <a:pt x="34" y="6"/>
                  </a:lnTo>
                  <a:lnTo>
                    <a:pt x="18" y="6"/>
                  </a:lnTo>
                  <a:lnTo>
                    <a:pt x="18" y="36"/>
                  </a:lnTo>
                  <a:lnTo>
                    <a:pt x="20" y="70"/>
                  </a:lnTo>
                </a:path>
              </a:pathLst>
            </a:custGeom>
            <a:grpFill/>
            <a:ln w="12700" cap="rnd">
              <a:solidFill>
                <a:schemeClr val="bg1"/>
              </a:solidFill>
              <a:round/>
              <a:headEnd/>
              <a:tailEnd/>
            </a:ln>
          </p:spPr>
          <p:txBody>
            <a:bodyPr/>
            <a:lstStyle/>
            <a:p>
              <a:pPr>
                <a:defRPr/>
              </a:pPr>
              <a:endParaRPr lang="en-GB" dirty="0"/>
            </a:p>
          </p:txBody>
        </p:sp>
        <p:sp>
          <p:nvSpPr>
            <p:cNvPr id="18" name="Freeform 17"/>
            <p:cNvSpPr>
              <a:spLocks/>
            </p:cNvSpPr>
            <p:nvPr/>
          </p:nvSpPr>
          <p:spPr bwMode="auto">
            <a:xfrm>
              <a:off x="4157" y="3222"/>
              <a:ext cx="409" cy="278"/>
            </a:xfrm>
            <a:custGeom>
              <a:avLst/>
              <a:gdLst>
                <a:gd name="T0" fmla="*/ 9 w 430"/>
                <a:gd name="T1" fmla="*/ 27 h 316"/>
                <a:gd name="T2" fmla="*/ 2 w 430"/>
                <a:gd name="T3" fmla="*/ 39 h 316"/>
                <a:gd name="T4" fmla="*/ 26 w 430"/>
                <a:gd name="T5" fmla="*/ 55 h 316"/>
                <a:gd name="T6" fmla="*/ 28 w 430"/>
                <a:gd name="T7" fmla="*/ 77 h 316"/>
                <a:gd name="T8" fmla="*/ 6 w 430"/>
                <a:gd name="T9" fmla="*/ 91 h 316"/>
                <a:gd name="T10" fmla="*/ 10 w 430"/>
                <a:gd name="T11" fmla="*/ 106 h 316"/>
                <a:gd name="T12" fmla="*/ 6 w 430"/>
                <a:gd name="T13" fmla="*/ 126 h 316"/>
                <a:gd name="T14" fmla="*/ 10 w 430"/>
                <a:gd name="T15" fmla="*/ 141 h 316"/>
                <a:gd name="T16" fmla="*/ 28 w 430"/>
                <a:gd name="T17" fmla="*/ 150 h 316"/>
                <a:gd name="T18" fmla="*/ 28 w 430"/>
                <a:gd name="T19" fmla="*/ 172 h 316"/>
                <a:gd name="T20" fmla="*/ 41 w 430"/>
                <a:gd name="T21" fmla="*/ 189 h 316"/>
                <a:gd name="T22" fmla="*/ 100 w 430"/>
                <a:gd name="T23" fmla="*/ 177 h 316"/>
                <a:gd name="T24" fmla="*/ 135 w 430"/>
                <a:gd name="T25" fmla="*/ 158 h 316"/>
                <a:gd name="T26" fmla="*/ 163 w 430"/>
                <a:gd name="T27" fmla="*/ 171 h 316"/>
                <a:gd name="T28" fmla="*/ 189 w 430"/>
                <a:gd name="T29" fmla="*/ 177 h 316"/>
                <a:gd name="T30" fmla="*/ 221 w 430"/>
                <a:gd name="T31" fmla="*/ 168 h 316"/>
                <a:gd name="T32" fmla="*/ 223 w 430"/>
                <a:gd name="T33" fmla="*/ 148 h 316"/>
                <a:gd name="T34" fmla="*/ 246 w 430"/>
                <a:gd name="T35" fmla="*/ 148 h 316"/>
                <a:gd name="T36" fmla="*/ 260 w 430"/>
                <a:gd name="T37" fmla="*/ 142 h 316"/>
                <a:gd name="T38" fmla="*/ 306 w 430"/>
                <a:gd name="T39" fmla="*/ 132 h 316"/>
                <a:gd name="T40" fmla="*/ 323 w 430"/>
                <a:gd name="T41" fmla="*/ 118 h 316"/>
                <a:gd name="T42" fmla="*/ 299 w 430"/>
                <a:gd name="T43" fmla="*/ 99 h 316"/>
                <a:gd name="T44" fmla="*/ 309 w 430"/>
                <a:gd name="T45" fmla="*/ 84 h 316"/>
                <a:gd name="T46" fmla="*/ 320 w 430"/>
                <a:gd name="T47" fmla="*/ 74 h 316"/>
                <a:gd name="T48" fmla="*/ 325 w 430"/>
                <a:gd name="T49" fmla="*/ 55 h 316"/>
                <a:gd name="T50" fmla="*/ 332 w 430"/>
                <a:gd name="T51" fmla="*/ 35 h 316"/>
                <a:gd name="T52" fmla="*/ 351 w 430"/>
                <a:gd name="T53" fmla="*/ 27 h 316"/>
                <a:gd name="T54" fmla="*/ 341 w 430"/>
                <a:gd name="T55" fmla="*/ 7 h 316"/>
                <a:gd name="T56" fmla="*/ 293 w 430"/>
                <a:gd name="T57" fmla="*/ 2 h 316"/>
                <a:gd name="T58" fmla="*/ 243 w 430"/>
                <a:gd name="T59" fmla="*/ 4 h 316"/>
                <a:gd name="T60" fmla="*/ 195 w 430"/>
                <a:gd name="T61" fmla="*/ 22 h 316"/>
                <a:gd name="T62" fmla="*/ 158 w 430"/>
                <a:gd name="T63" fmla="*/ 33 h 316"/>
                <a:gd name="T64" fmla="*/ 107 w 430"/>
                <a:gd name="T65" fmla="*/ 37 h 316"/>
                <a:gd name="T66" fmla="*/ 76 w 430"/>
                <a:gd name="T67" fmla="*/ 35 h 316"/>
                <a:gd name="T68" fmla="*/ 37 w 430"/>
                <a:gd name="T69" fmla="*/ 26 h 316"/>
                <a:gd name="T70" fmla="*/ 10 w 430"/>
                <a:gd name="T71" fmla="*/ 23 h 3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0"/>
                <a:gd name="T109" fmla="*/ 0 h 316"/>
                <a:gd name="T110" fmla="*/ 430 w 430"/>
                <a:gd name="T111" fmla="*/ 316 h 3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0" h="316">
                  <a:moveTo>
                    <a:pt x="11" y="38"/>
                  </a:moveTo>
                  <a:lnTo>
                    <a:pt x="9" y="45"/>
                  </a:lnTo>
                  <a:lnTo>
                    <a:pt x="0" y="52"/>
                  </a:lnTo>
                  <a:lnTo>
                    <a:pt x="2" y="65"/>
                  </a:lnTo>
                  <a:lnTo>
                    <a:pt x="13" y="90"/>
                  </a:lnTo>
                  <a:lnTo>
                    <a:pt x="31" y="92"/>
                  </a:lnTo>
                  <a:lnTo>
                    <a:pt x="34" y="101"/>
                  </a:lnTo>
                  <a:lnTo>
                    <a:pt x="34" y="129"/>
                  </a:lnTo>
                  <a:lnTo>
                    <a:pt x="27" y="138"/>
                  </a:lnTo>
                  <a:lnTo>
                    <a:pt x="6" y="151"/>
                  </a:lnTo>
                  <a:lnTo>
                    <a:pt x="4" y="158"/>
                  </a:lnTo>
                  <a:lnTo>
                    <a:pt x="11" y="179"/>
                  </a:lnTo>
                  <a:lnTo>
                    <a:pt x="11" y="194"/>
                  </a:lnTo>
                  <a:lnTo>
                    <a:pt x="6" y="210"/>
                  </a:lnTo>
                  <a:lnTo>
                    <a:pt x="0" y="219"/>
                  </a:lnTo>
                  <a:lnTo>
                    <a:pt x="11" y="235"/>
                  </a:lnTo>
                  <a:lnTo>
                    <a:pt x="18" y="233"/>
                  </a:lnTo>
                  <a:lnTo>
                    <a:pt x="34" y="249"/>
                  </a:lnTo>
                  <a:lnTo>
                    <a:pt x="34" y="265"/>
                  </a:lnTo>
                  <a:lnTo>
                    <a:pt x="34" y="287"/>
                  </a:lnTo>
                  <a:lnTo>
                    <a:pt x="34" y="296"/>
                  </a:lnTo>
                  <a:lnTo>
                    <a:pt x="49" y="315"/>
                  </a:lnTo>
                  <a:lnTo>
                    <a:pt x="83" y="308"/>
                  </a:lnTo>
                  <a:lnTo>
                    <a:pt x="122" y="296"/>
                  </a:lnTo>
                  <a:lnTo>
                    <a:pt x="152" y="278"/>
                  </a:lnTo>
                  <a:lnTo>
                    <a:pt x="165" y="265"/>
                  </a:lnTo>
                  <a:lnTo>
                    <a:pt x="183" y="292"/>
                  </a:lnTo>
                  <a:lnTo>
                    <a:pt x="199" y="285"/>
                  </a:lnTo>
                  <a:lnTo>
                    <a:pt x="220" y="292"/>
                  </a:lnTo>
                  <a:lnTo>
                    <a:pt x="231" y="294"/>
                  </a:lnTo>
                  <a:lnTo>
                    <a:pt x="256" y="285"/>
                  </a:lnTo>
                  <a:lnTo>
                    <a:pt x="270" y="281"/>
                  </a:lnTo>
                  <a:lnTo>
                    <a:pt x="270" y="267"/>
                  </a:lnTo>
                  <a:lnTo>
                    <a:pt x="272" y="247"/>
                  </a:lnTo>
                  <a:lnTo>
                    <a:pt x="286" y="240"/>
                  </a:lnTo>
                  <a:lnTo>
                    <a:pt x="301" y="247"/>
                  </a:lnTo>
                  <a:lnTo>
                    <a:pt x="304" y="256"/>
                  </a:lnTo>
                  <a:lnTo>
                    <a:pt x="317" y="237"/>
                  </a:lnTo>
                  <a:lnTo>
                    <a:pt x="347" y="224"/>
                  </a:lnTo>
                  <a:lnTo>
                    <a:pt x="374" y="219"/>
                  </a:lnTo>
                  <a:lnTo>
                    <a:pt x="399" y="219"/>
                  </a:lnTo>
                  <a:lnTo>
                    <a:pt x="394" y="197"/>
                  </a:lnTo>
                  <a:lnTo>
                    <a:pt x="392" y="185"/>
                  </a:lnTo>
                  <a:lnTo>
                    <a:pt x="365" y="165"/>
                  </a:lnTo>
                  <a:lnTo>
                    <a:pt x="365" y="160"/>
                  </a:lnTo>
                  <a:lnTo>
                    <a:pt x="379" y="140"/>
                  </a:lnTo>
                  <a:lnTo>
                    <a:pt x="394" y="135"/>
                  </a:lnTo>
                  <a:lnTo>
                    <a:pt x="390" y="124"/>
                  </a:lnTo>
                  <a:lnTo>
                    <a:pt x="397" y="104"/>
                  </a:lnTo>
                  <a:lnTo>
                    <a:pt x="397" y="92"/>
                  </a:lnTo>
                  <a:lnTo>
                    <a:pt x="401" y="67"/>
                  </a:lnTo>
                  <a:lnTo>
                    <a:pt x="406" y="58"/>
                  </a:lnTo>
                  <a:lnTo>
                    <a:pt x="419" y="61"/>
                  </a:lnTo>
                  <a:lnTo>
                    <a:pt x="429" y="45"/>
                  </a:lnTo>
                  <a:lnTo>
                    <a:pt x="419" y="29"/>
                  </a:lnTo>
                  <a:lnTo>
                    <a:pt x="415" y="11"/>
                  </a:lnTo>
                  <a:lnTo>
                    <a:pt x="406" y="13"/>
                  </a:lnTo>
                  <a:lnTo>
                    <a:pt x="358" y="2"/>
                  </a:lnTo>
                  <a:lnTo>
                    <a:pt x="326" y="0"/>
                  </a:lnTo>
                  <a:lnTo>
                    <a:pt x="297" y="6"/>
                  </a:lnTo>
                  <a:lnTo>
                    <a:pt x="270" y="20"/>
                  </a:lnTo>
                  <a:lnTo>
                    <a:pt x="238" y="36"/>
                  </a:lnTo>
                  <a:lnTo>
                    <a:pt x="215" y="54"/>
                  </a:lnTo>
                  <a:lnTo>
                    <a:pt x="192" y="56"/>
                  </a:lnTo>
                  <a:lnTo>
                    <a:pt x="161" y="52"/>
                  </a:lnTo>
                  <a:lnTo>
                    <a:pt x="131" y="61"/>
                  </a:lnTo>
                  <a:lnTo>
                    <a:pt x="113" y="65"/>
                  </a:lnTo>
                  <a:lnTo>
                    <a:pt x="93" y="58"/>
                  </a:lnTo>
                  <a:lnTo>
                    <a:pt x="63" y="47"/>
                  </a:lnTo>
                  <a:lnTo>
                    <a:pt x="45" y="43"/>
                  </a:lnTo>
                  <a:lnTo>
                    <a:pt x="22" y="38"/>
                  </a:lnTo>
                  <a:lnTo>
                    <a:pt x="11" y="38"/>
                  </a:lnTo>
                </a:path>
              </a:pathLst>
            </a:custGeom>
            <a:grpFill/>
            <a:ln w="12700" cap="rnd">
              <a:solidFill>
                <a:schemeClr val="bg1"/>
              </a:solidFill>
              <a:round/>
              <a:headEnd/>
              <a:tailEnd/>
            </a:ln>
          </p:spPr>
          <p:txBody>
            <a:bodyPr/>
            <a:lstStyle/>
            <a:p>
              <a:pPr>
                <a:defRPr/>
              </a:pPr>
              <a:endParaRPr lang="en-GB" dirty="0"/>
            </a:p>
          </p:txBody>
        </p:sp>
        <p:sp>
          <p:nvSpPr>
            <p:cNvPr id="19" name="Freeform 18"/>
            <p:cNvSpPr>
              <a:spLocks/>
            </p:cNvSpPr>
            <p:nvPr/>
          </p:nvSpPr>
          <p:spPr bwMode="auto">
            <a:xfrm>
              <a:off x="3920" y="3395"/>
              <a:ext cx="159" cy="245"/>
            </a:xfrm>
            <a:custGeom>
              <a:avLst/>
              <a:gdLst>
                <a:gd name="T0" fmla="*/ 9 w 168"/>
                <a:gd name="T1" fmla="*/ 36 h 279"/>
                <a:gd name="T2" fmla="*/ 18 w 168"/>
                <a:gd name="T3" fmla="*/ 41 h 279"/>
                <a:gd name="T4" fmla="*/ 18 w 168"/>
                <a:gd name="T5" fmla="*/ 48 h 279"/>
                <a:gd name="T6" fmla="*/ 16 w 168"/>
                <a:gd name="T7" fmla="*/ 54 h 279"/>
                <a:gd name="T8" fmla="*/ 12 w 168"/>
                <a:gd name="T9" fmla="*/ 60 h 279"/>
                <a:gd name="T10" fmla="*/ 12 w 168"/>
                <a:gd name="T11" fmla="*/ 76 h 279"/>
                <a:gd name="T12" fmla="*/ 14 w 168"/>
                <a:gd name="T13" fmla="*/ 83 h 279"/>
                <a:gd name="T14" fmla="*/ 4 w 168"/>
                <a:gd name="T15" fmla="*/ 96 h 279"/>
                <a:gd name="T16" fmla="*/ 9 w 168"/>
                <a:gd name="T17" fmla="*/ 98 h 279"/>
                <a:gd name="T18" fmla="*/ 0 w 168"/>
                <a:gd name="T19" fmla="*/ 104 h 279"/>
                <a:gd name="T20" fmla="*/ 6 w 168"/>
                <a:gd name="T21" fmla="*/ 112 h 279"/>
                <a:gd name="T22" fmla="*/ 9 w 168"/>
                <a:gd name="T23" fmla="*/ 118 h 279"/>
                <a:gd name="T24" fmla="*/ 9 w 168"/>
                <a:gd name="T25" fmla="*/ 111 h 279"/>
                <a:gd name="T26" fmla="*/ 21 w 168"/>
                <a:gd name="T27" fmla="*/ 119 h 279"/>
                <a:gd name="T28" fmla="*/ 18 w 168"/>
                <a:gd name="T29" fmla="*/ 129 h 279"/>
                <a:gd name="T30" fmla="*/ 14 w 168"/>
                <a:gd name="T31" fmla="*/ 133 h 279"/>
                <a:gd name="T32" fmla="*/ 21 w 168"/>
                <a:gd name="T33" fmla="*/ 141 h 279"/>
                <a:gd name="T34" fmla="*/ 26 w 168"/>
                <a:gd name="T35" fmla="*/ 143 h 279"/>
                <a:gd name="T36" fmla="*/ 42 w 168"/>
                <a:gd name="T37" fmla="*/ 148 h 279"/>
                <a:gd name="T38" fmla="*/ 53 w 168"/>
                <a:gd name="T39" fmla="*/ 155 h 279"/>
                <a:gd name="T40" fmla="*/ 55 w 168"/>
                <a:gd name="T41" fmla="*/ 162 h 279"/>
                <a:gd name="T42" fmla="*/ 69 w 168"/>
                <a:gd name="T43" fmla="*/ 165 h 279"/>
                <a:gd name="T44" fmla="*/ 80 w 168"/>
                <a:gd name="T45" fmla="*/ 162 h 279"/>
                <a:gd name="T46" fmla="*/ 95 w 168"/>
                <a:gd name="T47" fmla="*/ 154 h 279"/>
                <a:gd name="T48" fmla="*/ 103 w 168"/>
                <a:gd name="T49" fmla="*/ 144 h 279"/>
                <a:gd name="T50" fmla="*/ 108 w 168"/>
                <a:gd name="T51" fmla="*/ 138 h 279"/>
                <a:gd name="T52" fmla="*/ 120 w 168"/>
                <a:gd name="T53" fmla="*/ 122 h 279"/>
                <a:gd name="T54" fmla="*/ 125 w 168"/>
                <a:gd name="T55" fmla="*/ 110 h 279"/>
                <a:gd name="T56" fmla="*/ 126 w 168"/>
                <a:gd name="T57" fmla="*/ 98 h 279"/>
                <a:gd name="T58" fmla="*/ 134 w 168"/>
                <a:gd name="T59" fmla="*/ 90 h 279"/>
                <a:gd name="T60" fmla="*/ 120 w 168"/>
                <a:gd name="T61" fmla="*/ 88 h 279"/>
                <a:gd name="T62" fmla="*/ 115 w 168"/>
                <a:gd name="T63" fmla="*/ 84 h 279"/>
                <a:gd name="T64" fmla="*/ 108 w 168"/>
                <a:gd name="T65" fmla="*/ 85 h 279"/>
                <a:gd name="T66" fmla="*/ 97 w 168"/>
                <a:gd name="T67" fmla="*/ 80 h 279"/>
                <a:gd name="T68" fmla="*/ 93 w 168"/>
                <a:gd name="T69" fmla="*/ 69 h 279"/>
                <a:gd name="T70" fmla="*/ 90 w 168"/>
                <a:gd name="T71" fmla="*/ 61 h 279"/>
                <a:gd name="T72" fmla="*/ 97 w 168"/>
                <a:gd name="T73" fmla="*/ 53 h 279"/>
                <a:gd name="T74" fmla="*/ 97 w 168"/>
                <a:gd name="T75" fmla="*/ 27 h 279"/>
                <a:gd name="T76" fmla="*/ 97 w 168"/>
                <a:gd name="T77" fmla="*/ 17 h 279"/>
                <a:gd name="T78" fmla="*/ 90 w 168"/>
                <a:gd name="T79" fmla="*/ 12 h 279"/>
                <a:gd name="T80" fmla="*/ 79 w 168"/>
                <a:gd name="T81" fmla="*/ 12 h 279"/>
                <a:gd name="T82" fmla="*/ 72 w 168"/>
                <a:gd name="T83" fmla="*/ 9 h 279"/>
                <a:gd name="T84" fmla="*/ 64 w 168"/>
                <a:gd name="T85" fmla="*/ 2 h 279"/>
                <a:gd name="T86" fmla="*/ 55 w 168"/>
                <a:gd name="T87" fmla="*/ 0 h 279"/>
                <a:gd name="T88" fmla="*/ 52 w 168"/>
                <a:gd name="T89" fmla="*/ 4 h 279"/>
                <a:gd name="T90" fmla="*/ 52 w 168"/>
                <a:gd name="T91" fmla="*/ 2 h 279"/>
                <a:gd name="T92" fmla="*/ 37 w 168"/>
                <a:gd name="T93" fmla="*/ 4 h 279"/>
                <a:gd name="T94" fmla="*/ 28 w 168"/>
                <a:gd name="T95" fmla="*/ 0 h 279"/>
                <a:gd name="T96" fmla="*/ 21 w 168"/>
                <a:gd name="T97" fmla="*/ 4 h 279"/>
                <a:gd name="T98" fmla="*/ 18 w 168"/>
                <a:gd name="T99" fmla="*/ 18 h 279"/>
                <a:gd name="T100" fmla="*/ 14 w 168"/>
                <a:gd name="T101" fmla="*/ 28 h 279"/>
                <a:gd name="T102" fmla="*/ 9 w 168"/>
                <a:gd name="T103" fmla="*/ 36 h 2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8"/>
                <a:gd name="T157" fmla="*/ 0 h 279"/>
                <a:gd name="T158" fmla="*/ 168 w 168"/>
                <a:gd name="T159" fmla="*/ 279 h 2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8" h="279">
                  <a:moveTo>
                    <a:pt x="13" y="61"/>
                  </a:moveTo>
                  <a:lnTo>
                    <a:pt x="22" y="70"/>
                  </a:lnTo>
                  <a:lnTo>
                    <a:pt x="22" y="82"/>
                  </a:lnTo>
                  <a:lnTo>
                    <a:pt x="20" y="91"/>
                  </a:lnTo>
                  <a:lnTo>
                    <a:pt x="16" y="100"/>
                  </a:lnTo>
                  <a:lnTo>
                    <a:pt x="16" y="127"/>
                  </a:lnTo>
                  <a:lnTo>
                    <a:pt x="18" y="139"/>
                  </a:lnTo>
                  <a:lnTo>
                    <a:pt x="4" y="161"/>
                  </a:lnTo>
                  <a:lnTo>
                    <a:pt x="9" y="166"/>
                  </a:lnTo>
                  <a:lnTo>
                    <a:pt x="0" y="177"/>
                  </a:lnTo>
                  <a:lnTo>
                    <a:pt x="6" y="189"/>
                  </a:lnTo>
                  <a:lnTo>
                    <a:pt x="9" y="198"/>
                  </a:lnTo>
                  <a:lnTo>
                    <a:pt x="13" y="186"/>
                  </a:lnTo>
                  <a:lnTo>
                    <a:pt x="25" y="202"/>
                  </a:lnTo>
                  <a:lnTo>
                    <a:pt x="22" y="216"/>
                  </a:lnTo>
                  <a:lnTo>
                    <a:pt x="18" y="223"/>
                  </a:lnTo>
                  <a:lnTo>
                    <a:pt x="25" y="236"/>
                  </a:lnTo>
                  <a:lnTo>
                    <a:pt x="34" y="241"/>
                  </a:lnTo>
                  <a:lnTo>
                    <a:pt x="52" y="250"/>
                  </a:lnTo>
                  <a:lnTo>
                    <a:pt x="66" y="262"/>
                  </a:lnTo>
                  <a:lnTo>
                    <a:pt x="68" y="271"/>
                  </a:lnTo>
                  <a:lnTo>
                    <a:pt x="86" y="278"/>
                  </a:lnTo>
                  <a:lnTo>
                    <a:pt x="100" y="271"/>
                  </a:lnTo>
                  <a:lnTo>
                    <a:pt x="118" y="259"/>
                  </a:lnTo>
                  <a:lnTo>
                    <a:pt x="128" y="243"/>
                  </a:lnTo>
                  <a:lnTo>
                    <a:pt x="134" y="232"/>
                  </a:lnTo>
                  <a:lnTo>
                    <a:pt x="150" y="205"/>
                  </a:lnTo>
                  <a:lnTo>
                    <a:pt x="155" y="184"/>
                  </a:lnTo>
                  <a:lnTo>
                    <a:pt x="157" y="166"/>
                  </a:lnTo>
                  <a:lnTo>
                    <a:pt x="167" y="152"/>
                  </a:lnTo>
                  <a:lnTo>
                    <a:pt x="150" y="148"/>
                  </a:lnTo>
                  <a:lnTo>
                    <a:pt x="144" y="141"/>
                  </a:lnTo>
                  <a:lnTo>
                    <a:pt x="134" y="143"/>
                  </a:lnTo>
                  <a:lnTo>
                    <a:pt x="121" y="136"/>
                  </a:lnTo>
                  <a:lnTo>
                    <a:pt x="116" y="116"/>
                  </a:lnTo>
                  <a:lnTo>
                    <a:pt x="112" y="102"/>
                  </a:lnTo>
                  <a:lnTo>
                    <a:pt x="121" y="88"/>
                  </a:lnTo>
                  <a:lnTo>
                    <a:pt x="121" y="45"/>
                  </a:lnTo>
                  <a:lnTo>
                    <a:pt x="121" y="29"/>
                  </a:lnTo>
                  <a:lnTo>
                    <a:pt x="112" y="20"/>
                  </a:lnTo>
                  <a:lnTo>
                    <a:pt x="98" y="20"/>
                  </a:lnTo>
                  <a:lnTo>
                    <a:pt x="89" y="15"/>
                  </a:lnTo>
                  <a:lnTo>
                    <a:pt x="80" y="2"/>
                  </a:lnTo>
                  <a:lnTo>
                    <a:pt x="68" y="0"/>
                  </a:lnTo>
                  <a:lnTo>
                    <a:pt x="64" y="6"/>
                  </a:lnTo>
                  <a:lnTo>
                    <a:pt x="64" y="2"/>
                  </a:lnTo>
                  <a:lnTo>
                    <a:pt x="45" y="4"/>
                  </a:lnTo>
                  <a:lnTo>
                    <a:pt x="36" y="0"/>
                  </a:lnTo>
                  <a:lnTo>
                    <a:pt x="25" y="6"/>
                  </a:lnTo>
                  <a:lnTo>
                    <a:pt x="22" y="31"/>
                  </a:lnTo>
                  <a:lnTo>
                    <a:pt x="18" y="47"/>
                  </a:lnTo>
                  <a:lnTo>
                    <a:pt x="13" y="61"/>
                  </a:lnTo>
                </a:path>
              </a:pathLst>
            </a:custGeom>
            <a:grpFill/>
            <a:ln w="12700" cap="rnd">
              <a:solidFill>
                <a:schemeClr val="bg1"/>
              </a:solidFill>
              <a:round/>
              <a:headEnd/>
              <a:tailEnd/>
            </a:ln>
          </p:spPr>
          <p:txBody>
            <a:bodyPr/>
            <a:lstStyle/>
            <a:p>
              <a:pPr>
                <a:defRPr/>
              </a:pPr>
              <a:endParaRPr lang="en-GB" dirty="0"/>
            </a:p>
          </p:txBody>
        </p:sp>
        <p:sp>
          <p:nvSpPr>
            <p:cNvPr id="20" name="Freeform 19"/>
            <p:cNvSpPr>
              <a:spLocks/>
            </p:cNvSpPr>
            <p:nvPr/>
          </p:nvSpPr>
          <p:spPr bwMode="auto">
            <a:xfrm>
              <a:off x="4039" y="2883"/>
              <a:ext cx="586" cy="395"/>
            </a:xfrm>
            <a:custGeom>
              <a:avLst/>
              <a:gdLst>
                <a:gd name="T0" fmla="*/ 111 w 616"/>
                <a:gd name="T1" fmla="*/ 31 h 450"/>
                <a:gd name="T2" fmla="*/ 92 w 616"/>
                <a:gd name="T3" fmla="*/ 37 h 450"/>
                <a:gd name="T4" fmla="*/ 87 w 616"/>
                <a:gd name="T5" fmla="*/ 85 h 450"/>
                <a:gd name="T6" fmla="*/ 56 w 616"/>
                <a:gd name="T7" fmla="*/ 111 h 450"/>
                <a:gd name="T8" fmla="*/ 16 w 616"/>
                <a:gd name="T9" fmla="*/ 125 h 450"/>
                <a:gd name="T10" fmla="*/ 0 w 616"/>
                <a:gd name="T11" fmla="*/ 142 h 450"/>
                <a:gd name="T12" fmla="*/ 14 w 616"/>
                <a:gd name="T13" fmla="*/ 158 h 450"/>
                <a:gd name="T14" fmla="*/ 14 w 616"/>
                <a:gd name="T15" fmla="*/ 170 h 450"/>
                <a:gd name="T16" fmla="*/ 37 w 616"/>
                <a:gd name="T17" fmla="*/ 174 h 450"/>
                <a:gd name="T18" fmla="*/ 46 w 616"/>
                <a:gd name="T19" fmla="*/ 195 h 450"/>
                <a:gd name="T20" fmla="*/ 53 w 616"/>
                <a:gd name="T21" fmla="*/ 215 h 450"/>
                <a:gd name="T22" fmla="*/ 68 w 616"/>
                <a:gd name="T23" fmla="*/ 215 h 450"/>
                <a:gd name="T24" fmla="*/ 94 w 616"/>
                <a:gd name="T25" fmla="*/ 217 h 450"/>
                <a:gd name="T26" fmla="*/ 94 w 616"/>
                <a:gd name="T27" fmla="*/ 227 h 450"/>
                <a:gd name="T28" fmla="*/ 111 w 616"/>
                <a:gd name="T29" fmla="*/ 236 h 450"/>
                <a:gd name="T30" fmla="*/ 111 w 616"/>
                <a:gd name="T31" fmla="*/ 250 h 450"/>
                <a:gd name="T32" fmla="*/ 147 w 616"/>
                <a:gd name="T33" fmla="*/ 257 h 450"/>
                <a:gd name="T34" fmla="*/ 195 w 616"/>
                <a:gd name="T35" fmla="*/ 267 h 450"/>
                <a:gd name="T36" fmla="*/ 230 w 616"/>
                <a:gd name="T37" fmla="*/ 260 h 450"/>
                <a:gd name="T38" fmla="*/ 271 w 616"/>
                <a:gd name="T39" fmla="*/ 262 h 450"/>
                <a:gd name="T40" fmla="*/ 294 w 616"/>
                <a:gd name="T41" fmla="*/ 252 h 450"/>
                <a:gd name="T42" fmla="*/ 362 w 616"/>
                <a:gd name="T43" fmla="*/ 229 h 450"/>
                <a:gd name="T44" fmla="*/ 402 w 616"/>
                <a:gd name="T45" fmla="*/ 231 h 450"/>
                <a:gd name="T46" fmla="*/ 433 w 616"/>
                <a:gd name="T47" fmla="*/ 235 h 450"/>
                <a:gd name="T48" fmla="*/ 451 w 616"/>
                <a:gd name="T49" fmla="*/ 224 h 450"/>
                <a:gd name="T50" fmla="*/ 453 w 616"/>
                <a:gd name="T51" fmla="*/ 187 h 450"/>
                <a:gd name="T52" fmla="*/ 470 w 616"/>
                <a:gd name="T53" fmla="*/ 174 h 450"/>
                <a:gd name="T54" fmla="*/ 486 w 616"/>
                <a:gd name="T55" fmla="*/ 174 h 450"/>
                <a:gd name="T56" fmla="*/ 491 w 616"/>
                <a:gd name="T57" fmla="*/ 163 h 450"/>
                <a:gd name="T58" fmla="*/ 504 w 616"/>
                <a:gd name="T59" fmla="*/ 156 h 450"/>
                <a:gd name="T60" fmla="*/ 478 w 616"/>
                <a:gd name="T61" fmla="*/ 148 h 450"/>
                <a:gd name="T62" fmla="*/ 446 w 616"/>
                <a:gd name="T63" fmla="*/ 154 h 450"/>
                <a:gd name="T64" fmla="*/ 418 w 616"/>
                <a:gd name="T65" fmla="*/ 148 h 450"/>
                <a:gd name="T66" fmla="*/ 413 w 616"/>
                <a:gd name="T67" fmla="*/ 132 h 450"/>
                <a:gd name="T68" fmla="*/ 402 w 616"/>
                <a:gd name="T69" fmla="*/ 116 h 450"/>
                <a:gd name="T70" fmla="*/ 398 w 616"/>
                <a:gd name="T71" fmla="*/ 97 h 450"/>
                <a:gd name="T72" fmla="*/ 399 w 616"/>
                <a:gd name="T73" fmla="*/ 82 h 450"/>
                <a:gd name="T74" fmla="*/ 378 w 616"/>
                <a:gd name="T75" fmla="*/ 58 h 450"/>
                <a:gd name="T76" fmla="*/ 369 w 616"/>
                <a:gd name="T77" fmla="*/ 41 h 450"/>
                <a:gd name="T78" fmla="*/ 346 w 616"/>
                <a:gd name="T79" fmla="*/ 27 h 450"/>
                <a:gd name="T80" fmla="*/ 332 w 616"/>
                <a:gd name="T81" fmla="*/ 5 h 450"/>
                <a:gd name="T82" fmla="*/ 318 w 616"/>
                <a:gd name="T83" fmla="*/ 0 h 450"/>
                <a:gd name="T84" fmla="*/ 301 w 616"/>
                <a:gd name="T85" fmla="*/ 8 h 450"/>
                <a:gd name="T86" fmla="*/ 280 w 616"/>
                <a:gd name="T87" fmla="*/ 9 h 450"/>
                <a:gd name="T88" fmla="*/ 261 w 616"/>
                <a:gd name="T89" fmla="*/ 17 h 450"/>
                <a:gd name="T90" fmla="*/ 236 w 616"/>
                <a:gd name="T91" fmla="*/ 20 h 450"/>
                <a:gd name="T92" fmla="*/ 213 w 616"/>
                <a:gd name="T93" fmla="*/ 8 h 450"/>
                <a:gd name="T94" fmla="*/ 186 w 616"/>
                <a:gd name="T95" fmla="*/ 16 h 450"/>
                <a:gd name="T96" fmla="*/ 165 w 616"/>
                <a:gd name="T97" fmla="*/ 14 h 450"/>
                <a:gd name="T98" fmla="*/ 137 w 616"/>
                <a:gd name="T99" fmla="*/ 13 h 450"/>
                <a:gd name="T100" fmla="*/ 122 w 616"/>
                <a:gd name="T101" fmla="*/ 18 h 450"/>
                <a:gd name="T102" fmla="*/ 116 w 616"/>
                <a:gd name="T103" fmla="*/ 20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6"/>
                <a:gd name="T157" fmla="*/ 0 h 450"/>
                <a:gd name="T158" fmla="*/ 616 w 616"/>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6" h="450">
                  <a:moveTo>
                    <a:pt x="147" y="38"/>
                  </a:moveTo>
                  <a:lnTo>
                    <a:pt x="136" y="52"/>
                  </a:lnTo>
                  <a:lnTo>
                    <a:pt x="129" y="61"/>
                  </a:lnTo>
                  <a:lnTo>
                    <a:pt x="113" y="63"/>
                  </a:lnTo>
                  <a:lnTo>
                    <a:pt x="106" y="133"/>
                  </a:lnTo>
                  <a:lnTo>
                    <a:pt x="106" y="145"/>
                  </a:lnTo>
                  <a:lnTo>
                    <a:pt x="88" y="172"/>
                  </a:lnTo>
                  <a:lnTo>
                    <a:pt x="68" y="188"/>
                  </a:lnTo>
                  <a:lnTo>
                    <a:pt x="56" y="204"/>
                  </a:lnTo>
                  <a:lnTo>
                    <a:pt x="20" y="210"/>
                  </a:lnTo>
                  <a:lnTo>
                    <a:pt x="2" y="226"/>
                  </a:lnTo>
                  <a:lnTo>
                    <a:pt x="0" y="240"/>
                  </a:lnTo>
                  <a:lnTo>
                    <a:pt x="11" y="249"/>
                  </a:lnTo>
                  <a:lnTo>
                    <a:pt x="18" y="265"/>
                  </a:lnTo>
                  <a:lnTo>
                    <a:pt x="15" y="274"/>
                  </a:lnTo>
                  <a:lnTo>
                    <a:pt x="18" y="287"/>
                  </a:lnTo>
                  <a:lnTo>
                    <a:pt x="29" y="294"/>
                  </a:lnTo>
                  <a:lnTo>
                    <a:pt x="45" y="294"/>
                  </a:lnTo>
                  <a:lnTo>
                    <a:pt x="52" y="306"/>
                  </a:lnTo>
                  <a:lnTo>
                    <a:pt x="56" y="328"/>
                  </a:lnTo>
                  <a:lnTo>
                    <a:pt x="59" y="346"/>
                  </a:lnTo>
                  <a:lnTo>
                    <a:pt x="65" y="362"/>
                  </a:lnTo>
                  <a:lnTo>
                    <a:pt x="77" y="367"/>
                  </a:lnTo>
                  <a:lnTo>
                    <a:pt x="83" y="362"/>
                  </a:lnTo>
                  <a:lnTo>
                    <a:pt x="99" y="351"/>
                  </a:lnTo>
                  <a:lnTo>
                    <a:pt x="115" y="365"/>
                  </a:lnTo>
                  <a:lnTo>
                    <a:pt x="113" y="376"/>
                  </a:lnTo>
                  <a:lnTo>
                    <a:pt x="115" y="383"/>
                  </a:lnTo>
                  <a:lnTo>
                    <a:pt x="124" y="385"/>
                  </a:lnTo>
                  <a:lnTo>
                    <a:pt x="136" y="399"/>
                  </a:lnTo>
                  <a:lnTo>
                    <a:pt x="133" y="414"/>
                  </a:lnTo>
                  <a:lnTo>
                    <a:pt x="136" y="421"/>
                  </a:lnTo>
                  <a:lnTo>
                    <a:pt x="154" y="421"/>
                  </a:lnTo>
                  <a:lnTo>
                    <a:pt x="179" y="433"/>
                  </a:lnTo>
                  <a:lnTo>
                    <a:pt x="220" y="449"/>
                  </a:lnTo>
                  <a:lnTo>
                    <a:pt x="238" y="449"/>
                  </a:lnTo>
                  <a:lnTo>
                    <a:pt x="260" y="444"/>
                  </a:lnTo>
                  <a:lnTo>
                    <a:pt x="281" y="437"/>
                  </a:lnTo>
                  <a:lnTo>
                    <a:pt x="315" y="442"/>
                  </a:lnTo>
                  <a:lnTo>
                    <a:pt x="331" y="442"/>
                  </a:lnTo>
                  <a:lnTo>
                    <a:pt x="340" y="439"/>
                  </a:lnTo>
                  <a:lnTo>
                    <a:pt x="360" y="424"/>
                  </a:lnTo>
                  <a:lnTo>
                    <a:pt x="408" y="396"/>
                  </a:lnTo>
                  <a:lnTo>
                    <a:pt x="444" y="385"/>
                  </a:lnTo>
                  <a:lnTo>
                    <a:pt x="462" y="385"/>
                  </a:lnTo>
                  <a:lnTo>
                    <a:pt x="492" y="390"/>
                  </a:lnTo>
                  <a:lnTo>
                    <a:pt x="517" y="392"/>
                  </a:lnTo>
                  <a:lnTo>
                    <a:pt x="528" y="396"/>
                  </a:lnTo>
                  <a:lnTo>
                    <a:pt x="546" y="394"/>
                  </a:lnTo>
                  <a:lnTo>
                    <a:pt x="551" y="378"/>
                  </a:lnTo>
                  <a:lnTo>
                    <a:pt x="551" y="346"/>
                  </a:lnTo>
                  <a:lnTo>
                    <a:pt x="553" y="315"/>
                  </a:lnTo>
                  <a:lnTo>
                    <a:pt x="562" y="297"/>
                  </a:lnTo>
                  <a:lnTo>
                    <a:pt x="574" y="294"/>
                  </a:lnTo>
                  <a:lnTo>
                    <a:pt x="585" y="299"/>
                  </a:lnTo>
                  <a:lnTo>
                    <a:pt x="594" y="294"/>
                  </a:lnTo>
                  <a:lnTo>
                    <a:pt x="601" y="285"/>
                  </a:lnTo>
                  <a:lnTo>
                    <a:pt x="599" y="276"/>
                  </a:lnTo>
                  <a:lnTo>
                    <a:pt x="612" y="274"/>
                  </a:lnTo>
                  <a:lnTo>
                    <a:pt x="615" y="263"/>
                  </a:lnTo>
                  <a:lnTo>
                    <a:pt x="601" y="256"/>
                  </a:lnTo>
                  <a:lnTo>
                    <a:pt x="583" y="251"/>
                  </a:lnTo>
                  <a:lnTo>
                    <a:pt x="567" y="256"/>
                  </a:lnTo>
                  <a:lnTo>
                    <a:pt x="544" y="260"/>
                  </a:lnTo>
                  <a:lnTo>
                    <a:pt x="524" y="260"/>
                  </a:lnTo>
                  <a:lnTo>
                    <a:pt x="510" y="251"/>
                  </a:lnTo>
                  <a:lnTo>
                    <a:pt x="503" y="240"/>
                  </a:lnTo>
                  <a:lnTo>
                    <a:pt x="503" y="222"/>
                  </a:lnTo>
                  <a:lnTo>
                    <a:pt x="501" y="206"/>
                  </a:lnTo>
                  <a:lnTo>
                    <a:pt x="492" y="195"/>
                  </a:lnTo>
                  <a:lnTo>
                    <a:pt x="485" y="181"/>
                  </a:lnTo>
                  <a:lnTo>
                    <a:pt x="485" y="165"/>
                  </a:lnTo>
                  <a:lnTo>
                    <a:pt x="487" y="147"/>
                  </a:lnTo>
                  <a:lnTo>
                    <a:pt x="487" y="138"/>
                  </a:lnTo>
                  <a:lnTo>
                    <a:pt x="476" y="113"/>
                  </a:lnTo>
                  <a:lnTo>
                    <a:pt x="460" y="97"/>
                  </a:lnTo>
                  <a:lnTo>
                    <a:pt x="453" y="79"/>
                  </a:lnTo>
                  <a:lnTo>
                    <a:pt x="451" y="68"/>
                  </a:lnTo>
                  <a:lnTo>
                    <a:pt x="449" y="63"/>
                  </a:lnTo>
                  <a:lnTo>
                    <a:pt x="424" y="45"/>
                  </a:lnTo>
                  <a:lnTo>
                    <a:pt x="417" y="31"/>
                  </a:lnTo>
                  <a:lnTo>
                    <a:pt x="406" y="9"/>
                  </a:lnTo>
                  <a:lnTo>
                    <a:pt x="397" y="2"/>
                  </a:lnTo>
                  <a:lnTo>
                    <a:pt x="388" y="0"/>
                  </a:lnTo>
                  <a:lnTo>
                    <a:pt x="376" y="4"/>
                  </a:lnTo>
                  <a:lnTo>
                    <a:pt x="367" y="13"/>
                  </a:lnTo>
                  <a:lnTo>
                    <a:pt x="360" y="15"/>
                  </a:lnTo>
                  <a:lnTo>
                    <a:pt x="342" y="15"/>
                  </a:lnTo>
                  <a:lnTo>
                    <a:pt x="329" y="18"/>
                  </a:lnTo>
                  <a:lnTo>
                    <a:pt x="319" y="29"/>
                  </a:lnTo>
                  <a:lnTo>
                    <a:pt x="304" y="34"/>
                  </a:lnTo>
                  <a:lnTo>
                    <a:pt x="288" y="34"/>
                  </a:lnTo>
                  <a:lnTo>
                    <a:pt x="279" y="24"/>
                  </a:lnTo>
                  <a:lnTo>
                    <a:pt x="260" y="13"/>
                  </a:lnTo>
                  <a:lnTo>
                    <a:pt x="247" y="18"/>
                  </a:lnTo>
                  <a:lnTo>
                    <a:pt x="226" y="27"/>
                  </a:lnTo>
                  <a:lnTo>
                    <a:pt x="213" y="29"/>
                  </a:lnTo>
                  <a:lnTo>
                    <a:pt x="201" y="24"/>
                  </a:lnTo>
                  <a:lnTo>
                    <a:pt x="186" y="15"/>
                  </a:lnTo>
                  <a:lnTo>
                    <a:pt x="167" y="22"/>
                  </a:lnTo>
                  <a:lnTo>
                    <a:pt x="154" y="29"/>
                  </a:lnTo>
                  <a:lnTo>
                    <a:pt x="149" y="31"/>
                  </a:lnTo>
                  <a:lnTo>
                    <a:pt x="147" y="34"/>
                  </a:lnTo>
                  <a:lnTo>
                    <a:pt x="142" y="34"/>
                  </a:lnTo>
                  <a:lnTo>
                    <a:pt x="147" y="38"/>
                  </a:lnTo>
                </a:path>
              </a:pathLst>
            </a:custGeom>
            <a:grpFill/>
            <a:ln w="12700" cap="rnd">
              <a:solidFill>
                <a:schemeClr val="bg1"/>
              </a:solidFill>
              <a:round/>
              <a:headEnd/>
              <a:tailEnd/>
            </a:ln>
          </p:spPr>
          <p:txBody>
            <a:bodyPr/>
            <a:lstStyle/>
            <a:p>
              <a:pPr>
                <a:defRPr/>
              </a:pPr>
              <a:endParaRPr lang="en-GB" dirty="0"/>
            </a:p>
          </p:txBody>
        </p:sp>
        <p:sp>
          <p:nvSpPr>
            <p:cNvPr id="21" name="Freeform 20"/>
            <p:cNvSpPr>
              <a:spLocks/>
            </p:cNvSpPr>
            <p:nvPr/>
          </p:nvSpPr>
          <p:spPr bwMode="auto">
            <a:xfrm>
              <a:off x="2945" y="2504"/>
              <a:ext cx="220" cy="183"/>
            </a:xfrm>
            <a:custGeom>
              <a:avLst/>
              <a:gdLst>
                <a:gd name="T0" fmla="*/ 0 w 233"/>
                <a:gd name="T1" fmla="*/ 23 h 208"/>
                <a:gd name="T2" fmla="*/ 4 w 233"/>
                <a:gd name="T3" fmla="*/ 18 h 208"/>
                <a:gd name="T4" fmla="*/ 2 w 233"/>
                <a:gd name="T5" fmla="*/ 12 h 208"/>
                <a:gd name="T6" fmla="*/ 30 w 233"/>
                <a:gd name="T7" fmla="*/ 0 h 208"/>
                <a:gd name="T8" fmla="*/ 32 w 233"/>
                <a:gd name="T9" fmla="*/ 4 h 208"/>
                <a:gd name="T10" fmla="*/ 53 w 233"/>
                <a:gd name="T11" fmla="*/ 2 h 208"/>
                <a:gd name="T12" fmla="*/ 68 w 233"/>
                <a:gd name="T13" fmla="*/ 4 h 208"/>
                <a:gd name="T14" fmla="*/ 62 w 233"/>
                <a:gd name="T15" fmla="*/ 8 h 208"/>
                <a:gd name="T16" fmla="*/ 66 w 233"/>
                <a:gd name="T17" fmla="*/ 16 h 208"/>
                <a:gd name="T18" fmla="*/ 78 w 233"/>
                <a:gd name="T19" fmla="*/ 20 h 208"/>
                <a:gd name="T20" fmla="*/ 93 w 233"/>
                <a:gd name="T21" fmla="*/ 18 h 208"/>
                <a:gd name="T22" fmla="*/ 104 w 233"/>
                <a:gd name="T23" fmla="*/ 13 h 208"/>
                <a:gd name="T24" fmla="*/ 121 w 233"/>
                <a:gd name="T25" fmla="*/ 12 h 208"/>
                <a:gd name="T26" fmla="*/ 127 w 233"/>
                <a:gd name="T27" fmla="*/ 18 h 208"/>
                <a:gd name="T28" fmla="*/ 136 w 233"/>
                <a:gd name="T29" fmla="*/ 22 h 208"/>
                <a:gd name="T30" fmla="*/ 152 w 233"/>
                <a:gd name="T31" fmla="*/ 23 h 208"/>
                <a:gd name="T32" fmla="*/ 148 w 233"/>
                <a:gd name="T33" fmla="*/ 31 h 208"/>
                <a:gd name="T34" fmla="*/ 150 w 233"/>
                <a:gd name="T35" fmla="*/ 50 h 208"/>
                <a:gd name="T36" fmla="*/ 152 w 233"/>
                <a:gd name="T37" fmla="*/ 62 h 208"/>
                <a:gd name="T38" fmla="*/ 169 w 233"/>
                <a:gd name="T39" fmla="*/ 62 h 208"/>
                <a:gd name="T40" fmla="*/ 175 w 233"/>
                <a:gd name="T41" fmla="*/ 70 h 208"/>
                <a:gd name="T42" fmla="*/ 175 w 233"/>
                <a:gd name="T43" fmla="*/ 75 h 208"/>
                <a:gd name="T44" fmla="*/ 184 w 233"/>
                <a:gd name="T45" fmla="*/ 84 h 208"/>
                <a:gd name="T46" fmla="*/ 174 w 233"/>
                <a:gd name="T47" fmla="*/ 92 h 208"/>
                <a:gd name="T48" fmla="*/ 164 w 233"/>
                <a:gd name="T49" fmla="*/ 97 h 208"/>
                <a:gd name="T50" fmla="*/ 153 w 233"/>
                <a:gd name="T51" fmla="*/ 97 h 208"/>
                <a:gd name="T52" fmla="*/ 141 w 233"/>
                <a:gd name="T53" fmla="*/ 99 h 208"/>
                <a:gd name="T54" fmla="*/ 141 w 233"/>
                <a:gd name="T55" fmla="*/ 111 h 208"/>
                <a:gd name="T56" fmla="*/ 136 w 233"/>
                <a:gd name="T57" fmla="*/ 117 h 208"/>
                <a:gd name="T58" fmla="*/ 123 w 233"/>
                <a:gd name="T59" fmla="*/ 124 h 208"/>
                <a:gd name="T60" fmla="*/ 100 w 233"/>
                <a:gd name="T61" fmla="*/ 112 h 208"/>
                <a:gd name="T62" fmla="*/ 94 w 233"/>
                <a:gd name="T63" fmla="*/ 100 h 208"/>
                <a:gd name="T64" fmla="*/ 73 w 233"/>
                <a:gd name="T65" fmla="*/ 97 h 208"/>
                <a:gd name="T66" fmla="*/ 66 w 233"/>
                <a:gd name="T67" fmla="*/ 82 h 208"/>
                <a:gd name="T68" fmla="*/ 53 w 233"/>
                <a:gd name="T69" fmla="*/ 73 h 208"/>
                <a:gd name="T70" fmla="*/ 48 w 233"/>
                <a:gd name="T71" fmla="*/ 62 h 208"/>
                <a:gd name="T72" fmla="*/ 36 w 233"/>
                <a:gd name="T73" fmla="*/ 52 h 208"/>
                <a:gd name="T74" fmla="*/ 28 w 233"/>
                <a:gd name="T75" fmla="*/ 41 h 208"/>
                <a:gd name="T76" fmla="*/ 11 w 233"/>
                <a:gd name="T77" fmla="*/ 33 h 208"/>
                <a:gd name="T78" fmla="*/ 0 w 233"/>
                <a:gd name="T79" fmla="*/ 23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3"/>
                <a:gd name="T121" fmla="*/ 0 h 208"/>
                <a:gd name="T122" fmla="*/ 233 w 233"/>
                <a:gd name="T123" fmla="*/ 208 h 2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3" h="208">
                  <a:moveTo>
                    <a:pt x="0" y="38"/>
                  </a:moveTo>
                  <a:lnTo>
                    <a:pt x="4" y="29"/>
                  </a:lnTo>
                  <a:lnTo>
                    <a:pt x="2" y="20"/>
                  </a:lnTo>
                  <a:lnTo>
                    <a:pt x="38" y="0"/>
                  </a:lnTo>
                  <a:lnTo>
                    <a:pt x="40" y="6"/>
                  </a:lnTo>
                  <a:lnTo>
                    <a:pt x="67" y="2"/>
                  </a:lnTo>
                  <a:lnTo>
                    <a:pt x="85" y="4"/>
                  </a:lnTo>
                  <a:lnTo>
                    <a:pt x="78" y="13"/>
                  </a:lnTo>
                  <a:lnTo>
                    <a:pt x="83" y="27"/>
                  </a:lnTo>
                  <a:lnTo>
                    <a:pt x="99" y="34"/>
                  </a:lnTo>
                  <a:lnTo>
                    <a:pt x="117" y="31"/>
                  </a:lnTo>
                  <a:lnTo>
                    <a:pt x="130" y="22"/>
                  </a:lnTo>
                  <a:lnTo>
                    <a:pt x="153" y="20"/>
                  </a:lnTo>
                  <a:lnTo>
                    <a:pt x="159" y="29"/>
                  </a:lnTo>
                  <a:lnTo>
                    <a:pt x="171" y="36"/>
                  </a:lnTo>
                  <a:lnTo>
                    <a:pt x="191" y="38"/>
                  </a:lnTo>
                  <a:lnTo>
                    <a:pt x="186" y="52"/>
                  </a:lnTo>
                  <a:lnTo>
                    <a:pt x="189" y="84"/>
                  </a:lnTo>
                  <a:lnTo>
                    <a:pt x="191" y="104"/>
                  </a:lnTo>
                  <a:lnTo>
                    <a:pt x="213" y="102"/>
                  </a:lnTo>
                  <a:lnTo>
                    <a:pt x="220" y="116"/>
                  </a:lnTo>
                  <a:lnTo>
                    <a:pt x="220" y="125"/>
                  </a:lnTo>
                  <a:lnTo>
                    <a:pt x="232" y="141"/>
                  </a:lnTo>
                  <a:lnTo>
                    <a:pt x="218" y="152"/>
                  </a:lnTo>
                  <a:lnTo>
                    <a:pt x="207" y="161"/>
                  </a:lnTo>
                  <a:lnTo>
                    <a:pt x="193" y="161"/>
                  </a:lnTo>
                  <a:lnTo>
                    <a:pt x="177" y="166"/>
                  </a:lnTo>
                  <a:lnTo>
                    <a:pt x="177" y="184"/>
                  </a:lnTo>
                  <a:lnTo>
                    <a:pt x="171" y="195"/>
                  </a:lnTo>
                  <a:lnTo>
                    <a:pt x="155" y="207"/>
                  </a:lnTo>
                  <a:lnTo>
                    <a:pt x="126" y="186"/>
                  </a:lnTo>
                  <a:lnTo>
                    <a:pt x="119" y="168"/>
                  </a:lnTo>
                  <a:lnTo>
                    <a:pt x="92" y="161"/>
                  </a:lnTo>
                  <a:lnTo>
                    <a:pt x="83" y="136"/>
                  </a:lnTo>
                  <a:lnTo>
                    <a:pt x="67" y="122"/>
                  </a:lnTo>
                  <a:lnTo>
                    <a:pt x="60" y="104"/>
                  </a:lnTo>
                  <a:lnTo>
                    <a:pt x="45" y="86"/>
                  </a:lnTo>
                  <a:lnTo>
                    <a:pt x="36" y="68"/>
                  </a:lnTo>
                  <a:lnTo>
                    <a:pt x="15" y="54"/>
                  </a:lnTo>
                  <a:lnTo>
                    <a:pt x="0" y="38"/>
                  </a:lnTo>
                </a:path>
              </a:pathLst>
            </a:custGeom>
            <a:grpFill/>
            <a:ln w="12700" cap="rnd">
              <a:solidFill>
                <a:schemeClr val="bg1"/>
              </a:solidFill>
              <a:round/>
              <a:headEnd/>
              <a:tailEnd/>
            </a:ln>
          </p:spPr>
          <p:txBody>
            <a:bodyPr/>
            <a:lstStyle/>
            <a:p>
              <a:pPr>
                <a:defRPr/>
              </a:pPr>
              <a:endParaRPr lang="en-GB" dirty="0"/>
            </a:p>
          </p:txBody>
        </p:sp>
        <p:sp>
          <p:nvSpPr>
            <p:cNvPr id="22" name="Freeform 21"/>
            <p:cNvSpPr>
              <a:spLocks/>
            </p:cNvSpPr>
            <p:nvPr/>
          </p:nvSpPr>
          <p:spPr bwMode="auto">
            <a:xfrm>
              <a:off x="3095" y="2644"/>
              <a:ext cx="60" cy="72"/>
            </a:xfrm>
            <a:custGeom>
              <a:avLst/>
              <a:gdLst>
                <a:gd name="T0" fmla="*/ 36 w 63"/>
                <a:gd name="T1" fmla="*/ 47 h 82"/>
                <a:gd name="T2" fmla="*/ 40 w 63"/>
                <a:gd name="T3" fmla="*/ 32 h 82"/>
                <a:gd name="T4" fmla="*/ 50 w 63"/>
                <a:gd name="T5" fmla="*/ 25 h 82"/>
                <a:gd name="T6" fmla="*/ 50 w 63"/>
                <a:gd name="T7" fmla="*/ 19 h 82"/>
                <a:gd name="T8" fmla="*/ 46 w 63"/>
                <a:gd name="T9" fmla="*/ 14 h 82"/>
                <a:gd name="T10" fmla="*/ 38 w 63"/>
                <a:gd name="T11" fmla="*/ 7 h 82"/>
                <a:gd name="T12" fmla="*/ 34 w 63"/>
                <a:gd name="T13" fmla="*/ 0 h 82"/>
                <a:gd name="T14" fmla="*/ 24 w 63"/>
                <a:gd name="T15" fmla="*/ 0 h 82"/>
                <a:gd name="T16" fmla="*/ 13 w 63"/>
                <a:gd name="T17" fmla="*/ 4 h 82"/>
                <a:gd name="T18" fmla="*/ 13 w 63"/>
                <a:gd name="T19" fmla="*/ 14 h 82"/>
                <a:gd name="T20" fmla="*/ 8 w 63"/>
                <a:gd name="T21" fmla="*/ 22 h 82"/>
                <a:gd name="T22" fmla="*/ 0 w 63"/>
                <a:gd name="T23" fmla="*/ 25 h 82"/>
                <a:gd name="T24" fmla="*/ 4 w 63"/>
                <a:gd name="T25" fmla="*/ 32 h 82"/>
                <a:gd name="T26" fmla="*/ 13 w 63"/>
                <a:gd name="T27" fmla="*/ 34 h 82"/>
                <a:gd name="T28" fmla="*/ 27 w 63"/>
                <a:gd name="T29" fmla="*/ 36 h 82"/>
                <a:gd name="T30" fmla="*/ 30 w 63"/>
                <a:gd name="T31" fmla="*/ 41 h 82"/>
                <a:gd name="T32" fmla="*/ 36 w 63"/>
                <a:gd name="T33" fmla="*/ 47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44" y="81"/>
                  </a:moveTo>
                  <a:lnTo>
                    <a:pt x="48" y="55"/>
                  </a:lnTo>
                  <a:lnTo>
                    <a:pt x="62" y="43"/>
                  </a:lnTo>
                  <a:lnTo>
                    <a:pt x="62" y="32"/>
                  </a:lnTo>
                  <a:lnTo>
                    <a:pt x="55" y="23"/>
                  </a:lnTo>
                  <a:lnTo>
                    <a:pt x="46" y="11"/>
                  </a:lnTo>
                  <a:lnTo>
                    <a:pt x="42" y="0"/>
                  </a:lnTo>
                  <a:lnTo>
                    <a:pt x="28" y="0"/>
                  </a:lnTo>
                  <a:lnTo>
                    <a:pt x="17" y="4"/>
                  </a:lnTo>
                  <a:lnTo>
                    <a:pt x="17" y="23"/>
                  </a:lnTo>
                  <a:lnTo>
                    <a:pt x="8" y="37"/>
                  </a:lnTo>
                  <a:lnTo>
                    <a:pt x="0" y="41"/>
                  </a:lnTo>
                  <a:lnTo>
                    <a:pt x="4" y="53"/>
                  </a:lnTo>
                  <a:lnTo>
                    <a:pt x="17" y="57"/>
                  </a:lnTo>
                  <a:lnTo>
                    <a:pt x="31" y="60"/>
                  </a:lnTo>
                  <a:lnTo>
                    <a:pt x="37" y="69"/>
                  </a:lnTo>
                  <a:lnTo>
                    <a:pt x="44" y="81"/>
                  </a:lnTo>
                </a:path>
              </a:pathLst>
            </a:custGeom>
            <a:grpFill/>
            <a:ln w="9525">
              <a:solidFill>
                <a:schemeClr val="bg1"/>
              </a:solidFill>
              <a:round/>
              <a:headEnd/>
              <a:tailEnd/>
            </a:ln>
          </p:spPr>
          <p:txBody>
            <a:bodyPr anchor="ctr"/>
            <a:lstStyle/>
            <a:p>
              <a:pPr>
                <a:defRPr/>
              </a:pPr>
              <a:endParaRPr lang="en-GB" dirty="0"/>
            </a:p>
          </p:txBody>
        </p:sp>
        <p:sp>
          <p:nvSpPr>
            <p:cNvPr id="23" name="Freeform 22"/>
            <p:cNvSpPr>
              <a:spLocks/>
            </p:cNvSpPr>
            <p:nvPr/>
          </p:nvSpPr>
          <p:spPr bwMode="auto">
            <a:xfrm>
              <a:off x="3020" y="2372"/>
              <a:ext cx="228" cy="224"/>
            </a:xfrm>
            <a:custGeom>
              <a:avLst/>
              <a:gdLst>
                <a:gd name="T0" fmla="*/ 79 w 240"/>
                <a:gd name="T1" fmla="*/ 4 h 255"/>
                <a:gd name="T2" fmla="*/ 61 w 240"/>
                <a:gd name="T3" fmla="*/ 22 h 255"/>
                <a:gd name="T4" fmla="*/ 61 w 240"/>
                <a:gd name="T5" fmla="*/ 27 h 255"/>
                <a:gd name="T6" fmla="*/ 48 w 240"/>
                <a:gd name="T7" fmla="*/ 35 h 255"/>
                <a:gd name="T8" fmla="*/ 49 w 240"/>
                <a:gd name="T9" fmla="*/ 37 h 255"/>
                <a:gd name="T10" fmla="*/ 46 w 240"/>
                <a:gd name="T11" fmla="*/ 42 h 255"/>
                <a:gd name="T12" fmla="*/ 35 w 240"/>
                <a:gd name="T13" fmla="*/ 53 h 255"/>
                <a:gd name="T14" fmla="*/ 23 w 240"/>
                <a:gd name="T15" fmla="*/ 61 h 255"/>
                <a:gd name="T16" fmla="*/ 16 w 240"/>
                <a:gd name="T17" fmla="*/ 67 h 255"/>
                <a:gd name="T18" fmla="*/ 23 w 240"/>
                <a:gd name="T19" fmla="*/ 71 h 255"/>
                <a:gd name="T20" fmla="*/ 18 w 240"/>
                <a:gd name="T21" fmla="*/ 79 h 255"/>
                <a:gd name="T22" fmla="*/ 11 w 240"/>
                <a:gd name="T23" fmla="*/ 85 h 255"/>
                <a:gd name="T24" fmla="*/ 9 w 240"/>
                <a:gd name="T25" fmla="*/ 87 h 255"/>
                <a:gd name="T26" fmla="*/ 0 w 240"/>
                <a:gd name="T27" fmla="*/ 96 h 255"/>
                <a:gd name="T28" fmla="*/ 0 w 240"/>
                <a:gd name="T29" fmla="*/ 103 h 255"/>
                <a:gd name="T30" fmla="*/ 10 w 240"/>
                <a:gd name="T31" fmla="*/ 106 h 255"/>
                <a:gd name="T32" fmla="*/ 30 w 240"/>
                <a:gd name="T33" fmla="*/ 106 h 255"/>
                <a:gd name="T34" fmla="*/ 44 w 240"/>
                <a:gd name="T35" fmla="*/ 101 h 255"/>
                <a:gd name="T36" fmla="*/ 58 w 240"/>
                <a:gd name="T37" fmla="*/ 99 h 255"/>
                <a:gd name="T38" fmla="*/ 66 w 240"/>
                <a:gd name="T39" fmla="*/ 106 h 255"/>
                <a:gd name="T40" fmla="*/ 76 w 240"/>
                <a:gd name="T41" fmla="*/ 111 h 255"/>
                <a:gd name="T42" fmla="*/ 90 w 240"/>
                <a:gd name="T43" fmla="*/ 112 h 255"/>
                <a:gd name="T44" fmla="*/ 86 w 240"/>
                <a:gd name="T45" fmla="*/ 123 h 255"/>
                <a:gd name="T46" fmla="*/ 90 w 240"/>
                <a:gd name="T47" fmla="*/ 151 h 255"/>
                <a:gd name="T48" fmla="*/ 104 w 240"/>
                <a:gd name="T49" fmla="*/ 149 h 255"/>
                <a:gd name="T50" fmla="*/ 111 w 240"/>
                <a:gd name="T51" fmla="*/ 149 h 255"/>
                <a:gd name="T52" fmla="*/ 112 w 240"/>
                <a:gd name="T53" fmla="*/ 142 h 255"/>
                <a:gd name="T54" fmla="*/ 115 w 240"/>
                <a:gd name="T55" fmla="*/ 124 h 255"/>
                <a:gd name="T56" fmla="*/ 124 w 240"/>
                <a:gd name="T57" fmla="*/ 116 h 255"/>
                <a:gd name="T58" fmla="*/ 124 w 240"/>
                <a:gd name="T59" fmla="*/ 101 h 255"/>
                <a:gd name="T60" fmla="*/ 131 w 240"/>
                <a:gd name="T61" fmla="*/ 92 h 255"/>
                <a:gd name="T62" fmla="*/ 146 w 240"/>
                <a:gd name="T63" fmla="*/ 87 h 255"/>
                <a:gd name="T64" fmla="*/ 173 w 240"/>
                <a:gd name="T65" fmla="*/ 64 h 255"/>
                <a:gd name="T66" fmla="*/ 178 w 240"/>
                <a:gd name="T67" fmla="*/ 54 h 255"/>
                <a:gd name="T68" fmla="*/ 173 w 240"/>
                <a:gd name="T69" fmla="*/ 39 h 255"/>
                <a:gd name="T70" fmla="*/ 192 w 240"/>
                <a:gd name="T71" fmla="*/ 28 h 255"/>
                <a:gd name="T72" fmla="*/ 195 w 240"/>
                <a:gd name="T73" fmla="*/ 11 h 255"/>
                <a:gd name="T74" fmla="*/ 181 w 240"/>
                <a:gd name="T75" fmla="*/ 4 h 255"/>
                <a:gd name="T76" fmla="*/ 173 w 240"/>
                <a:gd name="T77" fmla="*/ 2 h 255"/>
                <a:gd name="T78" fmla="*/ 157 w 240"/>
                <a:gd name="T79" fmla="*/ 0 h 255"/>
                <a:gd name="T80" fmla="*/ 124 w 240"/>
                <a:gd name="T81" fmla="*/ 0 h 255"/>
                <a:gd name="T82" fmla="*/ 115 w 240"/>
                <a:gd name="T83" fmla="*/ 5 h 255"/>
                <a:gd name="T84" fmla="*/ 105 w 240"/>
                <a:gd name="T85" fmla="*/ 13 h 255"/>
                <a:gd name="T86" fmla="*/ 107 w 240"/>
                <a:gd name="T87" fmla="*/ 20 h 255"/>
                <a:gd name="T88" fmla="*/ 120 w 240"/>
                <a:gd name="T89" fmla="*/ 25 h 255"/>
                <a:gd name="T90" fmla="*/ 128 w 240"/>
                <a:gd name="T91" fmla="*/ 32 h 255"/>
                <a:gd name="T92" fmla="*/ 128 w 240"/>
                <a:gd name="T93" fmla="*/ 42 h 255"/>
                <a:gd name="T94" fmla="*/ 115 w 240"/>
                <a:gd name="T95" fmla="*/ 49 h 255"/>
                <a:gd name="T96" fmla="*/ 100 w 240"/>
                <a:gd name="T97" fmla="*/ 53 h 255"/>
                <a:gd name="T98" fmla="*/ 90 w 240"/>
                <a:gd name="T99" fmla="*/ 54 h 255"/>
                <a:gd name="T100" fmla="*/ 85 w 240"/>
                <a:gd name="T101" fmla="*/ 47 h 255"/>
                <a:gd name="T102" fmla="*/ 82 w 240"/>
                <a:gd name="T103" fmla="*/ 39 h 255"/>
                <a:gd name="T104" fmla="*/ 89 w 240"/>
                <a:gd name="T105" fmla="*/ 31 h 255"/>
                <a:gd name="T106" fmla="*/ 86 w 240"/>
                <a:gd name="T107" fmla="*/ 22 h 255"/>
                <a:gd name="T108" fmla="*/ 85 w 240"/>
                <a:gd name="T109" fmla="*/ 14 h 255"/>
                <a:gd name="T110" fmla="*/ 79 w 240"/>
                <a:gd name="T111" fmla="*/ 4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255"/>
                <a:gd name="T170" fmla="*/ 240 w 240"/>
                <a:gd name="T171" fmla="*/ 255 h 2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255">
                  <a:moveTo>
                    <a:pt x="97" y="6"/>
                  </a:moveTo>
                  <a:lnTo>
                    <a:pt x="75" y="36"/>
                  </a:lnTo>
                  <a:lnTo>
                    <a:pt x="75" y="45"/>
                  </a:lnTo>
                  <a:lnTo>
                    <a:pt x="59" y="58"/>
                  </a:lnTo>
                  <a:lnTo>
                    <a:pt x="61" y="63"/>
                  </a:lnTo>
                  <a:lnTo>
                    <a:pt x="56" y="72"/>
                  </a:lnTo>
                  <a:lnTo>
                    <a:pt x="43" y="88"/>
                  </a:lnTo>
                  <a:lnTo>
                    <a:pt x="27" y="104"/>
                  </a:lnTo>
                  <a:lnTo>
                    <a:pt x="20" y="113"/>
                  </a:lnTo>
                  <a:lnTo>
                    <a:pt x="27" y="120"/>
                  </a:lnTo>
                  <a:lnTo>
                    <a:pt x="22" y="133"/>
                  </a:lnTo>
                  <a:lnTo>
                    <a:pt x="15" y="142"/>
                  </a:lnTo>
                  <a:lnTo>
                    <a:pt x="9" y="147"/>
                  </a:lnTo>
                  <a:lnTo>
                    <a:pt x="0" y="161"/>
                  </a:lnTo>
                  <a:lnTo>
                    <a:pt x="0" y="172"/>
                  </a:lnTo>
                  <a:lnTo>
                    <a:pt x="11" y="179"/>
                  </a:lnTo>
                  <a:lnTo>
                    <a:pt x="38" y="179"/>
                  </a:lnTo>
                  <a:lnTo>
                    <a:pt x="54" y="170"/>
                  </a:lnTo>
                  <a:lnTo>
                    <a:pt x="70" y="167"/>
                  </a:lnTo>
                  <a:lnTo>
                    <a:pt x="81" y="179"/>
                  </a:lnTo>
                  <a:lnTo>
                    <a:pt x="93" y="185"/>
                  </a:lnTo>
                  <a:lnTo>
                    <a:pt x="111" y="188"/>
                  </a:lnTo>
                  <a:lnTo>
                    <a:pt x="106" y="206"/>
                  </a:lnTo>
                  <a:lnTo>
                    <a:pt x="111" y="254"/>
                  </a:lnTo>
                  <a:lnTo>
                    <a:pt x="127" y="251"/>
                  </a:lnTo>
                  <a:lnTo>
                    <a:pt x="136" y="251"/>
                  </a:lnTo>
                  <a:lnTo>
                    <a:pt x="138" y="238"/>
                  </a:lnTo>
                  <a:lnTo>
                    <a:pt x="141" y="208"/>
                  </a:lnTo>
                  <a:lnTo>
                    <a:pt x="152" y="195"/>
                  </a:lnTo>
                  <a:lnTo>
                    <a:pt x="152" y="170"/>
                  </a:lnTo>
                  <a:lnTo>
                    <a:pt x="161" y="156"/>
                  </a:lnTo>
                  <a:lnTo>
                    <a:pt x="179" y="147"/>
                  </a:lnTo>
                  <a:lnTo>
                    <a:pt x="213" y="108"/>
                  </a:lnTo>
                  <a:lnTo>
                    <a:pt x="218" y="92"/>
                  </a:lnTo>
                  <a:lnTo>
                    <a:pt x="213" y="65"/>
                  </a:lnTo>
                  <a:lnTo>
                    <a:pt x="236" y="47"/>
                  </a:lnTo>
                  <a:lnTo>
                    <a:pt x="239" y="18"/>
                  </a:lnTo>
                  <a:lnTo>
                    <a:pt x="223" y="4"/>
                  </a:lnTo>
                  <a:lnTo>
                    <a:pt x="213" y="2"/>
                  </a:lnTo>
                  <a:lnTo>
                    <a:pt x="193" y="0"/>
                  </a:lnTo>
                  <a:lnTo>
                    <a:pt x="152" y="0"/>
                  </a:lnTo>
                  <a:lnTo>
                    <a:pt x="141" y="9"/>
                  </a:lnTo>
                  <a:lnTo>
                    <a:pt x="129" y="22"/>
                  </a:lnTo>
                  <a:lnTo>
                    <a:pt x="132" y="34"/>
                  </a:lnTo>
                  <a:lnTo>
                    <a:pt x="147" y="43"/>
                  </a:lnTo>
                  <a:lnTo>
                    <a:pt x="157" y="54"/>
                  </a:lnTo>
                  <a:lnTo>
                    <a:pt x="157" y="72"/>
                  </a:lnTo>
                  <a:lnTo>
                    <a:pt x="141" y="83"/>
                  </a:lnTo>
                  <a:lnTo>
                    <a:pt x="122" y="88"/>
                  </a:lnTo>
                  <a:lnTo>
                    <a:pt x="111" y="90"/>
                  </a:lnTo>
                  <a:lnTo>
                    <a:pt x="104" y="79"/>
                  </a:lnTo>
                  <a:lnTo>
                    <a:pt x="100" y="65"/>
                  </a:lnTo>
                  <a:lnTo>
                    <a:pt x="109" y="52"/>
                  </a:lnTo>
                  <a:lnTo>
                    <a:pt x="106" y="38"/>
                  </a:lnTo>
                  <a:lnTo>
                    <a:pt x="104" y="24"/>
                  </a:lnTo>
                  <a:lnTo>
                    <a:pt x="97" y="6"/>
                  </a:lnTo>
                </a:path>
              </a:pathLst>
            </a:custGeom>
            <a:solidFill>
              <a:srgbClr val="FF0000"/>
            </a:solidFill>
            <a:ln w="12700" cap="rnd">
              <a:solidFill>
                <a:schemeClr val="bg1"/>
              </a:solidFill>
              <a:round/>
              <a:headEnd/>
              <a:tailEnd/>
            </a:ln>
          </p:spPr>
          <p:txBody>
            <a:bodyPr/>
            <a:lstStyle/>
            <a:p>
              <a:pPr>
                <a:defRPr/>
              </a:pPr>
              <a:endParaRPr lang="en-GB" dirty="0"/>
            </a:p>
          </p:txBody>
        </p:sp>
        <p:sp>
          <p:nvSpPr>
            <p:cNvPr id="24" name="Freeform 23"/>
            <p:cNvSpPr>
              <a:spLocks/>
            </p:cNvSpPr>
            <p:nvPr/>
          </p:nvSpPr>
          <p:spPr bwMode="auto">
            <a:xfrm>
              <a:off x="2241" y="2018"/>
              <a:ext cx="325" cy="276"/>
            </a:xfrm>
            <a:custGeom>
              <a:avLst/>
              <a:gdLst>
                <a:gd name="T0" fmla="*/ 100 w 340"/>
                <a:gd name="T1" fmla="*/ 77 h 314"/>
                <a:gd name="T2" fmla="*/ 98 w 340"/>
                <a:gd name="T3" fmla="*/ 93 h 314"/>
                <a:gd name="T4" fmla="*/ 79 w 340"/>
                <a:gd name="T5" fmla="*/ 91 h 314"/>
                <a:gd name="T6" fmla="*/ 58 w 340"/>
                <a:gd name="T7" fmla="*/ 113 h 314"/>
                <a:gd name="T8" fmla="*/ 31 w 340"/>
                <a:gd name="T9" fmla="*/ 127 h 314"/>
                <a:gd name="T10" fmla="*/ 11 w 340"/>
                <a:gd name="T11" fmla="*/ 131 h 314"/>
                <a:gd name="T12" fmla="*/ 6 w 340"/>
                <a:gd name="T13" fmla="*/ 136 h 314"/>
                <a:gd name="T14" fmla="*/ 11 w 340"/>
                <a:gd name="T15" fmla="*/ 150 h 314"/>
                <a:gd name="T16" fmla="*/ 4 w 340"/>
                <a:gd name="T17" fmla="*/ 165 h 314"/>
                <a:gd name="T18" fmla="*/ 14 w 340"/>
                <a:gd name="T19" fmla="*/ 165 h 314"/>
                <a:gd name="T20" fmla="*/ 30 w 340"/>
                <a:gd name="T21" fmla="*/ 165 h 314"/>
                <a:gd name="T22" fmla="*/ 23 w 340"/>
                <a:gd name="T23" fmla="*/ 177 h 314"/>
                <a:gd name="T24" fmla="*/ 51 w 340"/>
                <a:gd name="T25" fmla="*/ 181 h 314"/>
                <a:gd name="T26" fmla="*/ 76 w 340"/>
                <a:gd name="T27" fmla="*/ 187 h 314"/>
                <a:gd name="T28" fmla="*/ 100 w 340"/>
                <a:gd name="T29" fmla="*/ 177 h 314"/>
                <a:gd name="T30" fmla="*/ 175 w 340"/>
                <a:gd name="T31" fmla="*/ 181 h 314"/>
                <a:gd name="T32" fmla="*/ 212 w 340"/>
                <a:gd name="T33" fmla="*/ 163 h 314"/>
                <a:gd name="T34" fmla="*/ 233 w 340"/>
                <a:gd name="T35" fmla="*/ 150 h 314"/>
                <a:gd name="T36" fmla="*/ 250 w 340"/>
                <a:gd name="T37" fmla="*/ 131 h 314"/>
                <a:gd name="T38" fmla="*/ 259 w 340"/>
                <a:gd name="T39" fmla="*/ 91 h 314"/>
                <a:gd name="T40" fmla="*/ 270 w 340"/>
                <a:gd name="T41" fmla="*/ 72 h 314"/>
                <a:gd name="T42" fmla="*/ 256 w 340"/>
                <a:gd name="T43" fmla="*/ 52 h 314"/>
                <a:gd name="T44" fmla="*/ 236 w 340"/>
                <a:gd name="T45" fmla="*/ 47 h 314"/>
                <a:gd name="T46" fmla="*/ 224 w 340"/>
                <a:gd name="T47" fmla="*/ 28 h 314"/>
                <a:gd name="T48" fmla="*/ 254 w 340"/>
                <a:gd name="T49" fmla="*/ 0 h 314"/>
                <a:gd name="T50" fmla="*/ 208 w 340"/>
                <a:gd name="T51" fmla="*/ 4 h 314"/>
                <a:gd name="T52" fmla="*/ 188 w 340"/>
                <a:gd name="T53" fmla="*/ 13 h 314"/>
                <a:gd name="T54" fmla="*/ 168 w 340"/>
                <a:gd name="T55" fmla="*/ 15 h 314"/>
                <a:gd name="T56" fmla="*/ 191 w 340"/>
                <a:gd name="T57" fmla="*/ 30 h 314"/>
                <a:gd name="T58" fmla="*/ 148 w 340"/>
                <a:gd name="T59" fmla="*/ 34 h 314"/>
                <a:gd name="T60" fmla="*/ 106 w 340"/>
                <a:gd name="T61" fmla="*/ 22 h 314"/>
                <a:gd name="T62" fmla="*/ 93 w 340"/>
                <a:gd name="T63" fmla="*/ 36 h 314"/>
                <a:gd name="T64" fmla="*/ 93 w 340"/>
                <a:gd name="T65" fmla="*/ 45 h 314"/>
                <a:gd name="T66" fmla="*/ 81 w 340"/>
                <a:gd name="T67" fmla="*/ 60 h 314"/>
                <a:gd name="T68" fmla="*/ 68 w 340"/>
                <a:gd name="T69" fmla="*/ 75 h 314"/>
                <a:gd name="T70" fmla="*/ 84 w 340"/>
                <a:gd name="T71" fmla="*/ 84 h 3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0"/>
                <a:gd name="T109" fmla="*/ 0 h 314"/>
                <a:gd name="T110" fmla="*/ 340 w 340"/>
                <a:gd name="T111" fmla="*/ 314 h 3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0" h="314">
                  <a:moveTo>
                    <a:pt x="125" y="118"/>
                  </a:moveTo>
                  <a:lnTo>
                    <a:pt x="120" y="130"/>
                  </a:lnTo>
                  <a:lnTo>
                    <a:pt x="125" y="146"/>
                  </a:lnTo>
                  <a:lnTo>
                    <a:pt x="118" y="157"/>
                  </a:lnTo>
                  <a:lnTo>
                    <a:pt x="109" y="150"/>
                  </a:lnTo>
                  <a:lnTo>
                    <a:pt x="95" y="153"/>
                  </a:lnTo>
                  <a:lnTo>
                    <a:pt x="95" y="164"/>
                  </a:lnTo>
                  <a:lnTo>
                    <a:pt x="70" y="189"/>
                  </a:lnTo>
                  <a:lnTo>
                    <a:pt x="56" y="194"/>
                  </a:lnTo>
                  <a:lnTo>
                    <a:pt x="36" y="214"/>
                  </a:lnTo>
                  <a:lnTo>
                    <a:pt x="25" y="221"/>
                  </a:lnTo>
                  <a:lnTo>
                    <a:pt x="13" y="219"/>
                  </a:lnTo>
                  <a:lnTo>
                    <a:pt x="11" y="223"/>
                  </a:lnTo>
                  <a:lnTo>
                    <a:pt x="6" y="228"/>
                  </a:lnTo>
                  <a:lnTo>
                    <a:pt x="13" y="235"/>
                  </a:lnTo>
                  <a:lnTo>
                    <a:pt x="13" y="251"/>
                  </a:lnTo>
                  <a:lnTo>
                    <a:pt x="0" y="265"/>
                  </a:lnTo>
                  <a:lnTo>
                    <a:pt x="4" y="278"/>
                  </a:lnTo>
                  <a:lnTo>
                    <a:pt x="18" y="278"/>
                  </a:lnTo>
                  <a:lnTo>
                    <a:pt x="25" y="267"/>
                  </a:lnTo>
                  <a:lnTo>
                    <a:pt x="34" y="276"/>
                  </a:lnTo>
                  <a:lnTo>
                    <a:pt x="22" y="285"/>
                  </a:lnTo>
                  <a:lnTo>
                    <a:pt x="27" y="297"/>
                  </a:lnTo>
                  <a:lnTo>
                    <a:pt x="34" y="299"/>
                  </a:lnTo>
                  <a:lnTo>
                    <a:pt x="61" y="303"/>
                  </a:lnTo>
                  <a:lnTo>
                    <a:pt x="65" y="306"/>
                  </a:lnTo>
                  <a:lnTo>
                    <a:pt x="91" y="313"/>
                  </a:lnTo>
                  <a:lnTo>
                    <a:pt x="100" y="308"/>
                  </a:lnTo>
                  <a:lnTo>
                    <a:pt x="120" y="297"/>
                  </a:lnTo>
                  <a:lnTo>
                    <a:pt x="152" y="303"/>
                  </a:lnTo>
                  <a:lnTo>
                    <a:pt x="209" y="303"/>
                  </a:lnTo>
                  <a:lnTo>
                    <a:pt x="241" y="297"/>
                  </a:lnTo>
                  <a:lnTo>
                    <a:pt x="254" y="274"/>
                  </a:lnTo>
                  <a:lnTo>
                    <a:pt x="273" y="265"/>
                  </a:lnTo>
                  <a:lnTo>
                    <a:pt x="279" y="251"/>
                  </a:lnTo>
                  <a:lnTo>
                    <a:pt x="286" y="233"/>
                  </a:lnTo>
                  <a:lnTo>
                    <a:pt x="300" y="219"/>
                  </a:lnTo>
                  <a:lnTo>
                    <a:pt x="313" y="189"/>
                  </a:lnTo>
                  <a:lnTo>
                    <a:pt x="311" y="153"/>
                  </a:lnTo>
                  <a:lnTo>
                    <a:pt x="339" y="134"/>
                  </a:lnTo>
                  <a:lnTo>
                    <a:pt x="323" y="121"/>
                  </a:lnTo>
                  <a:lnTo>
                    <a:pt x="318" y="95"/>
                  </a:lnTo>
                  <a:lnTo>
                    <a:pt x="307" y="86"/>
                  </a:lnTo>
                  <a:lnTo>
                    <a:pt x="293" y="86"/>
                  </a:lnTo>
                  <a:lnTo>
                    <a:pt x="282" y="79"/>
                  </a:lnTo>
                  <a:lnTo>
                    <a:pt x="259" y="52"/>
                  </a:lnTo>
                  <a:lnTo>
                    <a:pt x="268" y="47"/>
                  </a:lnTo>
                  <a:lnTo>
                    <a:pt x="309" y="11"/>
                  </a:lnTo>
                  <a:lnTo>
                    <a:pt x="304" y="0"/>
                  </a:lnTo>
                  <a:lnTo>
                    <a:pt x="291" y="2"/>
                  </a:lnTo>
                  <a:lnTo>
                    <a:pt x="250" y="4"/>
                  </a:lnTo>
                  <a:lnTo>
                    <a:pt x="236" y="15"/>
                  </a:lnTo>
                  <a:lnTo>
                    <a:pt x="225" y="22"/>
                  </a:lnTo>
                  <a:lnTo>
                    <a:pt x="211" y="20"/>
                  </a:lnTo>
                  <a:lnTo>
                    <a:pt x="202" y="25"/>
                  </a:lnTo>
                  <a:lnTo>
                    <a:pt x="209" y="36"/>
                  </a:lnTo>
                  <a:lnTo>
                    <a:pt x="229" y="50"/>
                  </a:lnTo>
                  <a:lnTo>
                    <a:pt x="213" y="52"/>
                  </a:lnTo>
                  <a:lnTo>
                    <a:pt x="177" y="57"/>
                  </a:lnTo>
                  <a:lnTo>
                    <a:pt x="152" y="47"/>
                  </a:lnTo>
                  <a:lnTo>
                    <a:pt x="127" y="36"/>
                  </a:lnTo>
                  <a:lnTo>
                    <a:pt x="118" y="43"/>
                  </a:lnTo>
                  <a:lnTo>
                    <a:pt x="111" y="61"/>
                  </a:lnTo>
                  <a:lnTo>
                    <a:pt x="113" y="70"/>
                  </a:lnTo>
                  <a:lnTo>
                    <a:pt x="111" y="75"/>
                  </a:lnTo>
                  <a:lnTo>
                    <a:pt x="95" y="82"/>
                  </a:lnTo>
                  <a:lnTo>
                    <a:pt x="97" y="100"/>
                  </a:lnTo>
                  <a:lnTo>
                    <a:pt x="95" y="105"/>
                  </a:lnTo>
                  <a:lnTo>
                    <a:pt x="81" y="125"/>
                  </a:lnTo>
                  <a:lnTo>
                    <a:pt x="93" y="143"/>
                  </a:lnTo>
                  <a:lnTo>
                    <a:pt x="100" y="141"/>
                  </a:lnTo>
                  <a:lnTo>
                    <a:pt x="125" y="118"/>
                  </a:lnTo>
                </a:path>
              </a:pathLst>
            </a:custGeom>
            <a:grpFill/>
            <a:ln w="12700" cap="rnd">
              <a:solidFill>
                <a:schemeClr val="bg1"/>
              </a:solidFill>
              <a:round/>
              <a:headEnd/>
              <a:tailEnd/>
            </a:ln>
          </p:spPr>
          <p:txBody>
            <a:bodyPr/>
            <a:lstStyle/>
            <a:p>
              <a:pPr>
                <a:defRPr/>
              </a:pPr>
              <a:endParaRPr lang="en-GB" dirty="0"/>
            </a:p>
          </p:txBody>
        </p:sp>
        <p:grpSp>
          <p:nvGrpSpPr>
            <p:cNvPr id="25" name="Group 24"/>
            <p:cNvGrpSpPr>
              <a:grpSpLocks/>
            </p:cNvGrpSpPr>
            <p:nvPr/>
          </p:nvGrpSpPr>
          <p:grpSpPr bwMode="auto">
            <a:xfrm>
              <a:off x="3339" y="2038"/>
              <a:ext cx="384" cy="271"/>
              <a:chOff x="3001" y="2038"/>
              <a:chExt cx="404" cy="308"/>
            </a:xfrm>
            <a:grpFill/>
          </p:grpSpPr>
          <p:sp>
            <p:nvSpPr>
              <p:cNvPr id="80" name="Freeform 24"/>
              <p:cNvSpPr>
                <a:spLocks/>
              </p:cNvSpPr>
              <p:nvPr/>
            </p:nvSpPr>
            <p:spPr bwMode="auto">
              <a:xfrm>
                <a:off x="3001" y="2099"/>
                <a:ext cx="164" cy="204"/>
              </a:xfrm>
              <a:custGeom>
                <a:avLst/>
                <a:gdLst>
                  <a:gd name="T0" fmla="*/ 13 w 164"/>
                  <a:gd name="T1" fmla="*/ 173 h 204"/>
                  <a:gd name="T2" fmla="*/ 22 w 164"/>
                  <a:gd name="T3" fmla="*/ 189 h 204"/>
                  <a:gd name="T4" fmla="*/ 40 w 164"/>
                  <a:gd name="T5" fmla="*/ 189 h 204"/>
                  <a:gd name="T6" fmla="*/ 56 w 164"/>
                  <a:gd name="T7" fmla="*/ 193 h 204"/>
                  <a:gd name="T8" fmla="*/ 67 w 164"/>
                  <a:gd name="T9" fmla="*/ 203 h 204"/>
                  <a:gd name="T10" fmla="*/ 81 w 164"/>
                  <a:gd name="T11" fmla="*/ 203 h 204"/>
                  <a:gd name="T12" fmla="*/ 72 w 164"/>
                  <a:gd name="T13" fmla="*/ 191 h 204"/>
                  <a:gd name="T14" fmla="*/ 79 w 164"/>
                  <a:gd name="T15" fmla="*/ 173 h 204"/>
                  <a:gd name="T16" fmla="*/ 88 w 164"/>
                  <a:gd name="T17" fmla="*/ 155 h 204"/>
                  <a:gd name="T18" fmla="*/ 92 w 164"/>
                  <a:gd name="T19" fmla="*/ 132 h 204"/>
                  <a:gd name="T20" fmla="*/ 110 w 164"/>
                  <a:gd name="T21" fmla="*/ 120 h 204"/>
                  <a:gd name="T22" fmla="*/ 126 w 164"/>
                  <a:gd name="T23" fmla="*/ 111 h 204"/>
                  <a:gd name="T24" fmla="*/ 126 w 164"/>
                  <a:gd name="T25" fmla="*/ 98 h 204"/>
                  <a:gd name="T26" fmla="*/ 126 w 164"/>
                  <a:gd name="T27" fmla="*/ 77 h 204"/>
                  <a:gd name="T28" fmla="*/ 129 w 164"/>
                  <a:gd name="T29" fmla="*/ 68 h 204"/>
                  <a:gd name="T30" fmla="*/ 144 w 164"/>
                  <a:gd name="T31" fmla="*/ 66 h 204"/>
                  <a:gd name="T32" fmla="*/ 149 w 164"/>
                  <a:gd name="T33" fmla="*/ 70 h 204"/>
                  <a:gd name="T34" fmla="*/ 163 w 164"/>
                  <a:gd name="T35" fmla="*/ 57 h 204"/>
                  <a:gd name="T36" fmla="*/ 158 w 164"/>
                  <a:gd name="T37" fmla="*/ 45 h 204"/>
                  <a:gd name="T38" fmla="*/ 149 w 164"/>
                  <a:gd name="T39" fmla="*/ 43 h 204"/>
                  <a:gd name="T40" fmla="*/ 135 w 164"/>
                  <a:gd name="T41" fmla="*/ 43 h 204"/>
                  <a:gd name="T42" fmla="*/ 129 w 164"/>
                  <a:gd name="T43" fmla="*/ 43 h 204"/>
                  <a:gd name="T44" fmla="*/ 126 w 164"/>
                  <a:gd name="T45" fmla="*/ 22 h 204"/>
                  <a:gd name="T46" fmla="*/ 126 w 164"/>
                  <a:gd name="T47" fmla="*/ 4 h 204"/>
                  <a:gd name="T48" fmla="*/ 117 w 164"/>
                  <a:gd name="T49" fmla="*/ 0 h 204"/>
                  <a:gd name="T50" fmla="*/ 113 w 164"/>
                  <a:gd name="T51" fmla="*/ 6 h 204"/>
                  <a:gd name="T52" fmla="*/ 88 w 164"/>
                  <a:gd name="T53" fmla="*/ 2 h 204"/>
                  <a:gd name="T54" fmla="*/ 81 w 164"/>
                  <a:gd name="T55" fmla="*/ 9 h 204"/>
                  <a:gd name="T56" fmla="*/ 88 w 164"/>
                  <a:gd name="T57" fmla="*/ 25 h 204"/>
                  <a:gd name="T58" fmla="*/ 86 w 164"/>
                  <a:gd name="T59" fmla="*/ 43 h 204"/>
                  <a:gd name="T60" fmla="*/ 74 w 164"/>
                  <a:gd name="T61" fmla="*/ 29 h 204"/>
                  <a:gd name="T62" fmla="*/ 70 w 164"/>
                  <a:gd name="T63" fmla="*/ 20 h 204"/>
                  <a:gd name="T64" fmla="*/ 56 w 164"/>
                  <a:gd name="T65" fmla="*/ 22 h 204"/>
                  <a:gd name="T66" fmla="*/ 52 w 164"/>
                  <a:gd name="T67" fmla="*/ 31 h 204"/>
                  <a:gd name="T68" fmla="*/ 47 w 164"/>
                  <a:gd name="T69" fmla="*/ 36 h 204"/>
                  <a:gd name="T70" fmla="*/ 47 w 164"/>
                  <a:gd name="T71" fmla="*/ 50 h 204"/>
                  <a:gd name="T72" fmla="*/ 45 w 164"/>
                  <a:gd name="T73" fmla="*/ 50 h 204"/>
                  <a:gd name="T74" fmla="*/ 31 w 164"/>
                  <a:gd name="T75" fmla="*/ 29 h 204"/>
                  <a:gd name="T76" fmla="*/ 24 w 164"/>
                  <a:gd name="T77" fmla="*/ 22 h 204"/>
                  <a:gd name="T78" fmla="*/ 18 w 164"/>
                  <a:gd name="T79" fmla="*/ 27 h 204"/>
                  <a:gd name="T80" fmla="*/ 20 w 164"/>
                  <a:gd name="T81" fmla="*/ 38 h 204"/>
                  <a:gd name="T82" fmla="*/ 20 w 164"/>
                  <a:gd name="T83" fmla="*/ 45 h 204"/>
                  <a:gd name="T84" fmla="*/ 9 w 164"/>
                  <a:gd name="T85" fmla="*/ 50 h 204"/>
                  <a:gd name="T86" fmla="*/ 9 w 164"/>
                  <a:gd name="T87" fmla="*/ 63 h 204"/>
                  <a:gd name="T88" fmla="*/ 18 w 164"/>
                  <a:gd name="T89" fmla="*/ 77 h 204"/>
                  <a:gd name="T90" fmla="*/ 18 w 164"/>
                  <a:gd name="T91" fmla="*/ 88 h 204"/>
                  <a:gd name="T92" fmla="*/ 13 w 164"/>
                  <a:gd name="T93" fmla="*/ 98 h 204"/>
                  <a:gd name="T94" fmla="*/ 0 w 164"/>
                  <a:gd name="T95" fmla="*/ 109 h 204"/>
                  <a:gd name="T96" fmla="*/ 2 w 164"/>
                  <a:gd name="T97" fmla="*/ 120 h 204"/>
                  <a:gd name="T98" fmla="*/ 15 w 164"/>
                  <a:gd name="T99" fmla="*/ 130 h 204"/>
                  <a:gd name="T100" fmla="*/ 20 w 164"/>
                  <a:gd name="T101" fmla="*/ 139 h 204"/>
                  <a:gd name="T102" fmla="*/ 18 w 164"/>
                  <a:gd name="T103" fmla="*/ 161 h 204"/>
                  <a:gd name="T104" fmla="*/ 13 w 164"/>
                  <a:gd name="T105" fmla="*/ 173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204"/>
                  <a:gd name="T161" fmla="*/ 164 w 16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204">
                    <a:moveTo>
                      <a:pt x="13" y="173"/>
                    </a:moveTo>
                    <a:lnTo>
                      <a:pt x="22" y="189"/>
                    </a:lnTo>
                    <a:lnTo>
                      <a:pt x="40" y="189"/>
                    </a:lnTo>
                    <a:lnTo>
                      <a:pt x="56" y="193"/>
                    </a:lnTo>
                    <a:lnTo>
                      <a:pt x="67" y="203"/>
                    </a:lnTo>
                    <a:lnTo>
                      <a:pt x="81" y="203"/>
                    </a:lnTo>
                    <a:lnTo>
                      <a:pt x="72" y="191"/>
                    </a:lnTo>
                    <a:lnTo>
                      <a:pt x="79" y="173"/>
                    </a:lnTo>
                    <a:lnTo>
                      <a:pt x="88" y="155"/>
                    </a:lnTo>
                    <a:lnTo>
                      <a:pt x="92" y="132"/>
                    </a:lnTo>
                    <a:lnTo>
                      <a:pt x="110" y="120"/>
                    </a:lnTo>
                    <a:lnTo>
                      <a:pt x="126" y="111"/>
                    </a:lnTo>
                    <a:lnTo>
                      <a:pt x="126" y="98"/>
                    </a:lnTo>
                    <a:lnTo>
                      <a:pt x="126" y="77"/>
                    </a:lnTo>
                    <a:lnTo>
                      <a:pt x="129" y="68"/>
                    </a:lnTo>
                    <a:lnTo>
                      <a:pt x="144" y="66"/>
                    </a:lnTo>
                    <a:lnTo>
                      <a:pt x="149" y="70"/>
                    </a:lnTo>
                    <a:lnTo>
                      <a:pt x="163" y="57"/>
                    </a:lnTo>
                    <a:lnTo>
                      <a:pt x="158" y="45"/>
                    </a:lnTo>
                    <a:lnTo>
                      <a:pt x="149" y="43"/>
                    </a:lnTo>
                    <a:lnTo>
                      <a:pt x="135" y="43"/>
                    </a:lnTo>
                    <a:lnTo>
                      <a:pt x="129" y="43"/>
                    </a:lnTo>
                    <a:lnTo>
                      <a:pt x="126" y="22"/>
                    </a:lnTo>
                    <a:lnTo>
                      <a:pt x="126" y="4"/>
                    </a:lnTo>
                    <a:lnTo>
                      <a:pt x="117" y="0"/>
                    </a:lnTo>
                    <a:lnTo>
                      <a:pt x="113" y="6"/>
                    </a:lnTo>
                    <a:lnTo>
                      <a:pt x="88" y="2"/>
                    </a:lnTo>
                    <a:lnTo>
                      <a:pt x="81" y="9"/>
                    </a:lnTo>
                    <a:lnTo>
                      <a:pt x="88" y="25"/>
                    </a:lnTo>
                    <a:lnTo>
                      <a:pt x="86" y="43"/>
                    </a:lnTo>
                    <a:lnTo>
                      <a:pt x="74" y="29"/>
                    </a:lnTo>
                    <a:lnTo>
                      <a:pt x="70" y="20"/>
                    </a:lnTo>
                    <a:lnTo>
                      <a:pt x="56" y="22"/>
                    </a:lnTo>
                    <a:lnTo>
                      <a:pt x="52" y="31"/>
                    </a:lnTo>
                    <a:lnTo>
                      <a:pt x="47" y="36"/>
                    </a:lnTo>
                    <a:lnTo>
                      <a:pt x="47" y="50"/>
                    </a:lnTo>
                    <a:lnTo>
                      <a:pt x="45" y="50"/>
                    </a:lnTo>
                    <a:lnTo>
                      <a:pt x="31" y="29"/>
                    </a:lnTo>
                    <a:lnTo>
                      <a:pt x="24" y="22"/>
                    </a:lnTo>
                    <a:lnTo>
                      <a:pt x="18" y="27"/>
                    </a:lnTo>
                    <a:lnTo>
                      <a:pt x="20" y="38"/>
                    </a:lnTo>
                    <a:lnTo>
                      <a:pt x="20" y="45"/>
                    </a:lnTo>
                    <a:lnTo>
                      <a:pt x="9" y="50"/>
                    </a:lnTo>
                    <a:lnTo>
                      <a:pt x="9" y="63"/>
                    </a:lnTo>
                    <a:lnTo>
                      <a:pt x="18" y="77"/>
                    </a:lnTo>
                    <a:lnTo>
                      <a:pt x="18" y="88"/>
                    </a:lnTo>
                    <a:lnTo>
                      <a:pt x="13" y="98"/>
                    </a:lnTo>
                    <a:lnTo>
                      <a:pt x="0" y="109"/>
                    </a:lnTo>
                    <a:lnTo>
                      <a:pt x="2" y="120"/>
                    </a:lnTo>
                    <a:lnTo>
                      <a:pt x="15" y="130"/>
                    </a:lnTo>
                    <a:lnTo>
                      <a:pt x="20" y="139"/>
                    </a:lnTo>
                    <a:lnTo>
                      <a:pt x="18" y="161"/>
                    </a:lnTo>
                    <a:lnTo>
                      <a:pt x="13" y="173"/>
                    </a:lnTo>
                  </a:path>
                </a:pathLst>
              </a:custGeom>
              <a:solidFill>
                <a:srgbClr val="FF0000"/>
              </a:solidFill>
              <a:ln w="12700" cap="rnd">
                <a:solidFill>
                  <a:schemeClr val="bg1"/>
                </a:solidFill>
                <a:round/>
                <a:headEnd/>
                <a:tailEnd/>
              </a:ln>
            </p:spPr>
            <p:txBody>
              <a:bodyPr/>
              <a:lstStyle/>
              <a:p>
                <a:pPr>
                  <a:defRPr/>
                </a:pPr>
                <a:endParaRPr lang="en-GB" dirty="0"/>
              </a:p>
            </p:txBody>
          </p:sp>
          <p:sp>
            <p:nvSpPr>
              <p:cNvPr id="81" name="Freeform 25"/>
              <p:cNvSpPr>
                <a:spLocks/>
              </p:cNvSpPr>
              <p:nvPr/>
            </p:nvSpPr>
            <p:spPr bwMode="auto">
              <a:xfrm>
                <a:off x="3035" y="2038"/>
                <a:ext cx="124" cy="78"/>
              </a:xfrm>
              <a:custGeom>
                <a:avLst/>
                <a:gdLst>
                  <a:gd name="T0" fmla="*/ 0 w 124"/>
                  <a:gd name="T1" fmla="*/ 74 h 78"/>
                  <a:gd name="T2" fmla="*/ 11 w 124"/>
                  <a:gd name="T3" fmla="*/ 77 h 78"/>
                  <a:gd name="T4" fmla="*/ 22 w 124"/>
                  <a:gd name="T5" fmla="*/ 67 h 78"/>
                  <a:gd name="T6" fmla="*/ 34 w 124"/>
                  <a:gd name="T7" fmla="*/ 52 h 78"/>
                  <a:gd name="T8" fmla="*/ 68 w 124"/>
                  <a:gd name="T9" fmla="*/ 52 h 78"/>
                  <a:gd name="T10" fmla="*/ 97 w 124"/>
                  <a:gd name="T11" fmla="*/ 47 h 78"/>
                  <a:gd name="T12" fmla="*/ 113 w 124"/>
                  <a:gd name="T13" fmla="*/ 33 h 78"/>
                  <a:gd name="T14" fmla="*/ 120 w 124"/>
                  <a:gd name="T15" fmla="*/ 18 h 78"/>
                  <a:gd name="T16" fmla="*/ 123 w 124"/>
                  <a:gd name="T17" fmla="*/ 0 h 78"/>
                  <a:gd name="T18" fmla="*/ 100 w 124"/>
                  <a:gd name="T19" fmla="*/ 11 h 78"/>
                  <a:gd name="T20" fmla="*/ 59 w 124"/>
                  <a:gd name="T21" fmla="*/ 29 h 78"/>
                  <a:gd name="T22" fmla="*/ 47 w 124"/>
                  <a:gd name="T23" fmla="*/ 31 h 78"/>
                  <a:gd name="T24" fmla="*/ 34 w 124"/>
                  <a:gd name="T25" fmla="*/ 40 h 78"/>
                  <a:gd name="T26" fmla="*/ 11 w 124"/>
                  <a:gd name="T27" fmla="*/ 45 h 78"/>
                  <a:gd name="T28" fmla="*/ 0 w 124"/>
                  <a:gd name="T29" fmla="*/ 49 h 78"/>
                  <a:gd name="T30" fmla="*/ 0 w 124"/>
                  <a:gd name="T31" fmla="*/ 74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78"/>
                  <a:gd name="T50" fmla="*/ 124 w 12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78">
                    <a:moveTo>
                      <a:pt x="0" y="74"/>
                    </a:moveTo>
                    <a:lnTo>
                      <a:pt x="11" y="77"/>
                    </a:lnTo>
                    <a:lnTo>
                      <a:pt x="22" y="67"/>
                    </a:lnTo>
                    <a:lnTo>
                      <a:pt x="34" y="52"/>
                    </a:lnTo>
                    <a:lnTo>
                      <a:pt x="68" y="52"/>
                    </a:lnTo>
                    <a:lnTo>
                      <a:pt x="97" y="47"/>
                    </a:lnTo>
                    <a:lnTo>
                      <a:pt x="113" y="33"/>
                    </a:lnTo>
                    <a:lnTo>
                      <a:pt x="120" y="18"/>
                    </a:lnTo>
                    <a:lnTo>
                      <a:pt x="123" y="0"/>
                    </a:lnTo>
                    <a:lnTo>
                      <a:pt x="100" y="11"/>
                    </a:lnTo>
                    <a:lnTo>
                      <a:pt x="59" y="29"/>
                    </a:lnTo>
                    <a:lnTo>
                      <a:pt x="47" y="31"/>
                    </a:lnTo>
                    <a:lnTo>
                      <a:pt x="34" y="40"/>
                    </a:lnTo>
                    <a:lnTo>
                      <a:pt x="11" y="45"/>
                    </a:lnTo>
                    <a:lnTo>
                      <a:pt x="0" y="49"/>
                    </a:lnTo>
                    <a:lnTo>
                      <a:pt x="0" y="74"/>
                    </a:lnTo>
                  </a:path>
                </a:pathLst>
              </a:custGeom>
              <a:grpFill/>
              <a:ln w="12700" cap="rnd">
                <a:solidFill>
                  <a:schemeClr val="bg1"/>
                </a:solidFill>
                <a:round/>
                <a:headEnd/>
                <a:tailEnd/>
              </a:ln>
            </p:spPr>
            <p:txBody>
              <a:bodyPr/>
              <a:lstStyle/>
              <a:p>
                <a:pPr>
                  <a:defRPr/>
                </a:pPr>
                <a:endParaRPr lang="en-GB" dirty="0"/>
              </a:p>
            </p:txBody>
          </p:sp>
          <p:sp>
            <p:nvSpPr>
              <p:cNvPr id="82" name="Freeform 26"/>
              <p:cNvSpPr>
                <a:spLocks/>
              </p:cNvSpPr>
              <p:nvPr/>
            </p:nvSpPr>
            <p:spPr bwMode="auto">
              <a:xfrm>
                <a:off x="3098" y="2227"/>
                <a:ext cx="54" cy="64"/>
              </a:xfrm>
              <a:custGeom>
                <a:avLst/>
                <a:gdLst>
                  <a:gd name="T0" fmla="*/ 16 w 54"/>
                  <a:gd name="T1" fmla="*/ 0 h 64"/>
                  <a:gd name="T2" fmla="*/ 50 w 54"/>
                  <a:gd name="T3" fmla="*/ 22 h 64"/>
                  <a:gd name="T4" fmla="*/ 53 w 54"/>
                  <a:gd name="T5" fmla="*/ 31 h 64"/>
                  <a:gd name="T6" fmla="*/ 41 w 54"/>
                  <a:gd name="T7" fmla="*/ 45 h 64"/>
                  <a:gd name="T8" fmla="*/ 29 w 54"/>
                  <a:gd name="T9" fmla="*/ 54 h 64"/>
                  <a:gd name="T10" fmla="*/ 32 w 54"/>
                  <a:gd name="T11" fmla="*/ 63 h 64"/>
                  <a:gd name="T12" fmla="*/ 16 w 54"/>
                  <a:gd name="T13" fmla="*/ 60 h 64"/>
                  <a:gd name="T14" fmla="*/ 2 w 54"/>
                  <a:gd name="T15" fmla="*/ 45 h 64"/>
                  <a:gd name="T16" fmla="*/ 0 w 54"/>
                  <a:gd name="T17" fmla="*/ 31 h 64"/>
                  <a:gd name="T18" fmla="*/ 6 w 54"/>
                  <a:gd name="T19" fmla="*/ 18 h 64"/>
                  <a:gd name="T20" fmla="*/ 16 w 5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4"/>
                  <a:gd name="T35" fmla="*/ 54 w 5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4">
                    <a:moveTo>
                      <a:pt x="16" y="0"/>
                    </a:moveTo>
                    <a:lnTo>
                      <a:pt x="50" y="22"/>
                    </a:lnTo>
                    <a:lnTo>
                      <a:pt x="53" y="31"/>
                    </a:lnTo>
                    <a:lnTo>
                      <a:pt x="41" y="45"/>
                    </a:lnTo>
                    <a:lnTo>
                      <a:pt x="29" y="54"/>
                    </a:lnTo>
                    <a:lnTo>
                      <a:pt x="32" y="63"/>
                    </a:lnTo>
                    <a:lnTo>
                      <a:pt x="16" y="60"/>
                    </a:lnTo>
                    <a:lnTo>
                      <a:pt x="2" y="45"/>
                    </a:lnTo>
                    <a:lnTo>
                      <a:pt x="0" y="31"/>
                    </a:lnTo>
                    <a:lnTo>
                      <a:pt x="6" y="18"/>
                    </a:lnTo>
                    <a:lnTo>
                      <a:pt x="16" y="0"/>
                    </a:lnTo>
                  </a:path>
                </a:pathLst>
              </a:custGeom>
              <a:grpFill/>
              <a:ln w="12700" cap="rnd">
                <a:solidFill>
                  <a:schemeClr val="bg1"/>
                </a:solidFill>
                <a:round/>
                <a:headEnd/>
                <a:tailEnd/>
              </a:ln>
            </p:spPr>
            <p:txBody>
              <a:bodyPr/>
              <a:lstStyle/>
              <a:p>
                <a:pPr>
                  <a:defRPr/>
                </a:pPr>
                <a:endParaRPr lang="en-GB" dirty="0"/>
              </a:p>
            </p:txBody>
          </p:sp>
          <p:sp>
            <p:nvSpPr>
              <p:cNvPr id="83" name="Freeform 27"/>
              <p:cNvSpPr>
                <a:spLocks/>
              </p:cNvSpPr>
              <p:nvPr/>
            </p:nvSpPr>
            <p:spPr bwMode="auto">
              <a:xfrm>
                <a:off x="3164" y="2208"/>
                <a:ext cx="78" cy="95"/>
              </a:xfrm>
              <a:custGeom>
                <a:avLst/>
                <a:gdLst>
                  <a:gd name="T0" fmla="*/ 72 w 78"/>
                  <a:gd name="T1" fmla="*/ 0 h 95"/>
                  <a:gd name="T2" fmla="*/ 77 w 78"/>
                  <a:gd name="T3" fmla="*/ 4 h 95"/>
                  <a:gd name="T4" fmla="*/ 72 w 78"/>
                  <a:gd name="T5" fmla="*/ 9 h 95"/>
                  <a:gd name="T6" fmla="*/ 77 w 78"/>
                  <a:gd name="T7" fmla="*/ 18 h 95"/>
                  <a:gd name="T8" fmla="*/ 70 w 78"/>
                  <a:gd name="T9" fmla="*/ 32 h 95"/>
                  <a:gd name="T10" fmla="*/ 61 w 78"/>
                  <a:gd name="T11" fmla="*/ 41 h 95"/>
                  <a:gd name="T12" fmla="*/ 63 w 78"/>
                  <a:gd name="T13" fmla="*/ 52 h 95"/>
                  <a:gd name="T14" fmla="*/ 61 w 78"/>
                  <a:gd name="T15" fmla="*/ 61 h 95"/>
                  <a:gd name="T16" fmla="*/ 63 w 78"/>
                  <a:gd name="T17" fmla="*/ 71 h 95"/>
                  <a:gd name="T18" fmla="*/ 49 w 78"/>
                  <a:gd name="T19" fmla="*/ 94 h 95"/>
                  <a:gd name="T20" fmla="*/ 18 w 78"/>
                  <a:gd name="T21" fmla="*/ 71 h 95"/>
                  <a:gd name="T22" fmla="*/ 0 w 78"/>
                  <a:gd name="T23" fmla="*/ 59 h 95"/>
                  <a:gd name="T24" fmla="*/ 9 w 78"/>
                  <a:gd name="T25" fmla="*/ 52 h 95"/>
                  <a:gd name="T26" fmla="*/ 9 w 78"/>
                  <a:gd name="T27" fmla="*/ 36 h 95"/>
                  <a:gd name="T28" fmla="*/ 29 w 78"/>
                  <a:gd name="T29" fmla="*/ 22 h 95"/>
                  <a:gd name="T30" fmla="*/ 40 w 78"/>
                  <a:gd name="T31" fmla="*/ 27 h 95"/>
                  <a:gd name="T32" fmla="*/ 49 w 78"/>
                  <a:gd name="T33" fmla="*/ 22 h 95"/>
                  <a:gd name="T34" fmla="*/ 65 w 78"/>
                  <a:gd name="T35" fmla="*/ 11 h 95"/>
                  <a:gd name="T36" fmla="*/ 72 w 78"/>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95"/>
                  <a:gd name="T59" fmla="*/ 78 w 78"/>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95">
                    <a:moveTo>
                      <a:pt x="72" y="0"/>
                    </a:moveTo>
                    <a:lnTo>
                      <a:pt x="77" y="4"/>
                    </a:lnTo>
                    <a:lnTo>
                      <a:pt x="72" y="9"/>
                    </a:lnTo>
                    <a:lnTo>
                      <a:pt x="77" y="18"/>
                    </a:lnTo>
                    <a:lnTo>
                      <a:pt x="70" y="32"/>
                    </a:lnTo>
                    <a:lnTo>
                      <a:pt x="61" y="41"/>
                    </a:lnTo>
                    <a:lnTo>
                      <a:pt x="63" y="52"/>
                    </a:lnTo>
                    <a:lnTo>
                      <a:pt x="61" y="61"/>
                    </a:lnTo>
                    <a:lnTo>
                      <a:pt x="63" y="71"/>
                    </a:lnTo>
                    <a:lnTo>
                      <a:pt x="49" y="94"/>
                    </a:lnTo>
                    <a:lnTo>
                      <a:pt x="18" y="71"/>
                    </a:lnTo>
                    <a:lnTo>
                      <a:pt x="0" y="59"/>
                    </a:lnTo>
                    <a:lnTo>
                      <a:pt x="9" y="52"/>
                    </a:lnTo>
                    <a:lnTo>
                      <a:pt x="9" y="36"/>
                    </a:lnTo>
                    <a:lnTo>
                      <a:pt x="29" y="22"/>
                    </a:lnTo>
                    <a:lnTo>
                      <a:pt x="40" y="27"/>
                    </a:lnTo>
                    <a:lnTo>
                      <a:pt x="49" y="22"/>
                    </a:lnTo>
                    <a:lnTo>
                      <a:pt x="65" y="11"/>
                    </a:lnTo>
                    <a:lnTo>
                      <a:pt x="72" y="0"/>
                    </a:lnTo>
                  </a:path>
                </a:pathLst>
              </a:custGeom>
              <a:grpFill/>
              <a:ln w="12700" cap="rnd">
                <a:solidFill>
                  <a:schemeClr val="bg1"/>
                </a:solidFill>
                <a:round/>
                <a:headEnd/>
                <a:tailEnd/>
              </a:ln>
            </p:spPr>
            <p:txBody>
              <a:bodyPr/>
              <a:lstStyle/>
              <a:p>
                <a:pPr>
                  <a:defRPr/>
                </a:pPr>
                <a:endParaRPr lang="en-GB" dirty="0"/>
              </a:p>
            </p:txBody>
          </p:sp>
          <p:sp>
            <p:nvSpPr>
              <p:cNvPr id="84" name="Freeform 28"/>
              <p:cNvSpPr>
                <a:spLocks/>
              </p:cNvSpPr>
              <p:nvPr/>
            </p:nvSpPr>
            <p:spPr bwMode="auto">
              <a:xfrm>
                <a:off x="3153" y="2303"/>
                <a:ext cx="38" cy="43"/>
              </a:xfrm>
              <a:custGeom>
                <a:avLst/>
                <a:gdLst>
                  <a:gd name="T0" fmla="*/ 0 w 38"/>
                  <a:gd name="T1" fmla="*/ 0 h 43"/>
                  <a:gd name="T2" fmla="*/ 26 w 38"/>
                  <a:gd name="T3" fmla="*/ 7 h 43"/>
                  <a:gd name="T4" fmla="*/ 34 w 38"/>
                  <a:gd name="T5" fmla="*/ 18 h 43"/>
                  <a:gd name="T6" fmla="*/ 37 w 38"/>
                  <a:gd name="T7" fmla="*/ 32 h 43"/>
                  <a:gd name="T8" fmla="*/ 26 w 38"/>
                  <a:gd name="T9" fmla="*/ 42 h 43"/>
                  <a:gd name="T10" fmla="*/ 7 w 38"/>
                  <a:gd name="T11" fmla="*/ 35 h 43"/>
                  <a:gd name="T12" fmla="*/ 2 w 38"/>
                  <a:gd name="T13" fmla="*/ 23 h 43"/>
                  <a:gd name="T14" fmla="*/ 0 w 38"/>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3"/>
                  <a:gd name="T26" fmla="*/ 38 w 3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3">
                    <a:moveTo>
                      <a:pt x="0" y="0"/>
                    </a:moveTo>
                    <a:lnTo>
                      <a:pt x="26" y="7"/>
                    </a:lnTo>
                    <a:lnTo>
                      <a:pt x="34" y="18"/>
                    </a:lnTo>
                    <a:lnTo>
                      <a:pt x="37" y="32"/>
                    </a:lnTo>
                    <a:lnTo>
                      <a:pt x="26" y="42"/>
                    </a:lnTo>
                    <a:lnTo>
                      <a:pt x="7" y="35"/>
                    </a:lnTo>
                    <a:lnTo>
                      <a:pt x="2" y="23"/>
                    </a:lnTo>
                    <a:lnTo>
                      <a:pt x="0" y="0"/>
                    </a:lnTo>
                  </a:path>
                </a:pathLst>
              </a:custGeom>
              <a:grpFill/>
              <a:ln w="12700" cap="rnd">
                <a:solidFill>
                  <a:schemeClr val="bg1"/>
                </a:solidFill>
                <a:round/>
                <a:headEnd/>
                <a:tailEnd/>
              </a:ln>
            </p:spPr>
            <p:txBody>
              <a:bodyPr/>
              <a:lstStyle/>
              <a:p>
                <a:pPr>
                  <a:defRPr/>
                </a:pPr>
                <a:endParaRPr lang="en-GB" dirty="0"/>
              </a:p>
            </p:txBody>
          </p:sp>
          <p:sp>
            <p:nvSpPr>
              <p:cNvPr id="85" name="Freeform 29"/>
              <p:cNvSpPr>
                <a:spLocks/>
              </p:cNvSpPr>
              <p:nvPr/>
            </p:nvSpPr>
            <p:spPr bwMode="auto">
              <a:xfrm>
                <a:off x="3369" y="2295"/>
                <a:ext cx="36" cy="36"/>
              </a:xfrm>
              <a:custGeom>
                <a:avLst/>
                <a:gdLst>
                  <a:gd name="T0" fmla="*/ 13 w 36"/>
                  <a:gd name="T1" fmla="*/ 0 h 36"/>
                  <a:gd name="T2" fmla="*/ 0 w 36"/>
                  <a:gd name="T3" fmla="*/ 7 h 36"/>
                  <a:gd name="T4" fmla="*/ 0 w 36"/>
                  <a:gd name="T5" fmla="*/ 25 h 36"/>
                  <a:gd name="T6" fmla="*/ 26 w 36"/>
                  <a:gd name="T7" fmla="*/ 35 h 36"/>
                  <a:gd name="T8" fmla="*/ 35 w 36"/>
                  <a:gd name="T9" fmla="*/ 20 h 36"/>
                  <a:gd name="T10" fmla="*/ 13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3" y="0"/>
                    </a:moveTo>
                    <a:lnTo>
                      <a:pt x="0" y="7"/>
                    </a:lnTo>
                    <a:lnTo>
                      <a:pt x="0" y="25"/>
                    </a:lnTo>
                    <a:lnTo>
                      <a:pt x="26" y="35"/>
                    </a:lnTo>
                    <a:lnTo>
                      <a:pt x="35" y="20"/>
                    </a:lnTo>
                    <a:lnTo>
                      <a:pt x="13" y="0"/>
                    </a:lnTo>
                  </a:path>
                </a:pathLst>
              </a:custGeom>
              <a:grpFill/>
              <a:ln w="12700" cap="rnd">
                <a:solidFill>
                  <a:schemeClr val="bg1"/>
                </a:solidFill>
                <a:round/>
                <a:headEnd/>
                <a:tailEnd/>
              </a:ln>
            </p:spPr>
            <p:txBody>
              <a:bodyPr/>
              <a:lstStyle/>
              <a:p>
                <a:pPr>
                  <a:defRPr/>
                </a:pPr>
                <a:endParaRPr lang="en-GB" dirty="0"/>
              </a:p>
            </p:txBody>
          </p:sp>
        </p:grpSp>
        <p:sp>
          <p:nvSpPr>
            <p:cNvPr id="26" name="Freeform 30"/>
            <p:cNvSpPr>
              <a:spLocks/>
            </p:cNvSpPr>
            <p:nvPr/>
          </p:nvSpPr>
          <p:spPr bwMode="auto">
            <a:xfrm>
              <a:off x="3599" y="2319"/>
              <a:ext cx="34" cy="35"/>
            </a:xfrm>
            <a:custGeom>
              <a:avLst/>
              <a:gdLst>
                <a:gd name="T0" fmla="*/ 2 w 36"/>
                <a:gd name="T1" fmla="*/ 0 h 39"/>
                <a:gd name="T2" fmla="*/ 0 w 36"/>
                <a:gd name="T3" fmla="*/ 4 h 39"/>
                <a:gd name="T4" fmla="*/ 2 w 36"/>
                <a:gd name="T5" fmla="*/ 18 h 39"/>
                <a:gd name="T6" fmla="*/ 16 w 36"/>
                <a:gd name="T7" fmla="*/ 25 h 39"/>
                <a:gd name="T8" fmla="*/ 27 w 36"/>
                <a:gd name="T9" fmla="*/ 16 h 39"/>
                <a:gd name="T10" fmla="*/ 2 w 36"/>
                <a:gd name="T11" fmla="*/ 0 h 39"/>
                <a:gd name="T12" fmla="*/ 0 60000 65536"/>
                <a:gd name="T13" fmla="*/ 0 60000 65536"/>
                <a:gd name="T14" fmla="*/ 0 60000 65536"/>
                <a:gd name="T15" fmla="*/ 0 60000 65536"/>
                <a:gd name="T16" fmla="*/ 0 60000 65536"/>
                <a:gd name="T17" fmla="*/ 0 60000 65536"/>
                <a:gd name="T18" fmla="*/ 0 w 36"/>
                <a:gd name="T19" fmla="*/ 0 h 39"/>
                <a:gd name="T20" fmla="*/ 36 w 3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6" h="39">
                  <a:moveTo>
                    <a:pt x="2" y="0"/>
                  </a:moveTo>
                  <a:lnTo>
                    <a:pt x="0" y="6"/>
                  </a:lnTo>
                  <a:lnTo>
                    <a:pt x="2" y="27"/>
                  </a:lnTo>
                  <a:lnTo>
                    <a:pt x="20" y="38"/>
                  </a:lnTo>
                  <a:lnTo>
                    <a:pt x="35" y="24"/>
                  </a:lnTo>
                  <a:lnTo>
                    <a:pt x="2" y="0"/>
                  </a:lnTo>
                </a:path>
              </a:pathLst>
            </a:custGeom>
            <a:grpFill/>
            <a:ln w="12700" cap="rnd">
              <a:solidFill>
                <a:schemeClr val="bg1"/>
              </a:solidFill>
              <a:round/>
              <a:headEnd/>
              <a:tailEnd/>
            </a:ln>
          </p:spPr>
          <p:txBody>
            <a:bodyPr/>
            <a:lstStyle/>
            <a:p>
              <a:pPr>
                <a:defRPr/>
              </a:pPr>
              <a:endParaRPr lang="en-GB" dirty="0"/>
            </a:p>
          </p:txBody>
        </p:sp>
        <p:sp>
          <p:nvSpPr>
            <p:cNvPr id="27" name="Freeform 31"/>
            <p:cNvSpPr>
              <a:spLocks/>
            </p:cNvSpPr>
            <p:nvPr/>
          </p:nvSpPr>
          <p:spPr bwMode="auto">
            <a:xfrm>
              <a:off x="3137" y="2255"/>
              <a:ext cx="545" cy="677"/>
            </a:xfrm>
            <a:custGeom>
              <a:avLst/>
              <a:gdLst>
                <a:gd name="T0" fmla="*/ 184 w 573"/>
                <a:gd name="T1" fmla="*/ 11 h 770"/>
                <a:gd name="T2" fmla="*/ 189 w 573"/>
                <a:gd name="T3" fmla="*/ 32 h 770"/>
                <a:gd name="T4" fmla="*/ 185 w 573"/>
                <a:gd name="T5" fmla="*/ 48 h 770"/>
                <a:gd name="T6" fmla="*/ 211 w 573"/>
                <a:gd name="T7" fmla="*/ 72 h 770"/>
                <a:gd name="T8" fmla="*/ 173 w 573"/>
                <a:gd name="T9" fmla="*/ 63 h 770"/>
                <a:gd name="T10" fmla="*/ 145 w 573"/>
                <a:gd name="T11" fmla="*/ 82 h 770"/>
                <a:gd name="T12" fmla="*/ 125 w 573"/>
                <a:gd name="T13" fmla="*/ 67 h 770"/>
                <a:gd name="T14" fmla="*/ 87 w 573"/>
                <a:gd name="T15" fmla="*/ 82 h 770"/>
                <a:gd name="T16" fmla="*/ 94 w 573"/>
                <a:gd name="T17" fmla="*/ 105 h 770"/>
                <a:gd name="T18" fmla="*/ 74 w 573"/>
                <a:gd name="T19" fmla="*/ 118 h 770"/>
                <a:gd name="T20" fmla="*/ 78 w 573"/>
                <a:gd name="T21" fmla="*/ 140 h 770"/>
                <a:gd name="T22" fmla="*/ 51 w 573"/>
                <a:gd name="T23" fmla="*/ 164 h 770"/>
                <a:gd name="T24" fmla="*/ 26 w 573"/>
                <a:gd name="T25" fmla="*/ 182 h 770"/>
                <a:gd name="T26" fmla="*/ 18 w 573"/>
                <a:gd name="T27" fmla="*/ 219 h 770"/>
                <a:gd name="T28" fmla="*/ 14 w 573"/>
                <a:gd name="T29" fmla="*/ 235 h 770"/>
                <a:gd name="T30" fmla="*/ 2 w 573"/>
                <a:gd name="T31" fmla="*/ 267 h 770"/>
                <a:gd name="T32" fmla="*/ 18 w 573"/>
                <a:gd name="T33" fmla="*/ 285 h 770"/>
                <a:gd name="T34" fmla="*/ 0 w 573"/>
                <a:gd name="T35" fmla="*/ 304 h 770"/>
                <a:gd name="T36" fmla="*/ 26 w 573"/>
                <a:gd name="T37" fmla="*/ 328 h 770"/>
                <a:gd name="T38" fmla="*/ 74 w 573"/>
                <a:gd name="T39" fmla="*/ 331 h 770"/>
                <a:gd name="T40" fmla="*/ 81 w 573"/>
                <a:gd name="T41" fmla="*/ 348 h 770"/>
                <a:gd name="T42" fmla="*/ 59 w 573"/>
                <a:gd name="T43" fmla="*/ 371 h 770"/>
                <a:gd name="T44" fmla="*/ 41 w 573"/>
                <a:gd name="T45" fmla="*/ 408 h 770"/>
                <a:gd name="T46" fmla="*/ 66 w 573"/>
                <a:gd name="T47" fmla="*/ 429 h 770"/>
                <a:gd name="T48" fmla="*/ 91 w 573"/>
                <a:gd name="T49" fmla="*/ 421 h 770"/>
                <a:gd name="T50" fmla="*/ 113 w 573"/>
                <a:gd name="T51" fmla="*/ 428 h 770"/>
                <a:gd name="T52" fmla="*/ 135 w 573"/>
                <a:gd name="T53" fmla="*/ 443 h 770"/>
                <a:gd name="T54" fmla="*/ 180 w 573"/>
                <a:gd name="T55" fmla="*/ 448 h 770"/>
                <a:gd name="T56" fmla="*/ 209 w 573"/>
                <a:gd name="T57" fmla="*/ 451 h 770"/>
                <a:gd name="T58" fmla="*/ 252 w 573"/>
                <a:gd name="T59" fmla="*/ 451 h 770"/>
                <a:gd name="T60" fmla="*/ 282 w 573"/>
                <a:gd name="T61" fmla="*/ 448 h 770"/>
                <a:gd name="T62" fmla="*/ 311 w 573"/>
                <a:gd name="T63" fmla="*/ 448 h 770"/>
                <a:gd name="T64" fmla="*/ 348 w 573"/>
                <a:gd name="T65" fmla="*/ 455 h 770"/>
                <a:gd name="T66" fmla="*/ 342 w 573"/>
                <a:gd name="T67" fmla="*/ 435 h 770"/>
                <a:gd name="T68" fmla="*/ 396 w 573"/>
                <a:gd name="T69" fmla="*/ 398 h 770"/>
                <a:gd name="T70" fmla="*/ 367 w 573"/>
                <a:gd name="T71" fmla="*/ 381 h 770"/>
                <a:gd name="T72" fmla="*/ 318 w 573"/>
                <a:gd name="T73" fmla="*/ 342 h 770"/>
                <a:gd name="T74" fmla="*/ 305 w 573"/>
                <a:gd name="T75" fmla="*/ 309 h 770"/>
                <a:gd name="T76" fmla="*/ 321 w 573"/>
                <a:gd name="T77" fmla="*/ 300 h 770"/>
                <a:gd name="T78" fmla="*/ 423 w 573"/>
                <a:gd name="T79" fmla="*/ 267 h 770"/>
                <a:gd name="T80" fmla="*/ 460 w 573"/>
                <a:gd name="T81" fmla="*/ 266 h 770"/>
                <a:gd name="T82" fmla="*/ 468 w 573"/>
                <a:gd name="T83" fmla="*/ 244 h 770"/>
                <a:gd name="T84" fmla="*/ 458 w 573"/>
                <a:gd name="T85" fmla="*/ 200 h 770"/>
                <a:gd name="T86" fmla="*/ 449 w 573"/>
                <a:gd name="T87" fmla="*/ 171 h 770"/>
                <a:gd name="T88" fmla="*/ 438 w 573"/>
                <a:gd name="T89" fmla="*/ 138 h 770"/>
                <a:gd name="T90" fmla="*/ 418 w 573"/>
                <a:gd name="T91" fmla="*/ 86 h 770"/>
                <a:gd name="T92" fmla="*/ 379 w 573"/>
                <a:gd name="T93" fmla="*/ 57 h 770"/>
                <a:gd name="T94" fmla="*/ 346 w 573"/>
                <a:gd name="T95" fmla="*/ 55 h 770"/>
                <a:gd name="T96" fmla="*/ 291 w 573"/>
                <a:gd name="T97" fmla="*/ 70 h 770"/>
                <a:gd name="T98" fmla="*/ 287 w 573"/>
                <a:gd name="T99" fmla="*/ 58 h 770"/>
                <a:gd name="T100" fmla="*/ 260 w 573"/>
                <a:gd name="T101" fmla="*/ 39 h 770"/>
                <a:gd name="T102" fmla="*/ 238 w 573"/>
                <a:gd name="T103" fmla="*/ 11 h 770"/>
                <a:gd name="T104" fmla="*/ 205 w 573"/>
                <a:gd name="T105" fmla="*/ 2 h 7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770"/>
                <a:gd name="T161" fmla="*/ 573 w 573"/>
                <a:gd name="T162" fmla="*/ 770 h 7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770">
                  <a:moveTo>
                    <a:pt x="236" y="0"/>
                  </a:moveTo>
                  <a:lnTo>
                    <a:pt x="224" y="9"/>
                  </a:lnTo>
                  <a:lnTo>
                    <a:pt x="224" y="18"/>
                  </a:lnTo>
                  <a:lnTo>
                    <a:pt x="226" y="25"/>
                  </a:lnTo>
                  <a:lnTo>
                    <a:pt x="229" y="36"/>
                  </a:lnTo>
                  <a:lnTo>
                    <a:pt x="231" y="54"/>
                  </a:lnTo>
                  <a:lnTo>
                    <a:pt x="224" y="61"/>
                  </a:lnTo>
                  <a:lnTo>
                    <a:pt x="224" y="70"/>
                  </a:lnTo>
                  <a:lnTo>
                    <a:pt x="226" y="81"/>
                  </a:lnTo>
                  <a:lnTo>
                    <a:pt x="242" y="95"/>
                  </a:lnTo>
                  <a:lnTo>
                    <a:pt x="254" y="97"/>
                  </a:lnTo>
                  <a:lnTo>
                    <a:pt x="258" y="120"/>
                  </a:lnTo>
                  <a:lnTo>
                    <a:pt x="233" y="113"/>
                  </a:lnTo>
                  <a:lnTo>
                    <a:pt x="222" y="102"/>
                  </a:lnTo>
                  <a:lnTo>
                    <a:pt x="211" y="106"/>
                  </a:lnTo>
                  <a:lnTo>
                    <a:pt x="192" y="131"/>
                  </a:lnTo>
                  <a:lnTo>
                    <a:pt x="186" y="138"/>
                  </a:lnTo>
                  <a:lnTo>
                    <a:pt x="177" y="136"/>
                  </a:lnTo>
                  <a:lnTo>
                    <a:pt x="174" y="127"/>
                  </a:lnTo>
                  <a:lnTo>
                    <a:pt x="167" y="118"/>
                  </a:lnTo>
                  <a:lnTo>
                    <a:pt x="152" y="111"/>
                  </a:lnTo>
                  <a:lnTo>
                    <a:pt x="127" y="111"/>
                  </a:lnTo>
                  <a:lnTo>
                    <a:pt x="120" y="122"/>
                  </a:lnTo>
                  <a:lnTo>
                    <a:pt x="106" y="136"/>
                  </a:lnTo>
                  <a:lnTo>
                    <a:pt x="118" y="147"/>
                  </a:lnTo>
                  <a:lnTo>
                    <a:pt x="118" y="166"/>
                  </a:lnTo>
                  <a:lnTo>
                    <a:pt x="115" y="175"/>
                  </a:lnTo>
                  <a:lnTo>
                    <a:pt x="111" y="184"/>
                  </a:lnTo>
                  <a:lnTo>
                    <a:pt x="95" y="195"/>
                  </a:lnTo>
                  <a:lnTo>
                    <a:pt x="90" y="197"/>
                  </a:lnTo>
                  <a:lnTo>
                    <a:pt x="93" y="211"/>
                  </a:lnTo>
                  <a:lnTo>
                    <a:pt x="99" y="222"/>
                  </a:lnTo>
                  <a:lnTo>
                    <a:pt x="95" y="234"/>
                  </a:lnTo>
                  <a:lnTo>
                    <a:pt x="86" y="247"/>
                  </a:lnTo>
                  <a:lnTo>
                    <a:pt x="72" y="263"/>
                  </a:lnTo>
                  <a:lnTo>
                    <a:pt x="63" y="273"/>
                  </a:lnTo>
                  <a:lnTo>
                    <a:pt x="49" y="284"/>
                  </a:lnTo>
                  <a:lnTo>
                    <a:pt x="38" y="288"/>
                  </a:lnTo>
                  <a:lnTo>
                    <a:pt x="31" y="304"/>
                  </a:lnTo>
                  <a:lnTo>
                    <a:pt x="29" y="329"/>
                  </a:lnTo>
                  <a:lnTo>
                    <a:pt x="22" y="343"/>
                  </a:lnTo>
                  <a:lnTo>
                    <a:pt x="22" y="366"/>
                  </a:lnTo>
                  <a:lnTo>
                    <a:pt x="13" y="375"/>
                  </a:lnTo>
                  <a:lnTo>
                    <a:pt x="11" y="382"/>
                  </a:lnTo>
                  <a:lnTo>
                    <a:pt x="18" y="393"/>
                  </a:lnTo>
                  <a:lnTo>
                    <a:pt x="22" y="409"/>
                  </a:lnTo>
                  <a:lnTo>
                    <a:pt x="31" y="423"/>
                  </a:lnTo>
                  <a:lnTo>
                    <a:pt x="2" y="448"/>
                  </a:lnTo>
                  <a:lnTo>
                    <a:pt x="9" y="464"/>
                  </a:lnTo>
                  <a:lnTo>
                    <a:pt x="20" y="473"/>
                  </a:lnTo>
                  <a:lnTo>
                    <a:pt x="22" y="475"/>
                  </a:lnTo>
                  <a:lnTo>
                    <a:pt x="22" y="484"/>
                  </a:lnTo>
                  <a:lnTo>
                    <a:pt x="6" y="495"/>
                  </a:lnTo>
                  <a:lnTo>
                    <a:pt x="0" y="509"/>
                  </a:lnTo>
                  <a:lnTo>
                    <a:pt x="6" y="530"/>
                  </a:lnTo>
                  <a:lnTo>
                    <a:pt x="15" y="541"/>
                  </a:lnTo>
                  <a:lnTo>
                    <a:pt x="31" y="548"/>
                  </a:lnTo>
                  <a:lnTo>
                    <a:pt x="52" y="552"/>
                  </a:lnTo>
                  <a:lnTo>
                    <a:pt x="72" y="552"/>
                  </a:lnTo>
                  <a:lnTo>
                    <a:pt x="90" y="555"/>
                  </a:lnTo>
                  <a:lnTo>
                    <a:pt x="102" y="564"/>
                  </a:lnTo>
                  <a:lnTo>
                    <a:pt x="115" y="575"/>
                  </a:lnTo>
                  <a:lnTo>
                    <a:pt x="99" y="582"/>
                  </a:lnTo>
                  <a:lnTo>
                    <a:pt x="88" y="596"/>
                  </a:lnTo>
                  <a:lnTo>
                    <a:pt x="74" y="607"/>
                  </a:lnTo>
                  <a:lnTo>
                    <a:pt x="72" y="621"/>
                  </a:lnTo>
                  <a:lnTo>
                    <a:pt x="65" y="650"/>
                  </a:lnTo>
                  <a:lnTo>
                    <a:pt x="56" y="671"/>
                  </a:lnTo>
                  <a:lnTo>
                    <a:pt x="49" y="682"/>
                  </a:lnTo>
                  <a:lnTo>
                    <a:pt x="65" y="705"/>
                  </a:lnTo>
                  <a:lnTo>
                    <a:pt x="70" y="712"/>
                  </a:lnTo>
                  <a:lnTo>
                    <a:pt x="81" y="718"/>
                  </a:lnTo>
                  <a:lnTo>
                    <a:pt x="90" y="718"/>
                  </a:lnTo>
                  <a:lnTo>
                    <a:pt x="104" y="712"/>
                  </a:lnTo>
                  <a:lnTo>
                    <a:pt x="111" y="705"/>
                  </a:lnTo>
                  <a:lnTo>
                    <a:pt x="113" y="703"/>
                  </a:lnTo>
                  <a:lnTo>
                    <a:pt x="131" y="705"/>
                  </a:lnTo>
                  <a:lnTo>
                    <a:pt x="138" y="716"/>
                  </a:lnTo>
                  <a:lnTo>
                    <a:pt x="145" y="728"/>
                  </a:lnTo>
                  <a:lnTo>
                    <a:pt x="154" y="739"/>
                  </a:lnTo>
                  <a:lnTo>
                    <a:pt x="165" y="741"/>
                  </a:lnTo>
                  <a:lnTo>
                    <a:pt x="190" y="739"/>
                  </a:lnTo>
                  <a:lnTo>
                    <a:pt x="202" y="737"/>
                  </a:lnTo>
                  <a:lnTo>
                    <a:pt x="220" y="748"/>
                  </a:lnTo>
                  <a:lnTo>
                    <a:pt x="231" y="743"/>
                  </a:lnTo>
                  <a:lnTo>
                    <a:pt x="245" y="746"/>
                  </a:lnTo>
                  <a:lnTo>
                    <a:pt x="256" y="755"/>
                  </a:lnTo>
                  <a:lnTo>
                    <a:pt x="276" y="746"/>
                  </a:lnTo>
                  <a:lnTo>
                    <a:pt x="295" y="746"/>
                  </a:lnTo>
                  <a:lnTo>
                    <a:pt x="308" y="755"/>
                  </a:lnTo>
                  <a:lnTo>
                    <a:pt x="320" y="759"/>
                  </a:lnTo>
                  <a:lnTo>
                    <a:pt x="331" y="750"/>
                  </a:lnTo>
                  <a:lnTo>
                    <a:pt x="345" y="750"/>
                  </a:lnTo>
                  <a:lnTo>
                    <a:pt x="365" y="746"/>
                  </a:lnTo>
                  <a:lnTo>
                    <a:pt x="379" y="755"/>
                  </a:lnTo>
                  <a:lnTo>
                    <a:pt x="381" y="750"/>
                  </a:lnTo>
                  <a:lnTo>
                    <a:pt x="397" y="762"/>
                  </a:lnTo>
                  <a:lnTo>
                    <a:pt x="410" y="769"/>
                  </a:lnTo>
                  <a:lnTo>
                    <a:pt x="426" y="762"/>
                  </a:lnTo>
                  <a:lnTo>
                    <a:pt x="429" y="750"/>
                  </a:lnTo>
                  <a:lnTo>
                    <a:pt x="419" y="737"/>
                  </a:lnTo>
                  <a:lnTo>
                    <a:pt x="417" y="728"/>
                  </a:lnTo>
                  <a:lnTo>
                    <a:pt x="410" y="705"/>
                  </a:lnTo>
                  <a:lnTo>
                    <a:pt x="467" y="666"/>
                  </a:lnTo>
                  <a:lnTo>
                    <a:pt x="483" y="666"/>
                  </a:lnTo>
                  <a:lnTo>
                    <a:pt x="485" y="659"/>
                  </a:lnTo>
                  <a:lnTo>
                    <a:pt x="465" y="652"/>
                  </a:lnTo>
                  <a:lnTo>
                    <a:pt x="449" y="637"/>
                  </a:lnTo>
                  <a:lnTo>
                    <a:pt x="413" y="602"/>
                  </a:lnTo>
                  <a:lnTo>
                    <a:pt x="408" y="577"/>
                  </a:lnTo>
                  <a:lnTo>
                    <a:pt x="388" y="573"/>
                  </a:lnTo>
                  <a:lnTo>
                    <a:pt x="385" y="548"/>
                  </a:lnTo>
                  <a:lnTo>
                    <a:pt x="381" y="527"/>
                  </a:lnTo>
                  <a:lnTo>
                    <a:pt x="372" y="516"/>
                  </a:lnTo>
                  <a:lnTo>
                    <a:pt x="376" y="507"/>
                  </a:lnTo>
                  <a:lnTo>
                    <a:pt x="381" y="502"/>
                  </a:lnTo>
                  <a:lnTo>
                    <a:pt x="392" y="502"/>
                  </a:lnTo>
                  <a:lnTo>
                    <a:pt x="429" y="493"/>
                  </a:lnTo>
                  <a:lnTo>
                    <a:pt x="501" y="455"/>
                  </a:lnTo>
                  <a:lnTo>
                    <a:pt x="517" y="448"/>
                  </a:lnTo>
                  <a:lnTo>
                    <a:pt x="533" y="439"/>
                  </a:lnTo>
                  <a:lnTo>
                    <a:pt x="544" y="452"/>
                  </a:lnTo>
                  <a:lnTo>
                    <a:pt x="562" y="445"/>
                  </a:lnTo>
                  <a:lnTo>
                    <a:pt x="567" y="427"/>
                  </a:lnTo>
                  <a:lnTo>
                    <a:pt x="565" y="418"/>
                  </a:lnTo>
                  <a:lnTo>
                    <a:pt x="572" y="407"/>
                  </a:lnTo>
                  <a:lnTo>
                    <a:pt x="562" y="393"/>
                  </a:lnTo>
                  <a:lnTo>
                    <a:pt x="553" y="370"/>
                  </a:lnTo>
                  <a:lnTo>
                    <a:pt x="560" y="336"/>
                  </a:lnTo>
                  <a:lnTo>
                    <a:pt x="549" y="320"/>
                  </a:lnTo>
                  <a:lnTo>
                    <a:pt x="544" y="302"/>
                  </a:lnTo>
                  <a:lnTo>
                    <a:pt x="549" y="286"/>
                  </a:lnTo>
                  <a:lnTo>
                    <a:pt x="547" y="273"/>
                  </a:lnTo>
                  <a:lnTo>
                    <a:pt x="522" y="247"/>
                  </a:lnTo>
                  <a:lnTo>
                    <a:pt x="535" y="232"/>
                  </a:lnTo>
                  <a:lnTo>
                    <a:pt x="535" y="204"/>
                  </a:lnTo>
                  <a:lnTo>
                    <a:pt x="537" y="172"/>
                  </a:lnTo>
                  <a:lnTo>
                    <a:pt x="512" y="145"/>
                  </a:lnTo>
                  <a:lnTo>
                    <a:pt x="499" y="129"/>
                  </a:lnTo>
                  <a:lnTo>
                    <a:pt x="485" y="113"/>
                  </a:lnTo>
                  <a:lnTo>
                    <a:pt x="463" y="95"/>
                  </a:lnTo>
                  <a:lnTo>
                    <a:pt x="447" y="86"/>
                  </a:lnTo>
                  <a:lnTo>
                    <a:pt x="438" y="84"/>
                  </a:lnTo>
                  <a:lnTo>
                    <a:pt x="424" y="93"/>
                  </a:lnTo>
                  <a:lnTo>
                    <a:pt x="413" y="100"/>
                  </a:lnTo>
                  <a:lnTo>
                    <a:pt x="379" y="125"/>
                  </a:lnTo>
                  <a:lnTo>
                    <a:pt x="356" y="118"/>
                  </a:lnTo>
                  <a:lnTo>
                    <a:pt x="347" y="118"/>
                  </a:lnTo>
                  <a:lnTo>
                    <a:pt x="347" y="109"/>
                  </a:lnTo>
                  <a:lnTo>
                    <a:pt x="351" y="97"/>
                  </a:lnTo>
                  <a:lnTo>
                    <a:pt x="356" y="88"/>
                  </a:lnTo>
                  <a:lnTo>
                    <a:pt x="326" y="68"/>
                  </a:lnTo>
                  <a:lnTo>
                    <a:pt x="317" y="65"/>
                  </a:lnTo>
                  <a:lnTo>
                    <a:pt x="301" y="54"/>
                  </a:lnTo>
                  <a:lnTo>
                    <a:pt x="297" y="31"/>
                  </a:lnTo>
                  <a:lnTo>
                    <a:pt x="290" y="18"/>
                  </a:lnTo>
                  <a:lnTo>
                    <a:pt x="279" y="18"/>
                  </a:lnTo>
                  <a:lnTo>
                    <a:pt x="267" y="4"/>
                  </a:lnTo>
                  <a:lnTo>
                    <a:pt x="251" y="2"/>
                  </a:lnTo>
                  <a:lnTo>
                    <a:pt x="236"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28" name="Freeform 32"/>
            <p:cNvSpPr>
              <a:spLocks/>
            </p:cNvSpPr>
            <p:nvPr/>
          </p:nvSpPr>
          <p:spPr bwMode="auto">
            <a:xfrm>
              <a:off x="3632" y="2310"/>
              <a:ext cx="593" cy="512"/>
            </a:xfrm>
            <a:custGeom>
              <a:avLst/>
              <a:gdLst>
                <a:gd name="T0" fmla="*/ 10 w 623"/>
                <a:gd name="T1" fmla="*/ 86 h 583"/>
                <a:gd name="T2" fmla="*/ 0 w 623"/>
                <a:gd name="T3" fmla="*/ 111 h 583"/>
                <a:gd name="T4" fmla="*/ 23 w 623"/>
                <a:gd name="T5" fmla="*/ 132 h 583"/>
                <a:gd name="T6" fmla="*/ 18 w 623"/>
                <a:gd name="T7" fmla="*/ 151 h 583"/>
                <a:gd name="T8" fmla="*/ 28 w 623"/>
                <a:gd name="T9" fmla="*/ 166 h 583"/>
                <a:gd name="T10" fmla="*/ 35 w 623"/>
                <a:gd name="T11" fmla="*/ 198 h 583"/>
                <a:gd name="T12" fmla="*/ 37 w 623"/>
                <a:gd name="T13" fmla="*/ 209 h 583"/>
                <a:gd name="T14" fmla="*/ 30 w 623"/>
                <a:gd name="T15" fmla="*/ 221 h 583"/>
                <a:gd name="T16" fmla="*/ 45 w 623"/>
                <a:gd name="T17" fmla="*/ 227 h 583"/>
                <a:gd name="T18" fmla="*/ 60 w 623"/>
                <a:gd name="T19" fmla="*/ 235 h 583"/>
                <a:gd name="T20" fmla="*/ 72 w 623"/>
                <a:gd name="T21" fmla="*/ 253 h 583"/>
                <a:gd name="T22" fmla="*/ 88 w 623"/>
                <a:gd name="T23" fmla="*/ 266 h 583"/>
                <a:gd name="T24" fmla="*/ 117 w 623"/>
                <a:gd name="T25" fmla="*/ 270 h 583"/>
                <a:gd name="T26" fmla="*/ 136 w 623"/>
                <a:gd name="T27" fmla="*/ 270 h 583"/>
                <a:gd name="T28" fmla="*/ 166 w 623"/>
                <a:gd name="T29" fmla="*/ 291 h 583"/>
                <a:gd name="T30" fmla="*/ 202 w 623"/>
                <a:gd name="T31" fmla="*/ 301 h 583"/>
                <a:gd name="T32" fmla="*/ 230 w 623"/>
                <a:gd name="T33" fmla="*/ 298 h 583"/>
                <a:gd name="T34" fmla="*/ 258 w 623"/>
                <a:gd name="T35" fmla="*/ 310 h 583"/>
                <a:gd name="T36" fmla="*/ 271 w 623"/>
                <a:gd name="T37" fmla="*/ 313 h 583"/>
                <a:gd name="T38" fmla="*/ 291 w 623"/>
                <a:gd name="T39" fmla="*/ 320 h 583"/>
                <a:gd name="T40" fmla="*/ 315 w 623"/>
                <a:gd name="T41" fmla="*/ 333 h 583"/>
                <a:gd name="T42" fmla="*/ 333 w 623"/>
                <a:gd name="T43" fmla="*/ 335 h 583"/>
                <a:gd name="T44" fmla="*/ 350 w 623"/>
                <a:gd name="T45" fmla="*/ 327 h 583"/>
                <a:gd name="T46" fmla="*/ 446 w 623"/>
                <a:gd name="T47" fmla="*/ 346 h 583"/>
                <a:gd name="T48" fmla="*/ 451 w 623"/>
                <a:gd name="T49" fmla="*/ 327 h 583"/>
                <a:gd name="T50" fmla="*/ 495 w 623"/>
                <a:gd name="T51" fmla="*/ 270 h 583"/>
                <a:gd name="T52" fmla="*/ 510 w 623"/>
                <a:gd name="T53" fmla="*/ 249 h 583"/>
                <a:gd name="T54" fmla="*/ 492 w 623"/>
                <a:gd name="T55" fmla="*/ 216 h 583"/>
                <a:gd name="T56" fmla="*/ 467 w 623"/>
                <a:gd name="T57" fmla="*/ 192 h 583"/>
                <a:gd name="T58" fmla="*/ 467 w 623"/>
                <a:gd name="T59" fmla="*/ 169 h 583"/>
                <a:gd name="T60" fmla="*/ 465 w 623"/>
                <a:gd name="T61" fmla="*/ 151 h 583"/>
                <a:gd name="T62" fmla="*/ 465 w 623"/>
                <a:gd name="T63" fmla="*/ 140 h 583"/>
                <a:gd name="T64" fmla="*/ 484 w 623"/>
                <a:gd name="T65" fmla="*/ 121 h 583"/>
                <a:gd name="T66" fmla="*/ 475 w 623"/>
                <a:gd name="T67" fmla="*/ 85 h 583"/>
                <a:gd name="T68" fmla="*/ 469 w 623"/>
                <a:gd name="T69" fmla="*/ 61 h 583"/>
                <a:gd name="T70" fmla="*/ 446 w 623"/>
                <a:gd name="T71" fmla="*/ 39 h 583"/>
                <a:gd name="T72" fmla="*/ 385 w 623"/>
                <a:gd name="T73" fmla="*/ 37 h 583"/>
                <a:gd name="T74" fmla="*/ 319 w 623"/>
                <a:gd name="T75" fmla="*/ 33 h 583"/>
                <a:gd name="T76" fmla="*/ 282 w 623"/>
                <a:gd name="T77" fmla="*/ 25 h 583"/>
                <a:gd name="T78" fmla="*/ 261 w 623"/>
                <a:gd name="T79" fmla="*/ 35 h 583"/>
                <a:gd name="T80" fmla="*/ 239 w 623"/>
                <a:gd name="T81" fmla="*/ 24 h 583"/>
                <a:gd name="T82" fmla="*/ 223 w 623"/>
                <a:gd name="T83" fmla="*/ 22 h 583"/>
                <a:gd name="T84" fmla="*/ 202 w 623"/>
                <a:gd name="T85" fmla="*/ 2 h 583"/>
                <a:gd name="T86" fmla="*/ 170 w 623"/>
                <a:gd name="T87" fmla="*/ 4 h 583"/>
                <a:gd name="T88" fmla="*/ 138 w 623"/>
                <a:gd name="T89" fmla="*/ 13 h 583"/>
                <a:gd name="T90" fmla="*/ 91 w 623"/>
                <a:gd name="T91" fmla="*/ 28 h 583"/>
                <a:gd name="T92" fmla="*/ 48 w 623"/>
                <a:gd name="T93" fmla="*/ 41 h 583"/>
                <a:gd name="T94" fmla="*/ 23 w 623"/>
                <a:gd name="T95" fmla="*/ 61 h 5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3"/>
                <a:gd name="T145" fmla="*/ 0 h 583"/>
                <a:gd name="T146" fmla="*/ 623 w 623"/>
                <a:gd name="T147" fmla="*/ 583 h 5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3" h="583">
                  <a:moveTo>
                    <a:pt x="15" y="109"/>
                  </a:moveTo>
                  <a:lnTo>
                    <a:pt x="13" y="145"/>
                  </a:lnTo>
                  <a:lnTo>
                    <a:pt x="13" y="168"/>
                  </a:lnTo>
                  <a:lnTo>
                    <a:pt x="0" y="186"/>
                  </a:lnTo>
                  <a:lnTo>
                    <a:pt x="25" y="213"/>
                  </a:lnTo>
                  <a:lnTo>
                    <a:pt x="27" y="222"/>
                  </a:lnTo>
                  <a:lnTo>
                    <a:pt x="22" y="240"/>
                  </a:lnTo>
                  <a:lnTo>
                    <a:pt x="22" y="254"/>
                  </a:lnTo>
                  <a:lnTo>
                    <a:pt x="36" y="270"/>
                  </a:lnTo>
                  <a:lnTo>
                    <a:pt x="34" y="279"/>
                  </a:lnTo>
                  <a:lnTo>
                    <a:pt x="31" y="311"/>
                  </a:lnTo>
                  <a:lnTo>
                    <a:pt x="43" y="334"/>
                  </a:lnTo>
                  <a:lnTo>
                    <a:pt x="50" y="345"/>
                  </a:lnTo>
                  <a:lnTo>
                    <a:pt x="45" y="352"/>
                  </a:lnTo>
                  <a:lnTo>
                    <a:pt x="45" y="366"/>
                  </a:lnTo>
                  <a:lnTo>
                    <a:pt x="38" y="372"/>
                  </a:lnTo>
                  <a:lnTo>
                    <a:pt x="38" y="379"/>
                  </a:lnTo>
                  <a:lnTo>
                    <a:pt x="54" y="381"/>
                  </a:lnTo>
                  <a:lnTo>
                    <a:pt x="68" y="386"/>
                  </a:lnTo>
                  <a:lnTo>
                    <a:pt x="72" y="395"/>
                  </a:lnTo>
                  <a:lnTo>
                    <a:pt x="72" y="409"/>
                  </a:lnTo>
                  <a:lnTo>
                    <a:pt x="88" y="425"/>
                  </a:lnTo>
                  <a:lnTo>
                    <a:pt x="102" y="431"/>
                  </a:lnTo>
                  <a:lnTo>
                    <a:pt x="107" y="447"/>
                  </a:lnTo>
                  <a:lnTo>
                    <a:pt x="125" y="472"/>
                  </a:lnTo>
                  <a:lnTo>
                    <a:pt x="143" y="456"/>
                  </a:lnTo>
                  <a:lnTo>
                    <a:pt x="157" y="452"/>
                  </a:lnTo>
                  <a:lnTo>
                    <a:pt x="166" y="454"/>
                  </a:lnTo>
                  <a:lnTo>
                    <a:pt x="195" y="486"/>
                  </a:lnTo>
                  <a:lnTo>
                    <a:pt x="202" y="488"/>
                  </a:lnTo>
                  <a:lnTo>
                    <a:pt x="239" y="504"/>
                  </a:lnTo>
                  <a:lnTo>
                    <a:pt x="246" y="506"/>
                  </a:lnTo>
                  <a:lnTo>
                    <a:pt x="262" y="502"/>
                  </a:lnTo>
                  <a:lnTo>
                    <a:pt x="280" y="500"/>
                  </a:lnTo>
                  <a:lnTo>
                    <a:pt x="293" y="506"/>
                  </a:lnTo>
                  <a:lnTo>
                    <a:pt x="314" y="522"/>
                  </a:lnTo>
                  <a:lnTo>
                    <a:pt x="321" y="531"/>
                  </a:lnTo>
                  <a:lnTo>
                    <a:pt x="330" y="525"/>
                  </a:lnTo>
                  <a:lnTo>
                    <a:pt x="339" y="522"/>
                  </a:lnTo>
                  <a:lnTo>
                    <a:pt x="355" y="536"/>
                  </a:lnTo>
                  <a:lnTo>
                    <a:pt x="371" y="550"/>
                  </a:lnTo>
                  <a:lnTo>
                    <a:pt x="385" y="559"/>
                  </a:lnTo>
                  <a:lnTo>
                    <a:pt x="400" y="566"/>
                  </a:lnTo>
                  <a:lnTo>
                    <a:pt x="407" y="563"/>
                  </a:lnTo>
                  <a:lnTo>
                    <a:pt x="416" y="554"/>
                  </a:lnTo>
                  <a:lnTo>
                    <a:pt x="428" y="550"/>
                  </a:lnTo>
                  <a:lnTo>
                    <a:pt x="448" y="556"/>
                  </a:lnTo>
                  <a:lnTo>
                    <a:pt x="544" y="582"/>
                  </a:lnTo>
                  <a:lnTo>
                    <a:pt x="558" y="568"/>
                  </a:lnTo>
                  <a:lnTo>
                    <a:pt x="549" y="550"/>
                  </a:lnTo>
                  <a:lnTo>
                    <a:pt x="537" y="518"/>
                  </a:lnTo>
                  <a:lnTo>
                    <a:pt x="603" y="456"/>
                  </a:lnTo>
                  <a:lnTo>
                    <a:pt x="617" y="443"/>
                  </a:lnTo>
                  <a:lnTo>
                    <a:pt x="622" y="418"/>
                  </a:lnTo>
                  <a:lnTo>
                    <a:pt x="610" y="388"/>
                  </a:lnTo>
                  <a:lnTo>
                    <a:pt x="599" y="363"/>
                  </a:lnTo>
                  <a:lnTo>
                    <a:pt x="580" y="334"/>
                  </a:lnTo>
                  <a:lnTo>
                    <a:pt x="569" y="322"/>
                  </a:lnTo>
                  <a:lnTo>
                    <a:pt x="567" y="304"/>
                  </a:lnTo>
                  <a:lnTo>
                    <a:pt x="569" y="284"/>
                  </a:lnTo>
                  <a:lnTo>
                    <a:pt x="574" y="265"/>
                  </a:lnTo>
                  <a:lnTo>
                    <a:pt x="567" y="254"/>
                  </a:lnTo>
                  <a:lnTo>
                    <a:pt x="558" y="245"/>
                  </a:lnTo>
                  <a:lnTo>
                    <a:pt x="567" y="234"/>
                  </a:lnTo>
                  <a:lnTo>
                    <a:pt x="583" y="209"/>
                  </a:lnTo>
                  <a:lnTo>
                    <a:pt x="590" y="204"/>
                  </a:lnTo>
                  <a:lnTo>
                    <a:pt x="585" y="163"/>
                  </a:lnTo>
                  <a:lnTo>
                    <a:pt x="578" y="143"/>
                  </a:lnTo>
                  <a:lnTo>
                    <a:pt x="571" y="122"/>
                  </a:lnTo>
                  <a:lnTo>
                    <a:pt x="571" y="102"/>
                  </a:lnTo>
                  <a:lnTo>
                    <a:pt x="560" y="84"/>
                  </a:lnTo>
                  <a:lnTo>
                    <a:pt x="544" y="65"/>
                  </a:lnTo>
                  <a:lnTo>
                    <a:pt x="526" y="63"/>
                  </a:lnTo>
                  <a:lnTo>
                    <a:pt x="471" y="63"/>
                  </a:lnTo>
                  <a:lnTo>
                    <a:pt x="442" y="61"/>
                  </a:lnTo>
                  <a:lnTo>
                    <a:pt x="389" y="56"/>
                  </a:lnTo>
                  <a:lnTo>
                    <a:pt x="366" y="45"/>
                  </a:lnTo>
                  <a:lnTo>
                    <a:pt x="344" y="43"/>
                  </a:lnTo>
                  <a:lnTo>
                    <a:pt x="332" y="47"/>
                  </a:lnTo>
                  <a:lnTo>
                    <a:pt x="318" y="59"/>
                  </a:lnTo>
                  <a:lnTo>
                    <a:pt x="305" y="54"/>
                  </a:lnTo>
                  <a:lnTo>
                    <a:pt x="291" y="40"/>
                  </a:lnTo>
                  <a:lnTo>
                    <a:pt x="277" y="40"/>
                  </a:lnTo>
                  <a:lnTo>
                    <a:pt x="271" y="36"/>
                  </a:lnTo>
                  <a:lnTo>
                    <a:pt x="266" y="18"/>
                  </a:lnTo>
                  <a:lnTo>
                    <a:pt x="246" y="2"/>
                  </a:lnTo>
                  <a:lnTo>
                    <a:pt x="232" y="0"/>
                  </a:lnTo>
                  <a:lnTo>
                    <a:pt x="207" y="6"/>
                  </a:lnTo>
                  <a:lnTo>
                    <a:pt x="186" y="13"/>
                  </a:lnTo>
                  <a:lnTo>
                    <a:pt x="168" y="22"/>
                  </a:lnTo>
                  <a:lnTo>
                    <a:pt x="141" y="38"/>
                  </a:lnTo>
                  <a:lnTo>
                    <a:pt x="111" y="47"/>
                  </a:lnTo>
                  <a:lnTo>
                    <a:pt x="86" y="59"/>
                  </a:lnTo>
                  <a:lnTo>
                    <a:pt x="59" y="70"/>
                  </a:lnTo>
                  <a:lnTo>
                    <a:pt x="45" y="88"/>
                  </a:lnTo>
                  <a:lnTo>
                    <a:pt x="27" y="102"/>
                  </a:lnTo>
                  <a:lnTo>
                    <a:pt x="15" y="109"/>
                  </a:lnTo>
                </a:path>
              </a:pathLst>
            </a:custGeom>
            <a:grpFill/>
            <a:ln w="12700" cap="rnd">
              <a:solidFill>
                <a:schemeClr val="bg1"/>
              </a:solidFill>
              <a:round/>
              <a:headEnd/>
              <a:tailEnd/>
            </a:ln>
          </p:spPr>
          <p:txBody>
            <a:bodyPr/>
            <a:lstStyle/>
            <a:p>
              <a:pPr>
                <a:defRPr/>
              </a:pPr>
              <a:endParaRPr lang="en-GB" dirty="0"/>
            </a:p>
          </p:txBody>
        </p:sp>
        <p:sp>
          <p:nvSpPr>
            <p:cNvPr id="29" name="Freeform 33"/>
            <p:cNvSpPr>
              <a:spLocks/>
            </p:cNvSpPr>
            <p:nvPr/>
          </p:nvSpPr>
          <p:spPr bwMode="auto">
            <a:xfrm>
              <a:off x="4029" y="2182"/>
              <a:ext cx="308" cy="222"/>
            </a:xfrm>
            <a:custGeom>
              <a:avLst/>
              <a:gdLst>
                <a:gd name="T0" fmla="*/ 2 w 324"/>
                <a:gd name="T1" fmla="*/ 14 h 253"/>
                <a:gd name="T2" fmla="*/ 0 w 324"/>
                <a:gd name="T3" fmla="*/ 20 h 253"/>
                <a:gd name="T4" fmla="*/ 4 w 324"/>
                <a:gd name="T5" fmla="*/ 39 h 253"/>
                <a:gd name="T6" fmla="*/ 16 w 324"/>
                <a:gd name="T7" fmla="*/ 64 h 253"/>
                <a:gd name="T8" fmla="*/ 26 w 324"/>
                <a:gd name="T9" fmla="*/ 71 h 253"/>
                <a:gd name="T10" fmla="*/ 49 w 324"/>
                <a:gd name="T11" fmla="*/ 78 h 253"/>
                <a:gd name="T12" fmla="*/ 59 w 324"/>
                <a:gd name="T13" fmla="*/ 80 h 253"/>
                <a:gd name="T14" fmla="*/ 61 w 324"/>
                <a:gd name="T15" fmla="*/ 89 h 253"/>
                <a:gd name="T16" fmla="*/ 61 w 324"/>
                <a:gd name="T17" fmla="*/ 104 h 253"/>
                <a:gd name="T18" fmla="*/ 85 w 324"/>
                <a:gd name="T19" fmla="*/ 121 h 253"/>
                <a:gd name="T20" fmla="*/ 100 w 324"/>
                <a:gd name="T21" fmla="*/ 126 h 253"/>
                <a:gd name="T22" fmla="*/ 107 w 324"/>
                <a:gd name="T23" fmla="*/ 129 h 253"/>
                <a:gd name="T24" fmla="*/ 127 w 324"/>
                <a:gd name="T25" fmla="*/ 147 h 253"/>
                <a:gd name="T26" fmla="*/ 133 w 324"/>
                <a:gd name="T27" fmla="*/ 143 h 253"/>
                <a:gd name="T28" fmla="*/ 148 w 324"/>
                <a:gd name="T29" fmla="*/ 142 h 253"/>
                <a:gd name="T30" fmla="*/ 164 w 324"/>
                <a:gd name="T31" fmla="*/ 149 h 253"/>
                <a:gd name="T32" fmla="*/ 176 w 324"/>
                <a:gd name="T33" fmla="*/ 146 h 253"/>
                <a:gd name="T34" fmla="*/ 191 w 324"/>
                <a:gd name="T35" fmla="*/ 130 h 253"/>
                <a:gd name="T36" fmla="*/ 204 w 324"/>
                <a:gd name="T37" fmla="*/ 126 h 253"/>
                <a:gd name="T38" fmla="*/ 215 w 324"/>
                <a:gd name="T39" fmla="*/ 129 h 253"/>
                <a:gd name="T40" fmla="*/ 222 w 324"/>
                <a:gd name="T41" fmla="*/ 128 h 253"/>
                <a:gd name="T42" fmla="*/ 224 w 324"/>
                <a:gd name="T43" fmla="*/ 123 h 253"/>
                <a:gd name="T44" fmla="*/ 226 w 324"/>
                <a:gd name="T45" fmla="*/ 94 h 253"/>
                <a:gd name="T46" fmla="*/ 234 w 324"/>
                <a:gd name="T47" fmla="*/ 85 h 253"/>
                <a:gd name="T48" fmla="*/ 234 w 324"/>
                <a:gd name="T49" fmla="*/ 72 h 253"/>
                <a:gd name="T50" fmla="*/ 235 w 324"/>
                <a:gd name="T51" fmla="*/ 68 h 253"/>
                <a:gd name="T52" fmla="*/ 251 w 324"/>
                <a:gd name="T53" fmla="*/ 61 h 253"/>
                <a:gd name="T54" fmla="*/ 264 w 324"/>
                <a:gd name="T55" fmla="*/ 61 h 253"/>
                <a:gd name="T56" fmla="*/ 264 w 324"/>
                <a:gd name="T57" fmla="*/ 47 h 253"/>
                <a:gd name="T58" fmla="*/ 260 w 324"/>
                <a:gd name="T59" fmla="*/ 35 h 253"/>
                <a:gd name="T60" fmla="*/ 251 w 324"/>
                <a:gd name="T61" fmla="*/ 31 h 253"/>
                <a:gd name="T62" fmla="*/ 245 w 324"/>
                <a:gd name="T63" fmla="*/ 32 h 253"/>
                <a:gd name="T64" fmla="*/ 228 w 324"/>
                <a:gd name="T65" fmla="*/ 20 h 253"/>
                <a:gd name="T66" fmla="*/ 218 w 324"/>
                <a:gd name="T67" fmla="*/ 12 h 253"/>
                <a:gd name="T68" fmla="*/ 206 w 324"/>
                <a:gd name="T69" fmla="*/ 12 h 253"/>
                <a:gd name="T70" fmla="*/ 182 w 324"/>
                <a:gd name="T71" fmla="*/ 12 h 253"/>
                <a:gd name="T72" fmla="*/ 178 w 324"/>
                <a:gd name="T73" fmla="*/ 9 h 253"/>
                <a:gd name="T74" fmla="*/ 173 w 324"/>
                <a:gd name="T75" fmla="*/ 2 h 253"/>
                <a:gd name="T76" fmla="*/ 165 w 324"/>
                <a:gd name="T77" fmla="*/ 0 h 253"/>
                <a:gd name="T78" fmla="*/ 144 w 324"/>
                <a:gd name="T79" fmla="*/ 0 h 253"/>
                <a:gd name="T80" fmla="*/ 136 w 324"/>
                <a:gd name="T81" fmla="*/ 7 h 253"/>
                <a:gd name="T82" fmla="*/ 127 w 324"/>
                <a:gd name="T83" fmla="*/ 5 h 253"/>
                <a:gd name="T84" fmla="*/ 115 w 324"/>
                <a:gd name="T85" fmla="*/ 4 h 253"/>
                <a:gd name="T86" fmla="*/ 107 w 324"/>
                <a:gd name="T87" fmla="*/ 4 h 253"/>
                <a:gd name="T88" fmla="*/ 98 w 324"/>
                <a:gd name="T89" fmla="*/ 4 h 253"/>
                <a:gd name="T90" fmla="*/ 91 w 324"/>
                <a:gd name="T91" fmla="*/ 8 h 253"/>
                <a:gd name="T92" fmla="*/ 76 w 324"/>
                <a:gd name="T93" fmla="*/ 4 h 253"/>
                <a:gd name="T94" fmla="*/ 48 w 324"/>
                <a:gd name="T95" fmla="*/ 2 h 253"/>
                <a:gd name="T96" fmla="*/ 42 w 324"/>
                <a:gd name="T97" fmla="*/ 0 h 253"/>
                <a:gd name="T98" fmla="*/ 32 w 324"/>
                <a:gd name="T99" fmla="*/ 4 h 253"/>
                <a:gd name="T100" fmla="*/ 18 w 324"/>
                <a:gd name="T101" fmla="*/ 11 h 253"/>
                <a:gd name="T102" fmla="*/ 2 w 324"/>
                <a:gd name="T103" fmla="*/ 14 h 2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4"/>
                <a:gd name="T157" fmla="*/ 0 h 253"/>
                <a:gd name="T158" fmla="*/ 324 w 324"/>
                <a:gd name="T159" fmla="*/ 253 h 2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4" h="253">
                  <a:moveTo>
                    <a:pt x="2" y="24"/>
                  </a:moveTo>
                  <a:lnTo>
                    <a:pt x="0" y="34"/>
                  </a:lnTo>
                  <a:lnTo>
                    <a:pt x="4" y="65"/>
                  </a:lnTo>
                  <a:lnTo>
                    <a:pt x="20" y="108"/>
                  </a:lnTo>
                  <a:lnTo>
                    <a:pt x="31" y="120"/>
                  </a:lnTo>
                  <a:lnTo>
                    <a:pt x="61" y="131"/>
                  </a:lnTo>
                  <a:lnTo>
                    <a:pt x="72" y="136"/>
                  </a:lnTo>
                  <a:lnTo>
                    <a:pt x="75" y="149"/>
                  </a:lnTo>
                  <a:lnTo>
                    <a:pt x="75" y="174"/>
                  </a:lnTo>
                  <a:lnTo>
                    <a:pt x="104" y="204"/>
                  </a:lnTo>
                  <a:lnTo>
                    <a:pt x="122" y="213"/>
                  </a:lnTo>
                  <a:lnTo>
                    <a:pt x="131" y="217"/>
                  </a:lnTo>
                  <a:lnTo>
                    <a:pt x="156" y="247"/>
                  </a:lnTo>
                  <a:lnTo>
                    <a:pt x="163" y="242"/>
                  </a:lnTo>
                  <a:lnTo>
                    <a:pt x="181" y="240"/>
                  </a:lnTo>
                  <a:lnTo>
                    <a:pt x="200" y="252"/>
                  </a:lnTo>
                  <a:lnTo>
                    <a:pt x="216" y="245"/>
                  </a:lnTo>
                  <a:lnTo>
                    <a:pt x="234" y="220"/>
                  </a:lnTo>
                  <a:lnTo>
                    <a:pt x="250" y="213"/>
                  </a:lnTo>
                  <a:lnTo>
                    <a:pt x="263" y="217"/>
                  </a:lnTo>
                  <a:lnTo>
                    <a:pt x="272" y="215"/>
                  </a:lnTo>
                  <a:lnTo>
                    <a:pt x="275" y="206"/>
                  </a:lnTo>
                  <a:lnTo>
                    <a:pt x="277" y="158"/>
                  </a:lnTo>
                  <a:lnTo>
                    <a:pt x="286" y="145"/>
                  </a:lnTo>
                  <a:lnTo>
                    <a:pt x="286" y="122"/>
                  </a:lnTo>
                  <a:lnTo>
                    <a:pt x="288" y="115"/>
                  </a:lnTo>
                  <a:lnTo>
                    <a:pt x="307" y="102"/>
                  </a:lnTo>
                  <a:lnTo>
                    <a:pt x="323" y="102"/>
                  </a:lnTo>
                  <a:lnTo>
                    <a:pt x="323" y="77"/>
                  </a:lnTo>
                  <a:lnTo>
                    <a:pt x="318" y="59"/>
                  </a:lnTo>
                  <a:lnTo>
                    <a:pt x="307" y="52"/>
                  </a:lnTo>
                  <a:lnTo>
                    <a:pt x="300" y="54"/>
                  </a:lnTo>
                  <a:lnTo>
                    <a:pt x="279" y="34"/>
                  </a:lnTo>
                  <a:lnTo>
                    <a:pt x="266" y="20"/>
                  </a:lnTo>
                  <a:lnTo>
                    <a:pt x="252" y="20"/>
                  </a:lnTo>
                  <a:lnTo>
                    <a:pt x="222" y="20"/>
                  </a:lnTo>
                  <a:lnTo>
                    <a:pt x="218" y="15"/>
                  </a:lnTo>
                  <a:lnTo>
                    <a:pt x="211" y="2"/>
                  </a:lnTo>
                  <a:lnTo>
                    <a:pt x="202" y="0"/>
                  </a:lnTo>
                  <a:lnTo>
                    <a:pt x="177" y="0"/>
                  </a:lnTo>
                  <a:lnTo>
                    <a:pt x="166" y="11"/>
                  </a:lnTo>
                  <a:lnTo>
                    <a:pt x="156" y="9"/>
                  </a:lnTo>
                  <a:lnTo>
                    <a:pt x="141" y="6"/>
                  </a:lnTo>
                  <a:lnTo>
                    <a:pt x="131" y="4"/>
                  </a:lnTo>
                  <a:lnTo>
                    <a:pt x="120" y="6"/>
                  </a:lnTo>
                  <a:lnTo>
                    <a:pt x="111" y="13"/>
                  </a:lnTo>
                  <a:lnTo>
                    <a:pt x="93" y="6"/>
                  </a:lnTo>
                  <a:lnTo>
                    <a:pt x="59" y="2"/>
                  </a:lnTo>
                  <a:lnTo>
                    <a:pt x="50" y="0"/>
                  </a:lnTo>
                  <a:lnTo>
                    <a:pt x="40" y="6"/>
                  </a:lnTo>
                  <a:lnTo>
                    <a:pt x="22" y="18"/>
                  </a:lnTo>
                  <a:lnTo>
                    <a:pt x="2" y="24"/>
                  </a:lnTo>
                </a:path>
              </a:pathLst>
            </a:custGeom>
            <a:grpFill/>
            <a:ln w="12700" cap="rnd">
              <a:solidFill>
                <a:schemeClr val="bg1"/>
              </a:solidFill>
              <a:round/>
              <a:headEnd/>
              <a:tailEnd/>
            </a:ln>
          </p:spPr>
          <p:txBody>
            <a:bodyPr/>
            <a:lstStyle/>
            <a:p>
              <a:pPr>
                <a:defRPr/>
              </a:pPr>
              <a:endParaRPr lang="en-GB" dirty="0"/>
            </a:p>
          </p:txBody>
        </p:sp>
        <p:sp>
          <p:nvSpPr>
            <p:cNvPr id="30" name="Freeform 34"/>
            <p:cNvSpPr>
              <a:spLocks/>
            </p:cNvSpPr>
            <p:nvPr/>
          </p:nvSpPr>
          <p:spPr bwMode="auto">
            <a:xfrm>
              <a:off x="4067" y="1945"/>
              <a:ext cx="47" cy="36"/>
            </a:xfrm>
            <a:custGeom>
              <a:avLst/>
              <a:gdLst>
                <a:gd name="T0" fmla="*/ 23 w 49"/>
                <a:gd name="T1" fmla="*/ 0 h 40"/>
                <a:gd name="T2" fmla="*/ 6 w 49"/>
                <a:gd name="T3" fmla="*/ 9 h 40"/>
                <a:gd name="T4" fmla="*/ 0 w 49"/>
                <a:gd name="T5" fmla="*/ 13 h 40"/>
                <a:gd name="T6" fmla="*/ 12 w 49"/>
                <a:gd name="T7" fmla="*/ 17 h 40"/>
                <a:gd name="T8" fmla="*/ 21 w 49"/>
                <a:gd name="T9" fmla="*/ 26 h 40"/>
                <a:gd name="T10" fmla="*/ 32 w 49"/>
                <a:gd name="T11" fmla="*/ 20 h 40"/>
                <a:gd name="T12" fmla="*/ 40 w 49"/>
                <a:gd name="T13" fmla="*/ 13 h 40"/>
                <a:gd name="T14" fmla="*/ 33 w 49"/>
                <a:gd name="T15" fmla="*/ 6 h 40"/>
                <a:gd name="T16" fmla="*/ 23 w 4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0"/>
                <a:gd name="T29" fmla="*/ 49 w 4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0">
                  <a:moveTo>
                    <a:pt x="27" y="0"/>
                  </a:moveTo>
                  <a:lnTo>
                    <a:pt x="6" y="13"/>
                  </a:lnTo>
                  <a:lnTo>
                    <a:pt x="0" y="21"/>
                  </a:lnTo>
                  <a:lnTo>
                    <a:pt x="13" y="26"/>
                  </a:lnTo>
                  <a:lnTo>
                    <a:pt x="25" y="39"/>
                  </a:lnTo>
                  <a:lnTo>
                    <a:pt x="36" y="30"/>
                  </a:lnTo>
                  <a:lnTo>
                    <a:pt x="48" y="21"/>
                  </a:lnTo>
                  <a:lnTo>
                    <a:pt x="38" y="10"/>
                  </a:lnTo>
                  <a:lnTo>
                    <a:pt x="27" y="0"/>
                  </a:lnTo>
                </a:path>
              </a:pathLst>
            </a:custGeom>
            <a:grpFill/>
            <a:ln w="12700" cap="rnd">
              <a:solidFill>
                <a:schemeClr val="bg1"/>
              </a:solidFill>
              <a:round/>
              <a:headEnd/>
              <a:tailEnd/>
            </a:ln>
          </p:spPr>
          <p:txBody>
            <a:bodyPr/>
            <a:lstStyle/>
            <a:p>
              <a:pPr>
                <a:defRPr/>
              </a:pPr>
              <a:endParaRPr lang="en-GB" dirty="0"/>
            </a:p>
          </p:txBody>
        </p:sp>
        <p:sp>
          <p:nvSpPr>
            <p:cNvPr id="31" name="Freeform 35"/>
            <p:cNvSpPr>
              <a:spLocks/>
            </p:cNvSpPr>
            <p:nvPr/>
          </p:nvSpPr>
          <p:spPr bwMode="auto">
            <a:xfrm>
              <a:off x="4054" y="1986"/>
              <a:ext cx="68" cy="67"/>
            </a:xfrm>
            <a:custGeom>
              <a:avLst/>
              <a:gdLst>
                <a:gd name="T0" fmla="*/ 45 w 73"/>
                <a:gd name="T1" fmla="*/ 0 h 77"/>
                <a:gd name="T2" fmla="*/ 28 w 73"/>
                <a:gd name="T3" fmla="*/ 3 h 77"/>
                <a:gd name="T4" fmla="*/ 20 w 73"/>
                <a:gd name="T5" fmla="*/ 0 h 77"/>
                <a:gd name="T6" fmla="*/ 9 w 73"/>
                <a:gd name="T7" fmla="*/ 10 h 77"/>
                <a:gd name="T8" fmla="*/ 6 w 73"/>
                <a:gd name="T9" fmla="*/ 9 h 77"/>
                <a:gd name="T10" fmla="*/ 0 w 73"/>
                <a:gd name="T11" fmla="*/ 15 h 77"/>
                <a:gd name="T12" fmla="*/ 7 w 73"/>
                <a:gd name="T13" fmla="*/ 20 h 77"/>
                <a:gd name="T14" fmla="*/ 7 w 73"/>
                <a:gd name="T15" fmla="*/ 38 h 77"/>
                <a:gd name="T16" fmla="*/ 11 w 73"/>
                <a:gd name="T17" fmla="*/ 44 h 77"/>
                <a:gd name="T18" fmla="*/ 39 w 73"/>
                <a:gd name="T19" fmla="*/ 20 h 77"/>
                <a:gd name="T20" fmla="*/ 49 w 73"/>
                <a:gd name="T21" fmla="*/ 20 h 77"/>
                <a:gd name="T22" fmla="*/ 54 w 73"/>
                <a:gd name="T23" fmla="*/ 13 h 77"/>
                <a:gd name="T24" fmla="*/ 52 w 73"/>
                <a:gd name="T25" fmla="*/ 10 h 77"/>
                <a:gd name="T26" fmla="*/ 45 w 73"/>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77"/>
                <a:gd name="T44" fmla="*/ 73 w 73"/>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77">
                  <a:moveTo>
                    <a:pt x="60" y="0"/>
                  </a:moveTo>
                  <a:lnTo>
                    <a:pt x="36" y="4"/>
                  </a:lnTo>
                  <a:lnTo>
                    <a:pt x="27" y="0"/>
                  </a:lnTo>
                  <a:lnTo>
                    <a:pt x="13" y="18"/>
                  </a:lnTo>
                  <a:lnTo>
                    <a:pt x="6" y="16"/>
                  </a:lnTo>
                  <a:lnTo>
                    <a:pt x="0" y="27"/>
                  </a:lnTo>
                  <a:lnTo>
                    <a:pt x="9" y="34"/>
                  </a:lnTo>
                  <a:lnTo>
                    <a:pt x="9" y="66"/>
                  </a:lnTo>
                  <a:lnTo>
                    <a:pt x="15" y="76"/>
                  </a:lnTo>
                  <a:lnTo>
                    <a:pt x="51" y="34"/>
                  </a:lnTo>
                  <a:lnTo>
                    <a:pt x="65" y="34"/>
                  </a:lnTo>
                  <a:lnTo>
                    <a:pt x="72" y="23"/>
                  </a:lnTo>
                  <a:lnTo>
                    <a:pt x="69" y="18"/>
                  </a:lnTo>
                  <a:lnTo>
                    <a:pt x="60" y="0"/>
                  </a:lnTo>
                </a:path>
              </a:pathLst>
            </a:custGeom>
            <a:grpFill/>
            <a:ln w="12700" cap="rnd">
              <a:solidFill>
                <a:schemeClr val="bg1"/>
              </a:solidFill>
              <a:round/>
              <a:headEnd/>
              <a:tailEnd/>
            </a:ln>
          </p:spPr>
          <p:txBody>
            <a:bodyPr/>
            <a:lstStyle/>
            <a:p>
              <a:pPr>
                <a:defRPr/>
              </a:pPr>
              <a:endParaRPr lang="en-GB" dirty="0"/>
            </a:p>
          </p:txBody>
        </p:sp>
        <p:sp>
          <p:nvSpPr>
            <p:cNvPr id="32" name="Freeform 36"/>
            <p:cNvSpPr>
              <a:spLocks/>
            </p:cNvSpPr>
            <p:nvPr/>
          </p:nvSpPr>
          <p:spPr bwMode="auto">
            <a:xfrm>
              <a:off x="4133" y="1882"/>
              <a:ext cx="229" cy="188"/>
            </a:xfrm>
            <a:custGeom>
              <a:avLst/>
              <a:gdLst>
                <a:gd name="T0" fmla="*/ 185 w 242"/>
                <a:gd name="T1" fmla="*/ 119 h 214"/>
                <a:gd name="T2" fmla="*/ 184 w 242"/>
                <a:gd name="T3" fmla="*/ 112 h 214"/>
                <a:gd name="T4" fmla="*/ 191 w 242"/>
                <a:gd name="T5" fmla="*/ 105 h 214"/>
                <a:gd name="T6" fmla="*/ 191 w 242"/>
                <a:gd name="T7" fmla="*/ 96 h 214"/>
                <a:gd name="T8" fmla="*/ 176 w 242"/>
                <a:gd name="T9" fmla="*/ 89 h 214"/>
                <a:gd name="T10" fmla="*/ 172 w 242"/>
                <a:gd name="T11" fmla="*/ 85 h 214"/>
                <a:gd name="T12" fmla="*/ 169 w 242"/>
                <a:gd name="T13" fmla="*/ 73 h 214"/>
                <a:gd name="T14" fmla="*/ 160 w 242"/>
                <a:gd name="T15" fmla="*/ 61 h 214"/>
                <a:gd name="T16" fmla="*/ 152 w 242"/>
                <a:gd name="T17" fmla="*/ 53 h 214"/>
                <a:gd name="T18" fmla="*/ 152 w 242"/>
                <a:gd name="T19" fmla="*/ 47 h 214"/>
                <a:gd name="T20" fmla="*/ 158 w 242"/>
                <a:gd name="T21" fmla="*/ 40 h 214"/>
                <a:gd name="T22" fmla="*/ 178 w 242"/>
                <a:gd name="T23" fmla="*/ 41 h 214"/>
                <a:gd name="T24" fmla="*/ 187 w 242"/>
                <a:gd name="T25" fmla="*/ 35 h 214"/>
                <a:gd name="T26" fmla="*/ 193 w 242"/>
                <a:gd name="T27" fmla="*/ 16 h 214"/>
                <a:gd name="T28" fmla="*/ 191 w 242"/>
                <a:gd name="T29" fmla="*/ 9 h 214"/>
                <a:gd name="T30" fmla="*/ 181 w 242"/>
                <a:gd name="T31" fmla="*/ 8 h 214"/>
                <a:gd name="T32" fmla="*/ 162 w 242"/>
                <a:gd name="T33" fmla="*/ 9 h 214"/>
                <a:gd name="T34" fmla="*/ 138 w 242"/>
                <a:gd name="T35" fmla="*/ 9 h 214"/>
                <a:gd name="T36" fmla="*/ 118 w 242"/>
                <a:gd name="T37" fmla="*/ 4 h 214"/>
                <a:gd name="T38" fmla="*/ 105 w 242"/>
                <a:gd name="T39" fmla="*/ 2 h 214"/>
                <a:gd name="T40" fmla="*/ 92 w 242"/>
                <a:gd name="T41" fmla="*/ 0 h 214"/>
                <a:gd name="T42" fmla="*/ 82 w 242"/>
                <a:gd name="T43" fmla="*/ 11 h 214"/>
                <a:gd name="T44" fmla="*/ 69 w 242"/>
                <a:gd name="T45" fmla="*/ 18 h 214"/>
                <a:gd name="T46" fmla="*/ 49 w 242"/>
                <a:gd name="T47" fmla="*/ 17 h 214"/>
                <a:gd name="T48" fmla="*/ 37 w 242"/>
                <a:gd name="T49" fmla="*/ 22 h 214"/>
                <a:gd name="T50" fmla="*/ 18 w 242"/>
                <a:gd name="T51" fmla="*/ 36 h 214"/>
                <a:gd name="T52" fmla="*/ 4 w 242"/>
                <a:gd name="T53" fmla="*/ 47 h 214"/>
                <a:gd name="T54" fmla="*/ 0 w 242"/>
                <a:gd name="T55" fmla="*/ 52 h 214"/>
                <a:gd name="T56" fmla="*/ 9 w 242"/>
                <a:gd name="T57" fmla="*/ 63 h 214"/>
                <a:gd name="T58" fmla="*/ 18 w 242"/>
                <a:gd name="T59" fmla="*/ 78 h 214"/>
                <a:gd name="T60" fmla="*/ 26 w 242"/>
                <a:gd name="T61" fmla="*/ 86 h 214"/>
                <a:gd name="T62" fmla="*/ 37 w 242"/>
                <a:gd name="T63" fmla="*/ 83 h 214"/>
                <a:gd name="T64" fmla="*/ 55 w 242"/>
                <a:gd name="T65" fmla="*/ 79 h 214"/>
                <a:gd name="T66" fmla="*/ 53 w 242"/>
                <a:gd name="T67" fmla="*/ 90 h 214"/>
                <a:gd name="T68" fmla="*/ 47 w 242"/>
                <a:gd name="T69" fmla="*/ 105 h 214"/>
                <a:gd name="T70" fmla="*/ 49 w 242"/>
                <a:gd name="T71" fmla="*/ 108 h 214"/>
                <a:gd name="T72" fmla="*/ 56 w 242"/>
                <a:gd name="T73" fmla="*/ 108 h 214"/>
                <a:gd name="T74" fmla="*/ 69 w 242"/>
                <a:gd name="T75" fmla="*/ 105 h 214"/>
                <a:gd name="T76" fmla="*/ 92 w 242"/>
                <a:gd name="T77" fmla="*/ 108 h 214"/>
                <a:gd name="T78" fmla="*/ 100 w 242"/>
                <a:gd name="T79" fmla="*/ 114 h 214"/>
                <a:gd name="T80" fmla="*/ 115 w 242"/>
                <a:gd name="T81" fmla="*/ 119 h 214"/>
                <a:gd name="T82" fmla="*/ 127 w 242"/>
                <a:gd name="T83" fmla="*/ 127 h 214"/>
                <a:gd name="T84" fmla="*/ 134 w 242"/>
                <a:gd name="T85" fmla="*/ 125 h 214"/>
                <a:gd name="T86" fmla="*/ 150 w 242"/>
                <a:gd name="T87" fmla="*/ 119 h 214"/>
                <a:gd name="T88" fmla="*/ 166 w 242"/>
                <a:gd name="T89" fmla="*/ 119 h 214"/>
                <a:gd name="T90" fmla="*/ 185 w 242"/>
                <a:gd name="T91" fmla="*/ 119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14"/>
                <a:gd name="T140" fmla="*/ 242 w 242"/>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14">
                  <a:moveTo>
                    <a:pt x="231" y="201"/>
                  </a:moveTo>
                  <a:lnTo>
                    <a:pt x="229" y="188"/>
                  </a:lnTo>
                  <a:lnTo>
                    <a:pt x="238" y="176"/>
                  </a:lnTo>
                  <a:lnTo>
                    <a:pt x="238" y="160"/>
                  </a:lnTo>
                  <a:lnTo>
                    <a:pt x="220" y="149"/>
                  </a:lnTo>
                  <a:lnTo>
                    <a:pt x="215" y="142"/>
                  </a:lnTo>
                  <a:lnTo>
                    <a:pt x="211" y="122"/>
                  </a:lnTo>
                  <a:lnTo>
                    <a:pt x="200" y="104"/>
                  </a:lnTo>
                  <a:lnTo>
                    <a:pt x="190" y="88"/>
                  </a:lnTo>
                  <a:lnTo>
                    <a:pt x="190" y="77"/>
                  </a:lnTo>
                  <a:lnTo>
                    <a:pt x="197" y="67"/>
                  </a:lnTo>
                  <a:lnTo>
                    <a:pt x="222" y="70"/>
                  </a:lnTo>
                  <a:lnTo>
                    <a:pt x="234" y="58"/>
                  </a:lnTo>
                  <a:lnTo>
                    <a:pt x="241" y="27"/>
                  </a:lnTo>
                  <a:lnTo>
                    <a:pt x="238" y="15"/>
                  </a:lnTo>
                  <a:lnTo>
                    <a:pt x="225" y="13"/>
                  </a:lnTo>
                  <a:lnTo>
                    <a:pt x="202" y="15"/>
                  </a:lnTo>
                  <a:lnTo>
                    <a:pt x="172" y="15"/>
                  </a:lnTo>
                  <a:lnTo>
                    <a:pt x="147" y="6"/>
                  </a:lnTo>
                  <a:lnTo>
                    <a:pt x="131" y="2"/>
                  </a:lnTo>
                  <a:lnTo>
                    <a:pt x="115" y="0"/>
                  </a:lnTo>
                  <a:lnTo>
                    <a:pt x="102" y="18"/>
                  </a:lnTo>
                  <a:lnTo>
                    <a:pt x="86" y="31"/>
                  </a:lnTo>
                  <a:lnTo>
                    <a:pt x="61" y="29"/>
                  </a:lnTo>
                  <a:lnTo>
                    <a:pt x="45" y="38"/>
                  </a:lnTo>
                  <a:lnTo>
                    <a:pt x="22" y="61"/>
                  </a:lnTo>
                  <a:lnTo>
                    <a:pt x="4" y="77"/>
                  </a:lnTo>
                  <a:lnTo>
                    <a:pt x="0" y="86"/>
                  </a:lnTo>
                  <a:lnTo>
                    <a:pt x="11" y="106"/>
                  </a:lnTo>
                  <a:lnTo>
                    <a:pt x="22" y="131"/>
                  </a:lnTo>
                  <a:lnTo>
                    <a:pt x="34" y="145"/>
                  </a:lnTo>
                  <a:lnTo>
                    <a:pt x="45" y="140"/>
                  </a:lnTo>
                  <a:lnTo>
                    <a:pt x="68" y="133"/>
                  </a:lnTo>
                  <a:lnTo>
                    <a:pt x="65" y="151"/>
                  </a:lnTo>
                  <a:lnTo>
                    <a:pt x="59" y="176"/>
                  </a:lnTo>
                  <a:lnTo>
                    <a:pt x="61" y="181"/>
                  </a:lnTo>
                  <a:lnTo>
                    <a:pt x="70" y="181"/>
                  </a:lnTo>
                  <a:lnTo>
                    <a:pt x="86" y="176"/>
                  </a:lnTo>
                  <a:lnTo>
                    <a:pt x="115" y="181"/>
                  </a:lnTo>
                  <a:lnTo>
                    <a:pt x="125" y="192"/>
                  </a:lnTo>
                  <a:lnTo>
                    <a:pt x="143" y="199"/>
                  </a:lnTo>
                  <a:lnTo>
                    <a:pt x="159" y="213"/>
                  </a:lnTo>
                  <a:lnTo>
                    <a:pt x="168" y="210"/>
                  </a:lnTo>
                  <a:lnTo>
                    <a:pt x="188" y="201"/>
                  </a:lnTo>
                  <a:lnTo>
                    <a:pt x="206" y="199"/>
                  </a:lnTo>
                  <a:lnTo>
                    <a:pt x="231" y="201"/>
                  </a:lnTo>
                </a:path>
              </a:pathLst>
            </a:custGeom>
            <a:grpFill/>
            <a:ln w="12700" cap="rnd">
              <a:solidFill>
                <a:schemeClr val="bg1"/>
              </a:solidFill>
              <a:round/>
              <a:headEnd/>
              <a:tailEnd/>
            </a:ln>
          </p:spPr>
          <p:txBody>
            <a:bodyPr/>
            <a:lstStyle/>
            <a:p>
              <a:pPr>
                <a:defRPr/>
              </a:pPr>
              <a:endParaRPr lang="en-GB" dirty="0"/>
            </a:p>
          </p:txBody>
        </p:sp>
        <p:sp>
          <p:nvSpPr>
            <p:cNvPr id="33" name="Freeform 37"/>
            <p:cNvSpPr>
              <a:spLocks/>
            </p:cNvSpPr>
            <p:nvPr/>
          </p:nvSpPr>
          <p:spPr bwMode="auto">
            <a:xfrm>
              <a:off x="3959" y="1827"/>
              <a:ext cx="34" cy="32"/>
            </a:xfrm>
            <a:custGeom>
              <a:avLst/>
              <a:gdLst>
                <a:gd name="T0" fmla="*/ 24 w 36"/>
                <a:gd name="T1" fmla="*/ 0 h 37"/>
                <a:gd name="T2" fmla="*/ 13 w 36"/>
                <a:gd name="T3" fmla="*/ 4 h 37"/>
                <a:gd name="T4" fmla="*/ 0 w 36"/>
                <a:gd name="T5" fmla="*/ 12 h 37"/>
                <a:gd name="T6" fmla="*/ 2 w 36"/>
                <a:gd name="T7" fmla="*/ 20 h 37"/>
                <a:gd name="T8" fmla="*/ 9 w 36"/>
                <a:gd name="T9" fmla="*/ 20 h 37"/>
                <a:gd name="T10" fmla="*/ 27 w 36"/>
                <a:gd name="T11" fmla="*/ 9 h 37"/>
                <a:gd name="T12" fmla="*/ 24 w 36"/>
                <a:gd name="T13" fmla="*/ 0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30" y="0"/>
                  </a:moveTo>
                  <a:lnTo>
                    <a:pt x="17" y="8"/>
                  </a:lnTo>
                  <a:lnTo>
                    <a:pt x="0" y="22"/>
                  </a:lnTo>
                  <a:lnTo>
                    <a:pt x="2" y="36"/>
                  </a:lnTo>
                  <a:lnTo>
                    <a:pt x="12" y="36"/>
                  </a:lnTo>
                  <a:lnTo>
                    <a:pt x="35" y="16"/>
                  </a:lnTo>
                  <a:lnTo>
                    <a:pt x="30" y="0"/>
                  </a:lnTo>
                </a:path>
              </a:pathLst>
            </a:custGeom>
            <a:grpFill/>
            <a:ln w="12700" cap="rnd">
              <a:solidFill>
                <a:schemeClr val="bg1"/>
              </a:solidFill>
              <a:round/>
              <a:headEnd/>
              <a:tailEnd/>
            </a:ln>
          </p:spPr>
          <p:txBody>
            <a:bodyPr/>
            <a:lstStyle/>
            <a:p>
              <a:pPr>
                <a:defRPr/>
              </a:pPr>
              <a:endParaRPr lang="en-GB" dirty="0"/>
            </a:p>
          </p:txBody>
        </p:sp>
        <p:sp>
          <p:nvSpPr>
            <p:cNvPr id="34" name="Freeform 38"/>
            <p:cNvSpPr>
              <a:spLocks/>
            </p:cNvSpPr>
            <p:nvPr/>
          </p:nvSpPr>
          <p:spPr bwMode="auto">
            <a:xfrm>
              <a:off x="3988" y="991"/>
              <a:ext cx="468" cy="890"/>
            </a:xfrm>
            <a:custGeom>
              <a:avLst/>
              <a:gdLst>
                <a:gd name="T0" fmla="*/ 110 w 491"/>
                <a:gd name="T1" fmla="*/ 580 h 1014"/>
                <a:gd name="T2" fmla="*/ 86 w 491"/>
                <a:gd name="T3" fmla="*/ 565 h 1014"/>
                <a:gd name="T4" fmla="*/ 53 w 491"/>
                <a:gd name="T5" fmla="*/ 562 h 1014"/>
                <a:gd name="T6" fmla="*/ 53 w 491"/>
                <a:gd name="T7" fmla="*/ 514 h 1014"/>
                <a:gd name="T8" fmla="*/ 41 w 491"/>
                <a:gd name="T9" fmla="*/ 483 h 1014"/>
                <a:gd name="T10" fmla="*/ 37 w 491"/>
                <a:gd name="T11" fmla="*/ 458 h 1014"/>
                <a:gd name="T12" fmla="*/ 29 w 491"/>
                <a:gd name="T13" fmla="*/ 434 h 1014"/>
                <a:gd name="T14" fmla="*/ 48 w 491"/>
                <a:gd name="T15" fmla="*/ 413 h 1014"/>
                <a:gd name="T16" fmla="*/ 58 w 491"/>
                <a:gd name="T17" fmla="*/ 394 h 1014"/>
                <a:gd name="T18" fmla="*/ 99 w 491"/>
                <a:gd name="T19" fmla="*/ 369 h 1014"/>
                <a:gd name="T20" fmla="*/ 127 w 491"/>
                <a:gd name="T21" fmla="*/ 340 h 1014"/>
                <a:gd name="T22" fmla="*/ 148 w 491"/>
                <a:gd name="T23" fmla="*/ 315 h 1014"/>
                <a:gd name="T24" fmla="*/ 165 w 491"/>
                <a:gd name="T25" fmla="*/ 298 h 1014"/>
                <a:gd name="T26" fmla="*/ 166 w 491"/>
                <a:gd name="T27" fmla="*/ 280 h 1014"/>
                <a:gd name="T28" fmla="*/ 161 w 491"/>
                <a:gd name="T29" fmla="*/ 264 h 1014"/>
                <a:gd name="T30" fmla="*/ 140 w 491"/>
                <a:gd name="T31" fmla="*/ 255 h 1014"/>
                <a:gd name="T32" fmla="*/ 110 w 491"/>
                <a:gd name="T33" fmla="*/ 209 h 1014"/>
                <a:gd name="T34" fmla="*/ 112 w 491"/>
                <a:gd name="T35" fmla="*/ 169 h 1014"/>
                <a:gd name="T36" fmla="*/ 99 w 491"/>
                <a:gd name="T37" fmla="*/ 130 h 1014"/>
                <a:gd name="T38" fmla="*/ 74 w 491"/>
                <a:gd name="T39" fmla="*/ 104 h 1014"/>
                <a:gd name="T40" fmla="*/ 29 w 491"/>
                <a:gd name="T41" fmla="*/ 85 h 1014"/>
                <a:gd name="T42" fmla="*/ 10 w 491"/>
                <a:gd name="T43" fmla="*/ 66 h 1014"/>
                <a:gd name="T44" fmla="*/ 14 w 491"/>
                <a:gd name="T45" fmla="*/ 51 h 1014"/>
                <a:gd name="T46" fmla="*/ 45 w 491"/>
                <a:gd name="T47" fmla="*/ 63 h 1014"/>
                <a:gd name="T48" fmla="*/ 99 w 491"/>
                <a:gd name="T49" fmla="*/ 74 h 1014"/>
                <a:gd name="T50" fmla="*/ 120 w 491"/>
                <a:gd name="T51" fmla="*/ 83 h 1014"/>
                <a:gd name="T52" fmla="*/ 148 w 491"/>
                <a:gd name="T53" fmla="*/ 66 h 1014"/>
                <a:gd name="T54" fmla="*/ 165 w 491"/>
                <a:gd name="T55" fmla="*/ 51 h 1014"/>
                <a:gd name="T56" fmla="*/ 161 w 491"/>
                <a:gd name="T57" fmla="*/ 24 h 1014"/>
                <a:gd name="T58" fmla="*/ 189 w 491"/>
                <a:gd name="T59" fmla="*/ 12 h 1014"/>
                <a:gd name="T60" fmla="*/ 224 w 491"/>
                <a:gd name="T61" fmla="*/ 17 h 1014"/>
                <a:gd name="T62" fmla="*/ 224 w 491"/>
                <a:gd name="T63" fmla="*/ 39 h 1014"/>
                <a:gd name="T64" fmla="*/ 194 w 491"/>
                <a:gd name="T65" fmla="*/ 61 h 1014"/>
                <a:gd name="T66" fmla="*/ 228 w 491"/>
                <a:gd name="T67" fmla="*/ 56 h 1014"/>
                <a:gd name="T68" fmla="*/ 232 w 491"/>
                <a:gd name="T69" fmla="*/ 20 h 1014"/>
                <a:gd name="T70" fmla="*/ 253 w 491"/>
                <a:gd name="T71" fmla="*/ 41 h 1014"/>
                <a:gd name="T72" fmla="*/ 247 w 491"/>
                <a:gd name="T73" fmla="*/ 76 h 1014"/>
                <a:gd name="T74" fmla="*/ 273 w 491"/>
                <a:gd name="T75" fmla="*/ 104 h 1014"/>
                <a:gd name="T76" fmla="*/ 290 w 491"/>
                <a:gd name="T77" fmla="*/ 133 h 1014"/>
                <a:gd name="T78" fmla="*/ 294 w 491"/>
                <a:gd name="T79" fmla="*/ 175 h 1014"/>
                <a:gd name="T80" fmla="*/ 322 w 491"/>
                <a:gd name="T81" fmla="*/ 233 h 1014"/>
                <a:gd name="T82" fmla="*/ 331 w 491"/>
                <a:gd name="T83" fmla="*/ 298 h 1014"/>
                <a:gd name="T84" fmla="*/ 345 w 491"/>
                <a:gd name="T85" fmla="*/ 345 h 1014"/>
                <a:gd name="T86" fmla="*/ 385 w 491"/>
                <a:gd name="T87" fmla="*/ 376 h 1014"/>
                <a:gd name="T88" fmla="*/ 404 w 491"/>
                <a:gd name="T89" fmla="*/ 400 h 1014"/>
                <a:gd name="T90" fmla="*/ 383 w 491"/>
                <a:gd name="T91" fmla="*/ 453 h 1014"/>
                <a:gd name="T92" fmla="*/ 373 w 491"/>
                <a:gd name="T93" fmla="*/ 479 h 1014"/>
                <a:gd name="T94" fmla="*/ 352 w 491"/>
                <a:gd name="T95" fmla="*/ 495 h 1014"/>
                <a:gd name="T96" fmla="*/ 301 w 491"/>
                <a:gd name="T97" fmla="*/ 532 h 1014"/>
                <a:gd name="T98" fmla="*/ 276 w 491"/>
                <a:gd name="T99" fmla="*/ 549 h 1014"/>
                <a:gd name="T100" fmla="*/ 247 w 491"/>
                <a:gd name="T101" fmla="*/ 559 h 1014"/>
                <a:gd name="T102" fmla="*/ 198 w 491"/>
                <a:gd name="T103" fmla="*/ 569 h 1014"/>
                <a:gd name="T104" fmla="*/ 151 w 491"/>
                <a:gd name="T105" fmla="*/ 583 h 1014"/>
                <a:gd name="T106" fmla="*/ 112 w 491"/>
                <a:gd name="T107" fmla="*/ 601 h 10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1014"/>
                <a:gd name="T164" fmla="*/ 491 w 491"/>
                <a:gd name="T165" fmla="*/ 1014 h 10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1014">
                  <a:moveTo>
                    <a:pt x="136" y="1013"/>
                  </a:moveTo>
                  <a:lnTo>
                    <a:pt x="133" y="978"/>
                  </a:lnTo>
                  <a:lnTo>
                    <a:pt x="115" y="963"/>
                  </a:lnTo>
                  <a:lnTo>
                    <a:pt x="104" y="953"/>
                  </a:lnTo>
                  <a:lnTo>
                    <a:pt x="83" y="947"/>
                  </a:lnTo>
                  <a:lnTo>
                    <a:pt x="65" y="947"/>
                  </a:lnTo>
                  <a:lnTo>
                    <a:pt x="58" y="928"/>
                  </a:lnTo>
                  <a:lnTo>
                    <a:pt x="65" y="867"/>
                  </a:lnTo>
                  <a:lnTo>
                    <a:pt x="63" y="831"/>
                  </a:lnTo>
                  <a:lnTo>
                    <a:pt x="49" y="813"/>
                  </a:lnTo>
                  <a:lnTo>
                    <a:pt x="40" y="806"/>
                  </a:lnTo>
                  <a:lnTo>
                    <a:pt x="45" y="772"/>
                  </a:lnTo>
                  <a:lnTo>
                    <a:pt x="40" y="751"/>
                  </a:lnTo>
                  <a:lnTo>
                    <a:pt x="34" y="733"/>
                  </a:lnTo>
                  <a:lnTo>
                    <a:pt x="45" y="697"/>
                  </a:lnTo>
                  <a:lnTo>
                    <a:pt x="58" y="697"/>
                  </a:lnTo>
                  <a:lnTo>
                    <a:pt x="65" y="690"/>
                  </a:lnTo>
                  <a:lnTo>
                    <a:pt x="70" y="663"/>
                  </a:lnTo>
                  <a:lnTo>
                    <a:pt x="95" y="642"/>
                  </a:lnTo>
                  <a:lnTo>
                    <a:pt x="120" y="622"/>
                  </a:lnTo>
                  <a:lnTo>
                    <a:pt x="124" y="597"/>
                  </a:lnTo>
                  <a:lnTo>
                    <a:pt x="154" y="572"/>
                  </a:lnTo>
                  <a:lnTo>
                    <a:pt x="183" y="542"/>
                  </a:lnTo>
                  <a:lnTo>
                    <a:pt x="179" y="531"/>
                  </a:lnTo>
                  <a:lnTo>
                    <a:pt x="179" y="515"/>
                  </a:lnTo>
                  <a:lnTo>
                    <a:pt x="199" y="501"/>
                  </a:lnTo>
                  <a:lnTo>
                    <a:pt x="206" y="497"/>
                  </a:lnTo>
                  <a:lnTo>
                    <a:pt x="201" y="472"/>
                  </a:lnTo>
                  <a:lnTo>
                    <a:pt x="201" y="449"/>
                  </a:lnTo>
                  <a:lnTo>
                    <a:pt x="195" y="445"/>
                  </a:lnTo>
                  <a:lnTo>
                    <a:pt x="183" y="449"/>
                  </a:lnTo>
                  <a:lnTo>
                    <a:pt x="170" y="431"/>
                  </a:lnTo>
                  <a:lnTo>
                    <a:pt x="158" y="386"/>
                  </a:lnTo>
                  <a:lnTo>
                    <a:pt x="133" y="352"/>
                  </a:lnTo>
                  <a:lnTo>
                    <a:pt x="140" y="306"/>
                  </a:lnTo>
                  <a:lnTo>
                    <a:pt x="136" y="286"/>
                  </a:lnTo>
                  <a:lnTo>
                    <a:pt x="108" y="256"/>
                  </a:lnTo>
                  <a:lnTo>
                    <a:pt x="120" y="220"/>
                  </a:lnTo>
                  <a:lnTo>
                    <a:pt x="111" y="199"/>
                  </a:lnTo>
                  <a:lnTo>
                    <a:pt x="90" y="177"/>
                  </a:lnTo>
                  <a:lnTo>
                    <a:pt x="79" y="190"/>
                  </a:lnTo>
                  <a:lnTo>
                    <a:pt x="34" y="145"/>
                  </a:lnTo>
                  <a:lnTo>
                    <a:pt x="22" y="129"/>
                  </a:lnTo>
                  <a:lnTo>
                    <a:pt x="13" y="111"/>
                  </a:lnTo>
                  <a:lnTo>
                    <a:pt x="0" y="104"/>
                  </a:lnTo>
                  <a:lnTo>
                    <a:pt x="18" y="86"/>
                  </a:lnTo>
                  <a:lnTo>
                    <a:pt x="40" y="86"/>
                  </a:lnTo>
                  <a:lnTo>
                    <a:pt x="54" y="106"/>
                  </a:lnTo>
                  <a:lnTo>
                    <a:pt x="88" y="145"/>
                  </a:lnTo>
                  <a:lnTo>
                    <a:pt x="120" y="124"/>
                  </a:lnTo>
                  <a:lnTo>
                    <a:pt x="140" y="129"/>
                  </a:lnTo>
                  <a:lnTo>
                    <a:pt x="145" y="140"/>
                  </a:lnTo>
                  <a:lnTo>
                    <a:pt x="170" y="145"/>
                  </a:lnTo>
                  <a:lnTo>
                    <a:pt x="179" y="111"/>
                  </a:lnTo>
                  <a:lnTo>
                    <a:pt x="190" y="99"/>
                  </a:lnTo>
                  <a:lnTo>
                    <a:pt x="199" y="86"/>
                  </a:lnTo>
                  <a:lnTo>
                    <a:pt x="199" y="74"/>
                  </a:lnTo>
                  <a:lnTo>
                    <a:pt x="195" y="40"/>
                  </a:lnTo>
                  <a:lnTo>
                    <a:pt x="215" y="20"/>
                  </a:lnTo>
                  <a:lnTo>
                    <a:pt x="229" y="20"/>
                  </a:lnTo>
                  <a:lnTo>
                    <a:pt x="249" y="0"/>
                  </a:lnTo>
                  <a:lnTo>
                    <a:pt x="272" y="29"/>
                  </a:lnTo>
                  <a:lnTo>
                    <a:pt x="281" y="40"/>
                  </a:lnTo>
                  <a:lnTo>
                    <a:pt x="272" y="65"/>
                  </a:lnTo>
                  <a:lnTo>
                    <a:pt x="254" y="81"/>
                  </a:lnTo>
                  <a:lnTo>
                    <a:pt x="235" y="104"/>
                  </a:lnTo>
                  <a:lnTo>
                    <a:pt x="240" y="124"/>
                  </a:lnTo>
                  <a:lnTo>
                    <a:pt x="276" y="95"/>
                  </a:lnTo>
                  <a:lnTo>
                    <a:pt x="276" y="70"/>
                  </a:lnTo>
                  <a:lnTo>
                    <a:pt x="281" y="34"/>
                  </a:lnTo>
                  <a:lnTo>
                    <a:pt x="294" y="24"/>
                  </a:lnTo>
                  <a:lnTo>
                    <a:pt x="306" y="70"/>
                  </a:lnTo>
                  <a:lnTo>
                    <a:pt x="306" y="111"/>
                  </a:lnTo>
                  <a:lnTo>
                    <a:pt x="299" y="129"/>
                  </a:lnTo>
                  <a:lnTo>
                    <a:pt x="299" y="154"/>
                  </a:lnTo>
                  <a:lnTo>
                    <a:pt x="331" y="177"/>
                  </a:lnTo>
                  <a:lnTo>
                    <a:pt x="331" y="195"/>
                  </a:lnTo>
                  <a:lnTo>
                    <a:pt x="351" y="224"/>
                  </a:lnTo>
                  <a:lnTo>
                    <a:pt x="360" y="245"/>
                  </a:lnTo>
                  <a:lnTo>
                    <a:pt x="356" y="295"/>
                  </a:lnTo>
                  <a:lnTo>
                    <a:pt x="369" y="349"/>
                  </a:lnTo>
                  <a:lnTo>
                    <a:pt x="390" y="392"/>
                  </a:lnTo>
                  <a:lnTo>
                    <a:pt x="385" y="461"/>
                  </a:lnTo>
                  <a:lnTo>
                    <a:pt x="401" y="501"/>
                  </a:lnTo>
                  <a:lnTo>
                    <a:pt x="410" y="520"/>
                  </a:lnTo>
                  <a:lnTo>
                    <a:pt x="419" y="581"/>
                  </a:lnTo>
                  <a:lnTo>
                    <a:pt x="426" y="606"/>
                  </a:lnTo>
                  <a:lnTo>
                    <a:pt x="467" y="633"/>
                  </a:lnTo>
                  <a:lnTo>
                    <a:pt x="490" y="660"/>
                  </a:lnTo>
                  <a:lnTo>
                    <a:pt x="490" y="676"/>
                  </a:lnTo>
                  <a:lnTo>
                    <a:pt x="471" y="756"/>
                  </a:lnTo>
                  <a:lnTo>
                    <a:pt x="465" y="763"/>
                  </a:lnTo>
                  <a:lnTo>
                    <a:pt x="471" y="779"/>
                  </a:lnTo>
                  <a:lnTo>
                    <a:pt x="451" y="808"/>
                  </a:lnTo>
                  <a:lnTo>
                    <a:pt x="426" y="822"/>
                  </a:lnTo>
                  <a:lnTo>
                    <a:pt x="426" y="835"/>
                  </a:lnTo>
                  <a:lnTo>
                    <a:pt x="390" y="883"/>
                  </a:lnTo>
                  <a:lnTo>
                    <a:pt x="365" y="897"/>
                  </a:lnTo>
                  <a:lnTo>
                    <a:pt x="360" y="924"/>
                  </a:lnTo>
                  <a:lnTo>
                    <a:pt x="335" y="924"/>
                  </a:lnTo>
                  <a:lnTo>
                    <a:pt x="324" y="933"/>
                  </a:lnTo>
                  <a:lnTo>
                    <a:pt x="299" y="942"/>
                  </a:lnTo>
                  <a:lnTo>
                    <a:pt x="265" y="938"/>
                  </a:lnTo>
                  <a:lnTo>
                    <a:pt x="240" y="958"/>
                  </a:lnTo>
                  <a:lnTo>
                    <a:pt x="210" y="976"/>
                  </a:lnTo>
                  <a:lnTo>
                    <a:pt x="183" y="983"/>
                  </a:lnTo>
                  <a:lnTo>
                    <a:pt x="161" y="999"/>
                  </a:lnTo>
                  <a:lnTo>
                    <a:pt x="136" y="1013"/>
                  </a:lnTo>
                </a:path>
              </a:pathLst>
            </a:custGeom>
            <a:grpFill/>
            <a:ln w="12700" cap="rnd">
              <a:solidFill>
                <a:schemeClr val="bg1"/>
              </a:solidFill>
              <a:round/>
              <a:headEnd/>
              <a:tailEnd/>
            </a:ln>
          </p:spPr>
          <p:txBody>
            <a:bodyPr/>
            <a:lstStyle/>
            <a:p>
              <a:pPr>
                <a:defRPr/>
              </a:pPr>
              <a:endParaRPr lang="en-GB" dirty="0"/>
            </a:p>
          </p:txBody>
        </p:sp>
        <p:sp>
          <p:nvSpPr>
            <p:cNvPr id="35" name="Freeform 39"/>
            <p:cNvSpPr>
              <a:spLocks/>
            </p:cNvSpPr>
            <p:nvPr/>
          </p:nvSpPr>
          <p:spPr bwMode="auto">
            <a:xfrm>
              <a:off x="3490" y="2639"/>
              <a:ext cx="660" cy="285"/>
            </a:xfrm>
            <a:custGeom>
              <a:avLst/>
              <a:gdLst>
                <a:gd name="T0" fmla="*/ 89 w 694"/>
                <a:gd name="T1" fmla="*/ 135 h 324"/>
                <a:gd name="T2" fmla="*/ 32 w 694"/>
                <a:gd name="T3" fmla="*/ 100 h 324"/>
                <a:gd name="T4" fmla="*/ 10 w 694"/>
                <a:gd name="T5" fmla="*/ 82 h 324"/>
                <a:gd name="T6" fmla="*/ 6 w 694"/>
                <a:gd name="T7" fmla="*/ 55 h 324"/>
                <a:gd name="T8" fmla="*/ 4 w 694"/>
                <a:gd name="T9" fmla="*/ 39 h 324"/>
                <a:gd name="T10" fmla="*/ 43 w 694"/>
                <a:gd name="T11" fmla="*/ 35 h 324"/>
                <a:gd name="T12" fmla="*/ 132 w 694"/>
                <a:gd name="T13" fmla="*/ 0 h 324"/>
                <a:gd name="T14" fmla="*/ 158 w 694"/>
                <a:gd name="T15" fmla="*/ 4 h 324"/>
                <a:gd name="T16" fmla="*/ 182 w 694"/>
                <a:gd name="T17" fmla="*/ 9 h 324"/>
                <a:gd name="T18" fmla="*/ 208 w 694"/>
                <a:gd name="T19" fmla="*/ 35 h 324"/>
                <a:gd name="T20" fmla="*/ 220 w 694"/>
                <a:gd name="T21" fmla="*/ 54 h 324"/>
                <a:gd name="T22" fmla="*/ 232 w 694"/>
                <a:gd name="T23" fmla="*/ 54 h 324"/>
                <a:gd name="T24" fmla="*/ 258 w 694"/>
                <a:gd name="T25" fmla="*/ 47 h 324"/>
                <a:gd name="T26" fmla="*/ 288 w 694"/>
                <a:gd name="T27" fmla="*/ 67 h 324"/>
                <a:gd name="T28" fmla="*/ 324 w 694"/>
                <a:gd name="T29" fmla="*/ 80 h 324"/>
                <a:gd name="T30" fmla="*/ 359 w 694"/>
                <a:gd name="T31" fmla="*/ 77 h 324"/>
                <a:gd name="T32" fmla="*/ 384 w 694"/>
                <a:gd name="T33" fmla="*/ 95 h 324"/>
                <a:gd name="T34" fmla="*/ 407 w 694"/>
                <a:gd name="T35" fmla="*/ 91 h 324"/>
                <a:gd name="T36" fmla="*/ 446 w 694"/>
                <a:gd name="T37" fmla="*/ 113 h 324"/>
                <a:gd name="T38" fmla="*/ 462 w 694"/>
                <a:gd name="T39" fmla="*/ 106 h 324"/>
                <a:gd name="T40" fmla="*/ 501 w 694"/>
                <a:gd name="T41" fmla="*/ 111 h 324"/>
                <a:gd name="T42" fmla="*/ 567 w 694"/>
                <a:gd name="T43" fmla="*/ 121 h 324"/>
                <a:gd name="T44" fmla="*/ 536 w 694"/>
                <a:gd name="T45" fmla="*/ 145 h 324"/>
                <a:gd name="T46" fmla="*/ 535 w 694"/>
                <a:gd name="T47" fmla="*/ 161 h 324"/>
                <a:gd name="T48" fmla="*/ 508 w 694"/>
                <a:gd name="T49" fmla="*/ 151 h 324"/>
                <a:gd name="T50" fmla="*/ 456 w 694"/>
                <a:gd name="T51" fmla="*/ 157 h 324"/>
                <a:gd name="T52" fmla="*/ 438 w 694"/>
                <a:gd name="T53" fmla="*/ 172 h 324"/>
                <a:gd name="T54" fmla="*/ 409 w 694"/>
                <a:gd name="T55" fmla="*/ 179 h 324"/>
                <a:gd name="T56" fmla="*/ 386 w 694"/>
                <a:gd name="T57" fmla="*/ 172 h 324"/>
                <a:gd name="T58" fmla="*/ 332 w 694"/>
                <a:gd name="T59" fmla="*/ 191 h 324"/>
                <a:gd name="T60" fmla="*/ 288 w 694"/>
                <a:gd name="T61" fmla="*/ 191 h 324"/>
                <a:gd name="T62" fmla="*/ 267 w 694"/>
                <a:gd name="T63" fmla="*/ 182 h 324"/>
                <a:gd name="T64" fmla="*/ 253 w 694"/>
                <a:gd name="T65" fmla="*/ 174 h 324"/>
                <a:gd name="T66" fmla="*/ 243 w 694"/>
                <a:gd name="T67" fmla="*/ 161 h 324"/>
                <a:gd name="T68" fmla="*/ 220 w 694"/>
                <a:gd name="T69" fmla="*/ 137 h 324"/>
                <a:gd name="T70" fmla="*/ 192 w 694"/>
                <a:gd name="T71" fmla="*/ 145 h 324"/>
                <a:gd name="T72" fmla="*/ 148 w 694"/>
                <a:gd name="T73" fmla="*/ 133 h 324"/>
                <a:gd name="T74" fmla="*/ 132 w 694"/>
                <a:gd name="T75" fmla="*/ 144 h 324"/>
                <a:gd name="T76" fmla="*/ 104 w 694"/>
                <a:gd name="T77" fmla="*/ 145 h 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324"/>
                <a:gd name="T119" fmla="*/ 694 w 694"/>
                <a:gd name="T120" fmla="*/ 324 h 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324">
                  <a:moveTo>
                    <a:pt x="111" y="238"/>
                  </a:moveTo>
                  <a:lnTo>
                    <a:pt x="109" y="225"/>
                  </a:lnTo>
                  <a:lnTo>
                    <a:pt x="93" y="216"/>
                  </a:lnTo>
                  <a:lnTo>
                    <a:pt x="40" y="168"/>
                  </a:lnTo>
                  <a:lnTo>
                    <a:pt x="38" y="141"/>
                  </a:lnTo>
                  <a:lnTo>
                    <a:pt x="13" y="138"/>
                  </a:lnTo>
                  <a:lnTo>
                    <a:pt x="15" y="116"/>
                  </a:lnTo>
                  <a:lnTo>
                    <a:pt x="6" y="93"/>
                  </a:lnTo>
                  <a:lnTo>
                    <a:pt x="0" y="79"/>
                  </a:lnTo>
                  <a:lnTo>
                    <a:pt x="4" y="65"/>
                  </a:lnTo>
                  <a:lnTo>
                    <a:pt x="22" y="65"/>
                  </a:lnTo>
                  <a:lnTo>
                    <a:pt x="52" y="59"/>
                  </a:lnTo>
                  <a:lnTo>
                    <a:pt x="143" y="13"/>
                  </a:lnTo>
                  <a:lnTo>
                    <a:pt x="161" y="0"/>
                  </a:lnTo>
                  <a:lnTo>
                    <a:pt x="172" y="15"/>
                  </a:lnTo>
                  <a:lnTo>
                    <a:pt x="193" y="6"/>
                  </a:lnTo>
                  <a:lnTo>
                    <a:pt x="211" y="9"/>
                  </a:lnTo>
                  <a:lnTo>
                    <a:pt x="222" y="15"/>
                  </a:lnTo>
                  <a:lnTo>
                    <a:pt x="222" y="38"/>
                  </a:lnTo>
                  <a:lnTo>
                    <a:pt x="254" y="59"/>
                  </a:lnTo>
                  <a:lnTo>
                    <a:pt x="256" y="72"/>
                  </a:lnTo>
                  <a:lnTo>
                    <a:pt x="268" y="90"/>
                  </a:lnTo>
                  <a:lnTo>
                    <a:pt x="277" y="97"/>
                  </a:lnTo>
                  <a:lnTo>
                    <a:pt x="284" y="90"/>
                  </a:lnTo>
                  <a:lnTo>
                    <a:pt x="306" y="77"/>
                  </a:lnTo>
                  <a:lnTo>
                    <a:pt x="315" y="79"/>
                  </a:lnTo>
                  <a:lnTo>
                    <a:pt x="345" y="113"/>
                  </a:lnTo>
                  <a:lnTo>
                    <a:pt x="352" y="111"/>
                  </a:lnTo>
                  <a:lnTo>
                    <a:pt x="383" y="129"/>
                  </a:lnTo>
                  <a:lnTo>
                    <a:pt x="397" y="134"/>
                  </a:lnTo>
                  <a:lnTo>
                    <a:pt x="418" y="127"/>
                  </a:lnTo>
                  <a:lnTo>
                    <a:pt x="438" y="127"/>
                  </a:lnTo>
                  <a:lnTo>
                    <a:pt x="463" y="145"/>
                  </a:lnTo>
                  <a:lnTo>
                    <a:pt x="470" y="159"/>
                  </a:lnTo>
                  <a:lnTo>
                    <a:pt x="483" y="147"/>
                  </a:lnTo>
                  <a:lnTo>
                    <a:pt x="497" y="152"/>
                  </a:lnTo>
                  <a:lnTo>
                    <a:pt x="520" y="177"/>
                  </a:lnTo>
                  <a:lnTo>
                    <a:pt x="545" y="188"/>
                  </a:lnTo>
                  <a:lnTo>
                    <a:pt x="554" y="191"/>
                  </a:lnTo>
                  <a:lnTo>
                    <a:pt x="565" y="179"/>
                  </a:lnTo>
                  <a:lnTo>
                    <a:pt x="579" y="175"/>
                  </a:lnTo>
                  <a:lnTo>
                    <a:pt x="613" y="184"/>
                  </a:lnTo>
                  <a:lnTo>
                    <a:pt x="656" y="193"/>
                  </a:lnTo>
                  <a:lnTo>
                    <a:pt x="693" y="204"/>
                  </a:lnTo>
                  <a:lnTo>
                    <a:pt x="681" y="218"/>
                  </a:lnTo>
                  <a:lnTo>
                    <a:pt x="656" y="243"/>
                  </a:lnTo>
                  <a:lnTo>
                    <a:pt x="652" y="250"/>
                  </a:lnTo>
                  <a:lnTo>
                    <a:pt x="654" y="268"/>
                  </a:lnTo>
                  <a:lnTo>
                    <a:pt x="636" y="268"/>
                  </a:lnTo>
                  <a:lnTo>
                    <a:pt x="620" y="254"/>
                  </a:lnTo>
                  <a:lnTo>
                    <a:pt x="604" y="250"/>
                  </a:lnTo>
                  <a:lnTo>
                    <a:pt x="558" y="261"/>
                  </a:lnTo>
                  <a:lnTo>
                    <a:pt x="549" y="270"/>
                  </a:lnTo>
                  <a:lnTo>
                    <a:pt x="536" y="286"/>
                  </a:lnTo>
                  <a:lnTo>
                    <a:pt x="513" y="300"/>
                  </a:lnTo>
                  <a:lnTo>
                    <a:pt x="499" y="300"/>
                  </a:lnTo>
                  <a:lnTo>
                    <a:pt x="483" y="288"/>
                  </a:lnTo>
                  <a:lnTo>
                    <a:pt x="472" y="288"/>
                  </a:lnTo>
                  <a:lnTo>
                    <a:pt x="427" y="309"/>
                  </a:lnTo>
                  <a:lnTo>
                    <a:pt x="406" y="320"/>
                  </a:lnTo>
                  <a:lnTo>
                    <a:pt x="388" y="323"/>
                  </a:lnTo>
                  <a:lnTo>
                    <a:pt x="352" y="320"/>
                  </a:lnTo>
                  <a:lnTo>
                    <a:pt x="338" y="320"/>
                  </a:lnTo>
                  <a:lnTo>
                    <a:pt x="327" y="304"/>
                  </a:lnTo>
                  <a:lnTo>
                    <a:pt x="320" y="297"/>
                  </a:lnTo>
                  <a:lnTo>
                    <a:pt x="309" y="291"/>
                  </a:lnTo>
                  <a:lnTo>
                    <a:pt x="302" y="284"/>
                  </a:lnTo>
                  <a:lnTo>
                    <a:pt x="297" y="268"/>
                  </a:lnTo>
                  <a:lnTo>
                    <a:pt x="297" y="247"/>
                  </a:lnTo>
                  <a:lnTo>
                    <a:pt x="268" y="229"/>
                  </a:lnTo>
                  <a:lnTo>
                    <a:pt x="249" y="238"/>
                  </a:lnTo>
                  <a:lnTo>
                    <a:pt x="234" y="243"/>
                  </a:lnTo>
                  <a:lnTo>
                    <a:pt x="222" y="220"/>
                  </a:lnTo>
                  <a:lnTo>
                    <a:pt x="181" y="222"/>
                  </a:lnTo>
                  <a:lnTo>
                    <a:pt x="170" y="232"/>
                  </a:lnTo>
                  <a:lnTo>
                    <a:pt x="161" y="241"/>
                  </a:lnTo>
                  <a:lnTo>
                    <a:pt x="145" y="241"/>
                  </a:lnTo>
                  <a:lnTo>
                    <a:pt x="127" y="243"/>
                  </a:lnTo>
                  <a:lnTo>
                    <a:pt x="111" y="238"/>
                  </a:lnTo>
                </a:path>
              </a:pathLst>
            </a:custGeom>
            <a:grpFill/>
            <a:ln w="12700" cap="rnd">
              <a:solidFill>
                <a:schemeClr val="bg1"/>
              </a:solidFill>
              <a:round/>
              <a:headEnd/>
              <a:tailEnd/>
            </a:ln>
          </p:spPr>
          <p:txBody>
            <a:bodyPr/>
            <a:lstStyle/>
            <a:p>
              <a:pPr>
                <a:defRPr/>
              </a:pPr>
              <a:endParaRPr lang="en-GB" dirty="0"/>
            </a:p>
          </p:txBody>
        </p:sp>
        <p:sp>
          <p:nvSpPr>
            <p:cNvPr id="36" name="Freeform 40"/>
            <p:cNvSpPr>
              <a:spLocks/>
            </p:cNvSpPr>
            <p:nvPr/>
          </p:nvSpPr>
          <p:spPr bwMode="auto">
            <a:xfrm>
              <a:off x="3532" y="3042"/>
              <a:ext cx="392" cy="330"/>
            </a:xfrm>
            <a:custGeom>
              <a:avLst/>
              <a:gdLst>
                <a:gd name="T0" fmla="*/ 9 w 411"/>
                <a:gd name="T1" fmla="*/ 68 h 376"/>
                <a:gd name="T2" fmla="*/ 21 w 411"/>
                <a:gd name="T3" fmla="*/ 85 h 376"/>
                <a:gd name="T4" fmla="*/ 37 w 411"/>
                <a:gd name="T5" fmla="*/ 83 h 376"/>
                <a:gd name="T6" fmla="*/ 52 w 411"/>
                <a:gd name="T7" fmla="*/ 66 h 376"/>
                <a:gd name="T8" fmla="*/ 77 w 411"/>
                <a:gd name="T9" fmla="*/ 75 h 376"/>
                <a:gd name="T10" fmla="*/ 83 w 411"/>
                <a:gd name="T11" fmla="*/ 90 h 376"/>
                <a:gd name="T12" fmla="*/ 93 w 411"/>
                <a:gd name="T13" fmla="*/ 111 h 376"/>
                <a:gd name="T14" fmla="*/ 107 w 411"/>
                <a:gd name="T15" fmla="*/ 125 h 376"/>
                <a:gd name="T16" fmla="*/ 98 w 411"/>
                <a:gd name="T17" fmla="*/ 132 h 376"/>
                <a:gd name="T18" fmla="*/ 151 w 411"/>
                <a:gd name="T19" fmla="*/ 173 h 376"/>
                <a:gd name="T20" fmla="*/ 173 w 411"/>
                <a:gd name="T21" fmla="*/ 175 h 376"/>
                <a:gd name="T22" fmla="*/ 213 w 411"/>
                <a:gd name="T23" fmla="*/ 194 h 376"/>
                <a:gd name="T24" fmla="*/ 222 w 411"/>
                <a:gd name="T25" fmla="*/ 209 h 376"/>
                <a:gd name="T26" fmla="*/ 232 w 411"/>
                <a:gd name="T27" fmla="*/ 207 h 376"/>
                <a:gd name="T28" fmla="*/ 254 w 411"/>
                <a:gd name="T29" fmla="*/ 217 h 376"/>
                <a:gd name="T30" fmla="*/ 263 w 411"/>
                <a:gd name="T31" fmla="*/ 214 h 376"/>
                <a:gd name="T32" fmla="*/ 269 w 411"/>
                <a:gd name="T33" fmla="*/ 201 h 376"/>
                <a:gd name="T34" fmla="*/ 253 w 411"/>
                <a:gd name="T35" fmla="*/ 183 h 376"/>
                <a:gd name="T36" fmla="*/ 213 w 411"/>
                <a:gd name="T37" fmla="*/ 154 h 376"/>
                <a:gd name="T38" fmla="*/ 197 w 411"/>
                <a:gd name="T39" fmla="*/ 152 h 376"/>
                <a:gd name="T40" fmla="*/ 185 w 411"/>
                <a:gd name="T41" fmla="*/ 144 h 376"/>
                <a:gd name="T42" fmla="*/ 173 w 411"/>
                <a:gd name="T43" fmla="*/ 130 h 376"/>
                <a:gd name="T44" fmla="*/ 156 w 411"/>
                <a:gd name="T45" fmla="*/ 111 h 376"/>
                <a:gd name="T46" fmla="*/ 128 w 411"/>
                <a:gd name="T47" fmla="*/ 83 h 376"/>
                <a:gd name="T48" fmla="*/ 143 w 411"/>
                <a:gd name="T49" fmla="*/ 80 h 376"/>
                <a:gd name="T50" fmla="*/ 207 w 411"/>
                <a:gd name="T51" fmla="*/ 68 h 376"/>
                <a:gd name="T52" fmla="*/ 235 w 411"/>
                <a:gd name="T53" fmla="*/ 80 h 376"/>
                <a:gd name="T54" fmla="*/ 248 w 411"/>
                <a:gd name="T55" fmla="*/ 80 h 376"/>
                <a:gd name="T56" fmla="*/ 275 w 411"/>
                <a:gd name="T57" fmla="*/ 82 h 376"/>
                <a:gd name="T58" fmla="*/ 310 w 411"/>
                <a:gd name="T59" fmla="*/ 80 h 376"/>
                <a:gd name="T60" fmla="*/ 333 w 411"/>
                <a:gd name="T61" fmla="*/ 90 h 376"/>
                <a:gd name="T62" fmla="*/ 340 w 411"/>
                <a:gd name="T63" fmla="*/ 75 h 376"/>
                <a:gd name="T64" fmla="*/ 322 w 411"/>
                <a:gd name="T65" fmla="*/ 61 h 376"/>
                <a:gd name="T66" fmla="*/ 320 w 411"/>
                <a:gd name="T67" fmla="*/ 47 h 376"/>
                <a:gd name="T68" fmla="*/ 307 w 411"/>
                <a:gd name="T69" fmla="*/ 36 h 376"/>
                <a:gd name="T70" fmla="*/ 290 w 411"/>
                <a:gd name="T71" fmla="*/ 39 h 376"/>
                <a:gd name="T72" fmla="*/ 273 w 411"/>
                <a:gd name="T73" fmla="*/ 42 h 376"/>
                <a:gd name="T74" fmla="*/ 246 w 411"/>
                <a:gd name="T75" fmla="*/ 28 h 376"/>
                <a:gd name="T76" fmla="*/ 224 w 411"/>
                <a:gd name="T77" fmla="*/ 22 h 376"/>
                <a:gd name="T78" fmla="*/ 185 w 411"/>
                <a:gd name="T79" fmla="*/ 0 h 376"/>
                <a:gd name="T80" fmla="*/ 147 w 411"/>
                <a:gd name="T81" fmla="*/ 16 h 376"/>
                <a:gd name="T82" fmla="*/ 135 w 411"/>
                <a:gd name="T83" fmla="*/ 30 h 376"/>
                <a:gd name="T84" fmla="*/ 75 w 411"/>
                <a:gd name="T85" fmla="*/ 54 h 376"/>
                <a:gd name="T86" fmla="*/ 37 w 411"/>
                <a:gd name="T87" fmla="*/ 54 h 376"/>
                <a:gd name="T88" fmla="*/ 0 w 411"/>
                <a:gd name="T89" fmla="*/ 54 h 3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1"/>
                <a:gd name="T136" fmla="*/ 0 h 376"/>
                <a:gd name="T137" fmla="*/ 411 w 411"/>
                <a:gd name="T138" fmla="*/ 376 h 3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1" h="376">
                  <a:moveTo>
                    <a:pt x="0" y="90"/>
                  </a:moveTo>
                  <a:lnTo>
                    <a:pt x="9" y="115"/>
                  </a:lnTo>
                  <a:lnTo>
                    <a:pt x="18" y="134"/>
                  </a:lnTo>
                  <a:lnTo>
                    <a:pt x="25" y="145"/>
                  </a:lnTo>
                  <a:lnTo>
                    <a:pt x="34" y="147"/>
                  </a:lnTo>
                  <a:lnTo>
                    <a:pt x="45" y="140"/>
                  </a:lnTo>
                  <a:lnTo>
                    <a:pt x="52" y="129"/>
                  </a:lnTo>
                  <a:lnTo>
                    <a:pt x="63" y="111"/>
                  </a:lnTo>
                  <a:lnTo>
                    <a:pt x="77" y="120"/>
                  </a:lnTo>
                  <a:lnTo>
                    <a:pt x="93" y="125"/>
                  </a:lnTo>
                  <a:lnTo>
                    <a:pt x="102" y="131"/>
                  </a:lnTo>
                  <a:lnTo>
                    <a:pt x="100" y="152"/>
                  </a:lnTo>
                  <a:lnTo>
                    <a:pt x="100" y="165"/>
                  </a:lnTo>
                  <a:lnTo>
                    <a:pt x="113" y="188"/>
                  </a:lnTo>
                  <a:lnTo>
                    <a:pt x="132" y="206"/>
                  </a:lnTo>
                  <a:lnTo>
                    <a:pt x="129" y="211"/>
                  </a:lnTo>
                  <a:lnTo>
                    <a:pt x="109" y="211"/>
                  </a:lnTo>
                  <a:lnTo>
                    <a:pt x="118" y="222"/>
                  </a:lnTo>
                  <a:lnTo>
                    <a:pt x="175" y="286"/>
                  </a:lnTo>
                  <a:lnTo>
                    <a:pt x="182" y="290"/>
                  </a:lnTo>
                  <a:lnTo>
                    <a:pt x="198" y="290"/>
                  </a:lnTo>
                  <a:lnTo>
                    <a:pt x="209" y="295"/>
                  </a:lnTo>
                  <a:lnTo>
                    <a:pt x="234" y="306"/>
                  </a:lnTo>
                  <a:lnTo>
                    <a:pt x="257" y="327"/>
                  </a:lnTo>
                  <a:lnTo>
                    <a:pt x="261" y="336"/>
                  </a:lnTo>
                  <a:lnTo>
                    <a:pt x="268" y="352"/>
                  </a:lnTo>
                  <a:lnTo>
                    <a:pt x="275" y="350"/>
                  </a:lnTo>
                  <a:lnTo>
                    <a:pt x="280" y="350"/>
                  </a:lnTo>
                  <a:lnTo>
                    <a:pt x="298" y="356"/>
                  </a:lnTo>
                  <a:lnTo>
                    <a:pt x="307" y="365"/>
                  </a:lnTo>
                  <a:lnTo>
                    <a:pt x="316" y="375"/>
                  </a:lnTo>
                  <a:lnTo>
                    <a:pt x="318" y="361"/>
                  </a:lnTo>
                  <a:lnTo>
                    <a:pt x="318" y="350"/>
                  </a:lnTo>
                  <a:lnTo>
                    <a:pt x="325" y="338"/>
                  </a:lnTo>
                  <a:lnTo>
                    <a:pt x="321" y="327"/>
                  </a:lnTo>
                  <a:lnTo>
                    <a:pt x="305" y="309"/>
                  </a:lnTo>
                  <a:lnTo>
                    <a:pt x="275" y="275"/>
                  </a:lnTo>
                  <a:lnTo>
                    <a:pt x="257" y="261"/>
                  </a:lnTo>
                  <a:lnTo>
                    <a:pt x="250" y="254"/>
                  </a:lnTo>
                  <a:lnTo>
                    <a:pt x="239" y="256"/>
                  </a:lnTo>
                  <a:lnTo>
                    <a:pt x="225" y="243"/>
                  </a:lnTo>
                  <a:lnTo>
                    <a:pt x="223" y="243"/>
                  </a:lnTo>
                  <a:lnTo>
                    <a:pt x="214" y="236"/>
                  </a:lnTo>
                  <a:lnTo>
                    <a:pt x="209" y="220"/>
                  </a:lnTo>
                  <a:lnTo>
                    <a:pt x="205" y="206"/>
                  </a:lnTo>
                  <a:lnTo>
                    <a:pt x="189" y="186"/>
                  </a:lnTo>
                  <a:lnTo>
                    <a:pt x="157" y="150"/>
                  </a:lnTo>
                  <a:lnTo>
                    <a:pt x="154" y="140"/>
                  </a:lnTo>
                  <a:lnTo>
                    <a:pt x="157" y="136"/>
                  </a:lnTo>
                  <a:lnTo>
                    <a:pt x="173" y="134"/>
                  </a:lnTo>
                  <a:lnTo>
                    <a:pt x="218" y="147"/>
                  </a:lnTo>
                  <a:lnTo>
                    <a:pt x="250" y="115"/>
                  </a:lnTo>
                  <a:lnTo>
                    <a:pt x="275" y="136"/>
                  </a:lnTo>
                  <a:lnTo>
                    <a:pt x="284" y="136"/>
                  </a:lnTo>
                  <a:lnTo>
                    <a:pt x="291" y="145"/>
                  </a:lnTo>
                  <a:lnTo>
                    <a:pt x="300" y="136"/>
                  </a:lnTo>
                  <a:lnTo>
                    <a:pt x="316" y="136"/>
                  </a:lnTo>
                  <a:lnTo>
                    <a:pt x="332" y="138"/>
                  </a:lnTo>
                  <a:lnTo>
                    <a:pt x="353" y="129"/>
                  </a:lnTo>
                  <a:lnTo>
                    <a:pt x="375" y="136"/>
                  </a:lnTo>
                  <a:lnTo>
                    <a:pt x="387" y="147"/>
                  </a:lnTo>
                  <a:lnTo>
                    <a:pt x="403" y="152"/>
                  </a:lnTo>
                  <a:lnTo>
                    <a:pt x="403" y="140"/>
                  </a:lnTo>
                  <a:lnTo>
                    <a:pt x="410" y="125"/>
                  </a:lnTo>
                  <a:lnTo>
                    <a:pt x="403" y="115"/>
                  </a:lnTo>
                  <a:lnTo>
                    <a:pt x="389" y="102"/>
                  </a:lnTo>
                  <a:lnTo>
                    <a:pt x="387" y="88"/>
                  </a:lnTo>
                  <a:lnTo>
                    <a:pt x="387" y="77"/>
                  </a:lnTo>
                  <a:lnTo>
                    <a:pt x="389" y="65"/>
                  </a:lnTo>
                  <a:lnTo>
                    <a:pt x="371" y="61"/>
                  </a:lnTo>
                  <a:lnTo>
                    <a:pt x="362" y="59"/>
                  </a:lnTo>
                  <a:lnTo>
                    <a:pt x="350" y="65"/>
                  </a:lnTo>
                  <a:lnTo>
                    <a:pt x="339" y="72"/>
                  </a:lnTo>
                  <a:lnTo>
                    <a:pt x="330" y="72"/>
                  </a:lnTo>
                  <a:lnTo>
                    <a:pt x="312" y="56"/>
                  </a:lnTo>
                  <a:lnTo>
                    <a:pt x="298" y="47"/>
                  </a:lnTo>
                  <a:lnTo>
                    <a:pt x="282" y="50"/>
                  </a:lnTo>
                  <a:lnTo>
                    <a:pt x="271" y="38"/>
                  </a:lnTo>
                  <a:lnTo>
                    <a:pt x="236" y="2"/>
                  </a:lnTo>
                  <a:lnTo>
                    <a:pt x="223" y="0"/>
                  </a:lnTo>
                  <a:lnTo>
                    <a:pt x="200" y="29"/>
                  </a:lnTo>
                  <a:lnTo>
                    <a:pt x="177" y="27"/>
                  </a:lnTo>
                  <a:lnTo>
                    <a:pt x="166" y="38"/>
                  </a:lnTo>
                  <a:lnTo>
                    <a:pt x="164" y="50"/>
                  </a:lnTo>
                  <a:lnTo>
                    <a:pt x="118" y="97"/>
                  </a:lnTo>
                  <a:lnTo>
                    <a:pt x="91" y="90"/>
                  </a:lnTo>
                  <a:lnTo>
                    <a:pt x="61" y="84"/>
                  </a:lnTo>
                  <a:lnTo>
                    <a:pt x="45" y="90"/>
                  </a:lnTo>
                  <a:lnTo>
                    <a:pt x="27" y="97"/>
                  </a:lnTo>
                  <a:lnTo>
                    <a:pt x="0" y="90"/>
                  </a:lnTo>
                </a:path>
              </a:pathLst>
            </a:custGeom>
            <a:grpFill/>
            <a:ln w="12700" cap="rnd">
              <a:solidFill>
                <a:schemeClr val="bg1"/>
              </a:solidFill>
              <a:round/>
              <a:headEnd/>
              <a:tailEnd/>
            </a:ln>
          </p:spPr>
          <p:txBody>
            <a:bodyPr/>
            <a:lstStyle/>
            <a:p>
              <a:pPr>
                <a:defRPr/>
              </a:pPr>
              <a:endParaRPr lang="en-GB" dirty="0"/>
            </a:p>
          </p:txBody>
        </p:sp>
        <p:sp>
          <p:nvSpPr>
            <p:cNvPr id="37" name="Freeform 41"/>
            <p:cNvSpPr>
              <a:spLocks/>
            </p:cNvSpPr>
            <p:nvPr/>
          </p:nvSpPr>
          <p:spPr bwMode="auto">
            <a:xfrm>
              <a:off x="4001" y="3752"/>
              <a:ext cx="38" cy="31"/>
            </a:xfrm>
            <a:custGeom>
              <a:avLst/>
              <a:gdLst>
                <a:gd name="T0" fmla="*/ 23 w 39"/>
                <a:gd name="T1" fmla="*/ 0 h 36"/>
                <a:gd name="T2" fmla="*/ 34 w 39"/>
                <a:gd name="T3" fmla="*/ 4 h 36"/>
                <a:gd name="T4" fmla="*/ 30 w 39"/>
                <a:gd name="T5" fmla="*/ 13 h 36"/>
                <a:gd name="T6" fmla="*/ 34 w 39"/>
                <a:gd name="T7" fmla="*/ 18 h 36"/>
                <a:gd name="T8" fmla="*/ 23 w 39"/>
                <a:gd name="T9" fmla="*/ 19 h 36"/>
                <a:gd name="T10" fmla="*/ 10 w 39"/>
                <a:gd name="T11" fmla="*/ 18 h 36"/>
                <a:gd name="T12" fmla="*/ 0 w 39"/>
                <a:gd name="T13" fmla="*/ 11 h 36"/>
                <a:gd name="T14" fmla="*/ 23 w 39"/>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6"/>
                <a:gd name="T26" fmla="*/ 39 w 3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6">
                  <a:moveTo>
                    <a:pt x="27" y="0"/>
                  </a:moveTo>
                  <a:lnTo>
                    <a:pt x="38" y="8"/>
                  </a:lnTo>
                  <a:lnTo>
                    <a:pt x="34" y="23"/>
                  </a:lnTo>
                  <a:lnTo>
                    <a:pt x="38" y="32"/>
                  </a:lnTo>
                  <a:lnTo>
                    <a:pt x="27" y="35"/>
                  </a:lnTo>
                  <a:lnTo>
                    <a:pt x="10" y="32"/>
                  </a:lnTo>
                  <a:lnTo>
                    <a:pt x="0" y="20"/>
                  </a:lnTo>
                  <a:lnTo>
                    <a:pt x="27"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38" name="Freeform 42"/>
            <p:cNvSpPr>
              <a:spLocks/>
            </p:cNvSpPr>
            <p:nvPr/>
          </p:nvSpPr>
          <p:spPr bwMode="auto">
            <a:xfrm>
              <a:off x="4054" y="3761"/>
              <a:ext cx="197" cy="159"/>
            </a:xfrm>
            <a:custGeom>
              <a:avLst/>
              <a:gdLst>
                <a:gd name="T0" fmla="*/ 25 w 207"/>
                <a:gd name="T1" fmla="*/ 4 h 181"/>
                <a:gd name="T2" fmla="*/ 14 w 207"/>
                <a:gd name="T3" fmla="*/ 7 h 181"/>
                <a:gd name="T4" fmla="*/ 18 w 207"/>
                <a:gd name="T5" fmla="*/ 13 h 181"/>
                <a:gd name="T6" fmla="*/ 10 w 207"/>
                <a:gd name="T7" fmla="*/ 19 h 181"/>
                <a:gd name="T8" fmla="*/ 4 w 207"/>
                <a:gd name="T9" fmla="*/ 19 h 181"/>
                <a:gd name="T10" fmla="*/ 0 w 207"/>
                <a:gd name="T11" fmla="*/ 22 h 181"/>
                <a:gd name="T12" fmla="*/ 2 w 207"/>
                <a:gd name="T13" fmla="*/ 31 h 181"/>
                <a:gd name="T14" fmla="*/ 29 w 207"/>
                <a:gd name="T15" fmla="*/ 37 h 181"/>
                <a:gd name="T16" fmla="*/ 35 w 207"/>
                <a:gd name="T17" fmla="*/ 54 h 181"/>
                <a:gd name="T18" fmla="*/ 43 w 207"/>
                <a:gd name="T19" fmla="*/ 76 h 181"/>
                <a:gd name="T20" fmla="*/ 54 w 207"/>
                <a:gd name="T21" fmla="*/ 86 h 181"/>
                <a:gd name="T22" fmla="*/ 66 w 207"/>
                <a:gd name="T23" fmla="*/ 79 h 181"/>
                <a:gd name="T24" fmla="*/ 82 w 207"/>
                <a:gd name="T25" fmla="*/ 92 h 181"/>
                <a:gd name="T26" fmla="*/ 98 w 207"/>
                <a:gd name="T27" fmla="*/ 107 h 181"/>
                <a:gd name="T28" fmla="*/ 103 w 207"/>
                <a:gd name="T29" fmla="*/ 97 h 181"/>
                <a:gd name="T30" fmla="*/ 99 w 207"/>
                <a:gd name="T31" fmla="*/ 88 h 181"/>
                <a:gd name="T32" fmla="*/ 105 w 207"/>
                <a:gd name="T33" fmla="*/ 86 h 181"/>
                <a:gd name="T34" fmla="*/ 128 w 207"/>
                <a:gd name="T35" fmla="*/ 98 h 181"/>
                <a:gd name="T36" fmla="*/ 137 w 207"/>
                <a:gd name="T37" fmla="*/ 95 h 181"/>
                <a:gd name="T38" fmla="*/ 139 w 207"/>
                <a:gd name="T39" fmla="*/ 90 h 181"/>
                <a:gd name="T40" fmla="*/ 128 w 207"/>
                <a:gd name="T41" fmla="*/ 73 h 181"/>
                <a:gd name="T42" fmla="*/ 128 w 207"/>
                <a:gd name="T43" fmla="*/ 69 h 181"/>
                <a:gd name="T44" fmla="*/ 116 w 207"/>
                <a:gd name="T45" fmla="*/ 56 h 181"/>
                <a:gd name="T46" fmla="*/ 110 w 207"/>
                <a:gd name="T47" fmla="*/ 46 h 181"/>
                <a:gd name="T48" fmla="*/ 116 w 207"/>
                <a:gd name="T49" fmla="*/ 46 h 181"/>
                <a:gd name="T50" fmla="*/ 128 w 207"/>
                <a:gd name="T51" fmla="*/ 47 h 181"/>
                <a:gd name="T52" fmla="*/ 146 w 207"/>
                <a:gd name="T53" fmla="*/ 57 h 181"/>
                <a:gd name="T54" fmla="*/ 153 w 207"/>
                <a:gd name="T55" fmla="*/ 49 h 181"/>
                <a:gd name="T56" fmla="*/ 167 w 207"/>
                <a:gd name="T57" fmla="*/ 51 h 181"/>
                <a:gd name="T58" fmla="*/ 169 w 207"/>
                <a:gd name="T59" fmla="*/ 47 h 181"/>
                <a:gd name="T60" fmla="*/ 151 w 207"/>
                <a:gd name="T61" fmla="*/ 33 h 181"/>
                <a:gd name="T62" fmla="*/ 139 w 207"/>
                <a:gd name="T63" fmla="*/ 35 h 181"/>
                <a:gd name="T64" fmla="*/ 134 w 207"/>
                <a:gd name="T65" fmla="*/ 29 h 181"/>
                <a:gd name="T66" fmla="*/ 128 w 207"/>
                <a:gd name="T67" fmla="*/ 17 h 181"/>
                <a:gd name="T68" fmla="*/ 120 w 207"/>
                <a:gd name="T69" fmla="*/ 22 h 181"/>
                <a:gd name="T70" fmla="*/ 103 w 207"/>
                <a:gd name="T71" fmla="*/ 17 h 181"/>
                <a:gd name="T72" fmla="*/ 92 w 207"/>
                <a:gd name="T73" fmla="*/ 4 h 181"/>
                <a:gd name="T74" fmla="*/ 70 w 207"/>
                <a:gd name="T75" fmla="*/ 5 h 181"/>
                <a:gd name="T76" fmla="*/ 56 w 207"/>
                <a:gd name="T77" fmla="*/ 7 h 181"/>
                <a:gd name="T78" fmla="*/ 45 w 207"/>
                <a:gd name="T79" fmla="*/ 0 h 181"/>
                <a:gd name="T80" fmla="*/ 37 w 207"/>
                <a:gd name="T81" fmla="*/ 4 h 181"/>
                <a:gd name="T82" fmla="*/ 25 w 207"/>
                <a:gd name="T83" fmla="*/ 4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7"/>
                <a:gd name="T127" fmla="*/ 0 h 181"/>
                <a:gd name="T128" fmla="*/ 207 w 207"/>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7" h="181">
                  <a:moveTo>
                    <a:pt x="29" y="6"/>
                  </a:moveTo>
                  <a:lnTo>
                    <a:pt x="18" y="11"/>
                  </a:lnTo>
                  <a:lnTo>
                    <a:pt x="22" y="22"/>
                  </a:lnTo>
                  <a:lnTo>
                    <a:pt x="11" y="33"/>
                  </a:lnTo>
                  <a:lnTo>
                    <a:pt x="4" y="33"/>
                  </a:lnTo>
                  <a:lnTo>
                    <a:pt x="0" y="38"/>
                  </a:lnTo>
                  <a:lnTo>
                    <a:pt x="2" y="51"/>
                  </a:lnTo>
                  <a:lnTo>
                    <a:pt x="36" y="63"/>
                  </a:lnTo>
                  <a:lnTo>
                    <a:pt x="43" y="90"/>
                  </a:lnTo>
                  <a:lnTo>
                    <a:pt x="52" y="126"/>
                  </a:lnTo>
                  <a:lnTo>
                    <a:pt x="66" y="144"/>
                  </a:lnTo>
                  <a:lnTo>
                    <a:pt x="80" y="132"/>
                  </a:lnTo>
                  <a:lnTo>
                    <a:pt x="100" y="155"/>
                  </a:lnTo>
                  <a:lnTo>
                    <a:pt x="119" y="180"/>
                  </a:lnTo>
                  <a:lnTo>
                    <a:pt x="125" y="162"/>
                  </a:lnTo>
                  <a:lnTo>
                    <a:pt x="121" y="148"/>
                  </a:lnTo>
                  <a:lnTo>
                    <a:pt x="128" y="144"/>
                  </a:lnTo>
                  <a:lnTo>
                    <a:pt x="157" y="166"/>
                  </a:lnTo>
                  <a:lnTo>
                    <a:pt x="167" y="159"/>
                  </a:lnTo>
                  <a:lnTo>
                    <a:pt x="169" y="150"/>
                  </a:lnTo>
                  <a:lnTo>
                    <a:pt x="155" y="123"/>
                  </a:lnTo>
                  <a:lnTo>
                    <a:pt x="155" y="117"/>
                  </a:lnTo>
                  <a:lnTo>
                    <a:pt x="141" y="94"/>
                  </a:lnTo>
                  <a:lnTo>
                    <a:pt x="135" y="76"/>
                  </a:lnTo>
                  <a:lnTo>
                    <a:pt x="141" y="76"/>
                  </a:lnTo>
                  <a:lnTo>
                    <a:pt x="157" y="78"/>
                  </a:lnTo>
                  <a:lnTo>
                    <a:pt x="178" y="96"/>
                  </a:lnTo>
                  <a:lnTo>
                    <a:pt x="187" y="83"/>
                  </a:lnTo>
                  <a:lnTo>
                    <a:pt x="203" y="85"/>
                  </a:lnTo>
                  <a:lnTo>
                    <a:pt x="206" y="81"/>
                  </a:lnTo>
                  <a:lnTo>
                    <a:pt x="185" y="56"/>
                  </a:lnTo>
                  <a:lnTo>
                    <a:pt x="169" y="58"/>
                  </a:lnTo>
                  <a:lnTo>
                    <a:pt x="164" y="49"/>
                  </a:lnTo>
                  <a:lnTo>
                    <a:pt x="155" y="29"/>
                  </a:lnTo>
                  <a:lnTo>
                    <a:pt x="146" y="36"/>
                  </a:lnTo>
                  <a:lnTo>
                    <a:pt x="125" y="29"/>
                  </a:lnTo>
                  <a:lnTo>
                    <a:pt x="112" y="6"/>
                  </a:lnTo>
                  <a:lnTo>
                    <a:pt x="86" y="9"/>
                  </a:lnTo>
                  <a:lnTo>
                    <a:pt x="68" y="11"/>
                  </a:lnTo>
                  <a:lnTo>
                    <a:pt x="54" y="0"/>
                  </a:lnTo>
                  <a:lnTo>
                    <a:pt x="45" y="6"/>
                  </a:lnTo>
                  <a:lnTo>
                    <a:pt x="29" y="6"/>
                  </a:lnTo>
                </a:path>
              </a:pathLst>
            </a:custGeom>
            <a:solidFill>
              <a:srgbClr val="FF0000"/>
            </a:solidFill>
            <a:ln w="12700" cap="rnd">
              <a:solidFill>
                <a:schemeClr val="bg1"/>
              </a:solidFill>
              <a:round/>
              <a:headEnd/>
              <a:tailEnd/>
            </a:ln>
          </p:spPr>
          <p:txBody>
            <a:bodyPr/>
            <a:lstStyle/>
            <a:p>
              <a:pPr>
                <a:defRPr/>
              </a:pPr>
              <a:endParaRPr lang="en-GB" dirty="0"/>
            </a:p>
          </p:txBody>
        </p:sp>
        <p:sp>
          <p:nvSpPr>
            <p:cNvPr id="39" name="Freeform 43"/>
            <p:cNvSpPr>
              <a:spLocks/>
            </p:cNvSpPr>
            <p:nvPr/>
          </p:nvSpPr>
          <p:spPr bwMode="auto">
            <a:xfrm>
              <a:off x="3988" y="3435"/>
              <a:ext cx="461" cy="383"/>
            </a:xfrm>
            <a:custGeom>
              <a:avLst/>
              <a:gdLst>
                <a:gd name="T0" fmla="*/ 73 w 483"/>
                <a:gd name="T1" fmla="*/ 69 h 436"/>
                <a:gd name="T2" fmla="*/ 50 w 483"/>
                <a:gd name="T3" fmla="*/ 112 h 436"/>
                <a:gd name="T4" fmla="*/ 42 w 483"/>
                <a:gd name="T5" fmla="*/ 121 h 436"/>
                <a:gd name="T6" fmla="*/ 23 w 483"/>
                <a:gd name="T7" fmla="*/ 134 h 436"/>
                <a:gd name="T8" fmla="*/ 0 w 483"/>
                <a:gd name="T9" fmla="*/ 136 h 436"/>
                <a:gd name="T10" fmla="*/ 29 w 483"/>
                <a:gd name="T11" fmla="*/ 174 h 436"/>
                <a:gd name="T12" fmla="*/ 52 w 483"/>
                <a:gd name="T13" fmla="*/ 174 h 436"/>
                <a:gd name="T14" fmla="*/ 46 w 483"/>
                <a:gd name="T15" fmla="*/ 186 h 436"/>
                <a:gd name="T16" fmla="*/ 52 w 483"/>
                <a:gd name="T17" fmla="*/ 206 h 436"/>
                <a:gd name="T18" fmla="*/ 71 w 483"/>
                <a:gd name="T19" fmla="*/ 220 h 436"/>
                <a:gd name="T20" fmla="*/ 85 w 483"/>
                <a:gd name="T21" fmla="*/ 213 h 436"/>
                <a:gd name="T22" fmla="*/ 100 w 483"/>
                <a:gd name="T23" fmla="*/ 213 h 436"/>
                <a:gd name="T24" fmla="*/ 149 w 483"/>
                <a:gd name="T25" fmla="*/ 217 h 436"/>
                <a:gd name="T26" fmla="*/ 177 w 483"/>
                <a:gd name="T27" fmla="*/ 228 h 436"/>
                <a:gd name="T28" fmla="*/ 191 w 483"/>
                <a:gd name="T29" fmla="*/ 242 h 436"/>
                <a:gd name="T30" fmla="*/ 212 w 483"/>
                <a:gd name="T31" fmla="*/ 236 h 436"/>
                <a:gd name="T32" fmla="*/ 250 w 483"/>
                <a:gd name="T33" fmla="*/ 259 h 436"/>
                <a:gd name="T34" fmla="*/ 258 w 483"/>
                <a:gd name="T35" fmla="*/ 245 h 436"/>
                <a:gd name="T36" fmla="*/ 257 w 483"/>
                <a:gd name="T37" fmla="*/ 226 h 436"/>
                <a:gd name="T38" fmla="*/ 241 w 483"/>
                <a:gd name="T39" fmla="*/ 215 h 436"/>
                <a:gd name="T40" fmla="*/ 200 w 483"/>
                <a:gd name="T41" fmla="*/ 199 h 436"/>
                <a:gd name="T42" fmla="*/ 175 w 483"/>
                <a:gd name="T43" fmla="*/ 192 h 436"/>
                <a:gd name="T44" fmla="*/ 166 w 483"/>
                <a:gd name="T45" fmla="*/ 183 h 436"/>
                <a:gd name="T46" fmla="*/ 181 w 483"/>
                <a:gd name="T47" fmla="*/ 172 h 436"/>
                <a:gd name="T48" fmla="*/ 170 w 483"/>
                <a:gd name="T49" fmla="*/ 159 h 436"/>
                <a:gd name="T50" fmla="*/ 189 w 483"/>
                <a:gd name="T51" fmla="*/ 164 h 436"/>
                <a:gd name="T52" fmla="*/ 200 w 483"/>
                <a:gd name="T53" fmla="*/ 159 h 436"/>
                <a:gd name="T54" fmla="*/ 177 w 483"/>
                <a:gd name="T55" fmla="*/ 135 h 436"/>
                <a:gd name="T56" fmla="*/ 157 w 483"/>
                <a:gd name="T57" fmla="*/ 106 h 436"/>
                <a:gd name="T58" fmla="*/ 155 w 483"/>
                <a:gd name="T59" fmla="*/ 90 h 436"/>
                <a:gd name="T60" fmla="*/ 163 w 483"/>
                <a:gd name="T61" fmla="*/ 79 h 436"/>
                <a:gd name="T62" fmla="*/ 171 w 483"/>
                <a:gd name="T63" fmla="*/ 93 h 436"/>
                <a:gd name="T64" fmla="*/ 177 w 483"/>
                <a:gd name="T65" fmla="*/ 98 h 436"/>
                <a:gd name="T66" fmla="*/ 210 w 483"/>
                <a:gd name="T67" fmla="*/ 118 h 436"/>
                <a:gd name="T68" fmla="*/ 215 w 483"/>
                <a:gd name="T69" fmla="*/ 105 h 436"/>
                <a:gd name="T70" fmla="*/ 239 w 483"/>
                <a:gd name="T71" fmla="*/ 118 h 436"/>
                <a:gd name="T72" fmla="*/ 228 w 483"/>
                <a:gd name="T73" fmla="*/ 101 h 436"/>
                <a:gd name="T74" fmla="*/ 239 w 483"/>
                <a:gd name="T75" fmla="*/ 95 h 436"/>
                <a:gd name="T76" fmla="*/ 267 w 483"/>
                <a:gd name="T77" fmla="*/ 98 h 436"/>
                <a:gd name="T78" fmla="*/ 254 w 483"/>
                <a:gd name="T79" fmla="*/ 86 h 436"/>
                <a:gd name="T80" fmla="*/ 228 w 483"/>
                <a:gd name="T81" fmla="*/ 76 h 436"/>
                <a:gd name="T82" fmla="*/ 230 w 483"/>
                <a:gd name="T83" fmla="*/ 67 h 436"/>
                <a:gd name="T84" fmla="*/ 277 w 483"/>
                <a:gd name="T85" fmla="*/ 58 h 436"/>
                <a:gd name="T86" fmla="*/ 325 w 483"/>
                <a:gd name="T87" fmla="*/ 55 h 436"/>
                <a:gd name="T88" fmla="*/ 350 w 483"/>
                <a:gd name="T89" fmla="*/ 58 h 436"/>
                <a:gd name="T90" fmla="*/ 376 w 483"/>
                <a:gd name="T91" fmla="*/ 52 h 436"/>
                <a:gd name="T92" fmla="*/ 397 w 483"/>
                <a:gd name="T93" fmla="*/ 32 h 436"/>
                <a:gd name="T94" fmla="*/ 397 w 483"/>
                <a:gd name="T95" fmla="*/ 4 h 436"/>
                <a:gd name="T96" fmla="*/ 378 w 483"/>
                <a:gd name="T97" fmla="*/ 0 h 436"/>
                <a:gd name="T98" fmla="*/ 373 w 483"/>
                <a:gd name="T99" fmla="*/ 13 h 436"/>
                <a:gd name="T100" fmla="*/ 360 w 483"/>
                <a:gd name="T101" fmla="*/ 24 h 436"/>
                <a:gd name="T102" fmla="*/ 346 w 483"/>
                <a:gd name="T103" fmla="*/ 31 h 436"/>
                <a:gd name="T104" fmla="*/ 313 w 483"/>
                <a:gd name="T105" fmla="*/ 22 h 436"/>
                <a:gd name="T106" fmla="*/ 284 w 483"/>
                <a:gd name="T107" fmla="*/ 13 h 436"/>
                <a:gd name="T108" fmla="*/ 250 w 483"/>
                <a:gd name="T109" fmla="*/ 31 h 436"/>
                <a:gd name="T110" fmla="*/ 215 w 483"/>
                <a:gd name="T111" fmla="*/ 37 h 436"/>
                <a:gd name="T112" fmla="*/ 189 w 483"/>
                <a:gd name="T113" fmla="*/ 41 h 436"/>
                <a:gd name="T114" fmla="*/ 170 w 483"/>
                <a:gd name="T115" fmla="*/ 53 h 436"/>
                <a:gd name="T116" fmla="*/ 143 w 483"/>
                <a:gd name="T117" fmla="*/ 55 h 436"/>
                <a:gd name="T118" fmla="*/ 116 w 483"/>
                <a:gd name="T119" fmla="*/ 65 h 436"/>
                <a:gd name="T120" fmla="*/ 90 w 483"/>
                <a:gd name="T121" fmla="*/ 65 h 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3"/>
                <a:gd name="T184" fmla="*/ 0 h 436"/>
                <a:gd name="T185" fmla="*/ 483 w 483"/>
                <a:gd name="T186" fmla="*/ 436 h 4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3" h="436">
                  <a:moveTo>
                    <a:pt x="97" y="107"/>
                  </a:moveTo>
                  <a:lnTo>
                    <a:pt x="88" y="116"/>
                  </a:lnTo>
                  <a:lnTo>
                    <a:pt x="77" y="152"/>
                  </a:lnTo>
                  <a:lnTo>
                    <a:pt x="61" y="189"/>
                  </a:lnTo>
                  <a:lnTo>
                    <a:pt x="56" y="193"/>
                  </a:lnTo>
                  <a:lnTo>
                    <a:pt x="50" y="204"/>
                  </a:lnTo>
                  <a:lnTo>
                    <a:pt x="40" y="216"/>
                  </a:lnTo>
                  <a:lnTo>
                    <a:pt x="27" y="225"/>
                  </a:lnTo>
                  <a:lnTo>
                    <a:pt x="15" y="230"/>
                  </a:lnTo>
                  <a:lnTo>
                    <a:pt x="0" y="230"/>
                  </a:lnTo>
                  <a:lnTo>
                    <a:pt x="20" y="271"/>
                  </a:lnTo>
                  <a:lnTo>
                    <a:pt x="34" y="291"/>
                  </a:lnTo>
                  <a:lnTo>
                    <a:pt x="50" y="291"/>
                  </a:lnTo>
                  <a:lnTo>
                    <a:pt x="63" y="291"/>
                  </a:lnTo>
                  <a:lnTo>
                    <a:pt x="68" y="302"/>
                  </a:lnTo>
                  <a:lnTo>
                    <a:pt x="54" y="312"/>
                  </a:lnTo>
                  <a:lnTo>
                    <a:pt x="54" y="325"/>
                  </a:lnTo>
                  <a:lnTo>
                    <a:pt x="63" y="346"/>
                  </a:lnTo>
                  <a:lnTo>
                    <a:pt x="77" y="362"/>
                  </a:lnTo>
                  <a:lnTo>
                    <a:pt x="86" y="371"/>
                  </a:lnTo>
                  <a:lnTo>
                    <a:pt x="90" y="357"/>
                  </a:lnTo>
                  <a:lnTo>
                    <a:pt x="102" y="357"/>
                  </a:lnTo>
                  <a:lnTo>
                    <a:pt x="115" y="368"/>
                  </a:lnTo>
                  <a:lnTo>
                    <a:pt x="120" y="357"/>
                  </a:lnTo>
                  <a:lnTo>
                    <a:pt x="143" y="359"/>
                  </a:lnTo>
                  <a:lnTo>
                    <a:pt x="179" y="364"/>
                  </a:lnTo>
                  <a:lnTo>
                    <a:pt x="202" y="373"/>
                  </a:lnTo>
                  <a:lnTo>
                    <a:pt x="213" y="382"/>
                  </a:lnTo>
                  <a:lnTo>
                    <a:pt x="225" y="398"/>
                  </a:lnTo>
                  <a:lnTo>
                    <a:pt x="231" y="407"/>
                  </a:lnTo>
                  <a:lnTo>
                    <a:pt x="243" y="398"/>
                  </a:lnTo>
                  <a:lnTo>
                    <a:pt x="256" y="396"/>
                  </a:lnTo>
                  <a:lnTo>
                    <a:pt x="277" y="412"/>
                  </a:lnTo>
                  <a:lnTo>
                    <a:pt x="302" y="435"/>
                  </a:lnTo>
                  <a:lnTo>
                    <a:pt x="309" y="430"/>
                  </a:lnTo>
                  <a:lnTo>
                    <a:pt x="311" y="412"/>
                  </a:lnTo>
                  <a:lnTo>
                    <a:pt x="311" y="394"/>
                  </a:lnTo>
                  <a:lnTo>
                    <a:pt x="309" y="378"/>
                  </a:lnTo>
                  <a:lnTo>
                    <a:pt x="297" y="357"/>
                  </a:lnTo>
                  <a:lnTo>
                    <a:pt x="291" y="362"/>
                  </a:lnTo>
                  <a:lnTo>
                    <a:pt x="270" y="355"/>
                  </a:lnTo>
                  <a:lnTo>
                    <a:pt x="241" y="332"/>
                  </a:lnTo>
                  <a:lnTo>
                    <a:pt x="231" y="323"/>
                  </a:lnTo>
                  <a:lnTo>
                    <a:pt x="211" y="321"/>
                  </a:lnTo>
                  <a:lnTo>
                    <a:pt x="200" y="314"/>
                  </a:lnTo>
                  <a:lnTo>
                    <a:pt x="200" y="307"/>
                  </a:lnTo>
                  <a:lnTo>
                    <a:pt x="213" y="293"/>
                  </a:lnTo>
                  <a:lnTo>
                    <a:pt x="218" y="289"/>
                  </a:lnTo>
                  <a:lnTo>
                    <a:pt x="209" y="280"/>
                  </a:lnTo>
                  <a:lnTo>
                    <a:pt x="204" y="266"/>
                  </a:lnTo>
                  <a:lnTo>
                    <a:pt x="209" y="259"/>
                  </a:lnTo>
                  <a:lnTo>
                    <a:pt x="227" y="275"/>
                  </a:lnTo>
                  <a:lnTo>
                    <a:pt x="241" y="282"/>
                  </a:lnTo>
                  <a:lnTo>
                    <a:pt x="241" y="268"/>
                  </a:lnTo>
                  <a:lnTo>
                    <a:pt x="231" y="250"/>
                  </a:lnTo>
                  <a:lnTo>
                    <a:pt x="213" y="227"/>
                  </a:lnTo>
                  <a:lnTo>
                    <a:pt x="193" y="195"/>
                  </a:lnTo>
                  <a:lnTo>
                    <a:pt x="190" y="179"/>
                  </a:lnTo>
                  <a:lnTo>
                    <a:pt x="188" y="166"/>
                  </a:lnTo>
                  <a:lnTo>
                    <a:pt x="186" y="150"/>
                  </a:lnTo>
                  <a:lnTo>
                    <a:pt x="184" y="136"/>
                  </a:lnTo>
                  <a:lnTo>
                    <a:pt x="197" y="132"/>
                  </a:lnTo>
                  <a:lnTo>
                    <a:pt x="195" y="141"/>
                  </a:lnTo>
                  <a:lnTo>
                    <a:pt x="206" y="157"/>
                  </a:lnTo>
                  <a:lnTo>
                    <a:pt x="215" y="157"/>
                  </a:lnTo>
                  <a:lnTo>
                    <a:pt x="213" y="166"/>
                  </a:lnTo>
                  <a:lnTo>
                    <a:pt x="254" y="204"/>
                  </a:lnTo>
                  <a:lnTo>
                    <a:pt x="254" y="198"/>
                  </a:lnTo>
                  <a:lnTo>
                    <a:pt x="247" y="179"/>
                  </a:lnTo>
                  <a:lnTo>
                    <a:pt x="259" y="175"/>
                  </a:lnTo>
                  <a:lnTo>
                    <a:pt x="277" y="184"/>
                  </a:lnTo>
                  <a:lnTo>
                    <a:pt x="288" y="198"/>
                  </a:lnTo>
                  <a:lnTo>
                    <a:pt x="291" y="189"/>
                  </a:lnTo>
                  <a:lnTo>
                    <a:pt x="275" y="170"/>
                  </a:lnTo>
                  <a:lnTo>
                    <a:pt x="277" y="163"/>
                  </a:lnTo>
                  <a:lnTo>
                    <a:pt x="288" y="159"/>
                  </a:lnTo>
                  <a:lnTo>
                    <a:pt x="316" y="170"/>
                  </a:lnTo>
                  <a:lnTo>
                    <a:pt x="322" y="166"/>
                  </a:lnTo>
                  <a:lnTo>
                    <a:pt x="320" y="154"/>
                  </a:lnTo>
                  <a:lnTo>
                    <a:pt x="306" y="145"/>
                  </a:lnTo>
                  <a:lnTo>
                    <a:pt x="288" y="136"/>
                  </a:lnTo>
                  <a:lnTo>
                    <a:pt x="275" y="127"/>
                  </a:lnTo>
                  <a:lnTo>
                    <a:pt x="272" y="120"/>
                  </a:lnTo>
                  <a:lnTo>
                    <a:pt x="277" y="111"/>
                  </a:lnTo>
                  <a:lnTo>
                    <a:pt x="304" y="107"/>
                  </a:lnTo>
                  <a:lnTo>
                    <a:pt x="334" y="97"/>
                  </a:lnTo>
                  <a:lnTo>
                    <a:pt x="354" y="100"/>
                  </a:lnTo>
                  <a:lnTo>
                    <a:pt x="391" y="93"/>
                  </a:lnTo>
                  <a:lnTo>
                    <a:pt x="397" y="88"/>
                  </a:lnTo>
                  <a:lnTo>
                    <a:pt x="422" y="97"/>
                  </a:lnTo>
                  <a:lnTo>
                    <a:pt x="443" y="109"/>
                  </a:lnTo>
                  <a:lnTo>
                    <a:pt x="454" y="86"/>
                  </a:lnTo>
                  <a:lnTo>
                    <a:pt x="472" y="61"/>
                  </a:lnTo>
                  <a:lnTo>
                    <a:pt x="479" y="54"/>
                  </a:lnTo>
                  <a:lnTo>
                    <a:pt x="482" y="11"/>
                  </a:lnTo>
                  <a:lnTo>
                    <a:pt x="479" y="6"/>
                  </a:lnTo>
                  <a:lnTo>
                    <a:pt x="468" y="0"/>
                  </a:lnTo>
                  <a:lnTo>
                    <a:pt x="456" y="0"/>
                  </a:lnTo>
                  <a:lnTo>
                    <a:pt x="450" y="6"/>
                  </a:lnTo>
                  <a:lnTo>
                    <a:pt x="450" y="22"/>
                  </a:lnTo>
                  <a:lnTo>
                    <a:pt x="452" y="36"/>
                  </a:lnTo>
                  <a:lnTo>
                    <a:pt x="434" y="40"/>
                  </a:lnTo>
                  <a:lnTo>
                    <a:pt x="422" y="50"/>
                  </a:lnTo>
                  <a:lnTo>
                    <a:pt x="416" y="52"/>
                  </a:lnTo>
                  <a:lnTo>
                    <a:pt x="388" y="45"/>
                  </a:lnTo>
                  <a:lnTo>
                    <a:pt x="377" y="38"/>
                  </a:lnTo>
                  <a:lnTo>
                    <a:pt x="363" y="47"/>
                  </a:lnTo>
                  <a:lnTo>
                    <a:pt x="343" y="22"/>
                  </a:lnTo>
                  <a:lnTo>
                    <a:pt x="320" y="40"/>
                  </a:lnTo>
                  <a:lnTo>
                    <a:pt x="302" y="52"/>
                  </a:lnTo>
                  <a:lnTo>
                    <a:pt x="286" y="59"/>
                  </a:lnTo>
                  <a:lnTo>
                    <a:pt x="259" y="63"/>
                  </a:lnTo>
                  <a:lnTo>
                    <a:pt x="241" y="68"/>
                  </a:lnTo>
                  <a:lnTo>
                    <a:pt x="227" y="68"/>
                  </a:lnTo>
                  <a:lnTo>
                    <a:pt x="220" y="70"/>
                  </a:lnTo>
                  <a:lnTo>
                    <a:pt x="204" y="88"/>
                  </a:lnTo>
                  <a:lnTo>
                    <a:pt x="193" y="88"/>
                  </a:lnTo>
                  <a:lnTo>
                    <a:pt x="172" y="93"/>
                  </a:lnTo>
                  <a:lnTo>
                    <a:pt x="152" y="91"/>
                  </a:lnTo>
                  <a:lnTo>
                    <a:pt x="140" y="109"/>
                  </a:lnTo>
                  <a:lnTo>
                    <a:pt x="125" y="111"/>
                  </a:lnTo>
                  <a:lnTo>
                    <a:pt x="109" y="109"/>
                  </a:lnTo>
                  <a:lnTo>
                    <a:pt x="97" y="107"/>
                  </a:lnTo>
                </a:path>
              </a:pathLst>
            </a:custGeom>
            <a:solidFill>
              <a:srgbClr val="FF0000"/>
            </a:solidFill>
            <a:ln w="12700" cap="rnd">
              <a:solidFill>
                <a:schemeClr val="bg1"/>
              </a:solidFill>
              <a:round/>
              <a:headEnd/>
              <a:tailEnd/>
            </a:ln>
          </p:spPr>
          <p:txBody>
            <a:bodyPr/>
            <a:lstStyle/>
            <a:p>
              <a:pPr>
                <a:defRPr/>
              </a:pPr>
              <a:endParaRPr lang="en-GB" dirty="0"/>
            </a:p>
          </p:txBody>
        </p:sp>
        <p:sp>
          <p:nvSpPr>
            <p:cNvPr id="40" name="Freeform 44"/>
            <p:cNvSpPr>
              <a:spLocks/>
            </p:cNvSpPr>
            <p:nvPr/>
          </p:nvSpPr>
          <p:spPr bwMode="auto">
            <a:xfrm>
              <a:off x="4218" y="3697"/>
              <a:ext cx="112" cy="86"/>
            </a:xfrm>
            <a:custGeom>
              <a:avLst/>
              <a:gdLst>
                <a:gd name="T0" fmla="*/ 9 w 118"/>
                <a:gd name="T1" fmla="*/ 0 h 98"/>
                <a:gd name="T2" fmla="*/ 0 w 118"/>
                <a:gd name="T3" fmla="*/ 4 h 98"/>
                <a:gd name="T4" fmla="*/ 9 w 118"/>
                <a:gd name="T5" fmla="*/ 17 h 98"/>
                <a:gd name="T6" fmla="*/ 23 w 118"/>
                <a:gd name="T7" fmla="*/ 19 h 98"/>
                <a:gd name="T8" fmla="*/ 34 w 118"/>
                <a:gd name="T9" fmla="*/ 30 h 98"/>
                <a:gd name="T10" fmla="*/ 45 w 118"/>
                <a:gd name="T11" fmla="*/ 34 h 98"/>
                <a:gd name="T12" fmla="*/ 65 w 118"/>
                <a:gd name="T13" fmla="*/ 46 h 98"/>
                <a:gd name="T14" fmla="*/ 76 w 118"/>
                <a:gd name="T15" fmla="*/ 49 h 98"/>
                <a:gd name="T16" fmla="*/ 91 w 118"/>
                <a:gd name="T17" fmla="*/ 58 h 98"/>
                <a:gd name="T18" fmla="*/ 95 w 118"/>
                <a:gd name="T19" fmla="*/ 54 h 98"/>
                <a:gd name="T20" fmla="*/ 65 w 118"/>
                <a:gd name="T21" fmla="*/ 36 h 98"/>
                <a:gd name="T22" fmla="*/ 63 w 118"/>
                <a:gd name="T23" fmla="*/ 29 h 98"/>
                <a:gd name="T24" fmla="*/ 60 w 118"/>
                <a:gd name="T25" fmla="*/ 22 h 98"/>
                <a:gd name="T26" fmla="*/ 47 w 118"/>
                <a:gd name="T27" fmla="*/ 13 h 98"/>
                <a:gd name="T28" fmla="*/ 44 w 118"/>
                <a:gd name="T29" fmla="*/ 14 h 98"/>
                <a:gd name="T30" fmla="*/ 27 w 118"/>
                <a:gd name="T31" fmla="*/ 5 h 98"/>
                <a:gd name="T32" fmla="*/ 20 w 118"/>
                <a:gd name="T33" fmla="*/ 4 h 98"/>
                <a:gd name="T34" fmla="*/ 9 w 118"/>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8"/>
                <a:gd name="T56" fmla="*/ 118 w 118"/>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8">
                  <a:moveTo>
                    <a:pt x="9" y="0"/>
                  </a:moveTo>
                  <a:lnTo>
                    <a:pt x="0" y="6"/>
                  </a:lnTo>
                  <a:lnTo>
                    <a:pt x="11" y="29"/>
                  </a:lnTo>
                  <a:lnTo>
                    <a:pt x="27" y="33"/>
                  </a:lnTo>
                  <a:lnTo>
                    <a:pt x="42" y="51"/>
                  </a:lnTo>
                  <a:lnTo>
                    <a:pt x="56" y="58"/>
                  </a:lnTo>
                  <a:lnTo>
                    <a:pt x="81" y="76"/>
                  </a:lnTo>
                  <a:lnTo>
                    <a:pt x="94" y="83"/>
                  </a:lnTo>
                  <a:lnTo>
                    <a:pt x="112" y="97"/>
                  </a:lnTo>
                  <a:lnTo>
                    <a:pt x="117" y="90"/>
                  </a:lnTo>
                  <a:lnTo>
                    <a:pt x="81" y="60"/>
                  </a:lnTo>
                  <a:lnTo>
                    <a:pt x="78" y="49"/>
                  </a:lnTo>
                  <a:lnTo>
                    <a:pt x="74" y="36"/>
                  </a:lnTo>
                  <a:lnTo>
                    <a:pt x="58" y="22"/>
                  </a:lnTo>
                  <a:lnTo>
                    <a:pt x="54" y="24"/>
                  </a:lnTo>
                  <a:lnTo>
                    <a:pt x="33" y="9"/>
                  </a:lnTo>
                  <a:lnTo>
                    <a:pt x="24" y="4"/>
                  </a:lnTo>
                  <a:lnTo>
                    <a:pt x="9"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41" name="Freeform 45"/>
            <p:cNvSpPr>
              <a:spLocks/>
            </p:cNvSpPr>
            <p:nvPr/>
          </p:nvSpPr>
          <p:spPr bwMode="auto">
            <a:xfrm>
              <a:off x="4342" y="3985"/>
              <a:ext cx="215" cy="54"/>
            </a:xfrm>
            <a:custGeom>
              <a:avLst/>
              <a:gdLst>
                <a:gd name="T0" fmla="*/ 39 w 226"/>
                <a:gd name="T1" fmla="*/ 8 h 62"/>
                <a:gd name="T2" fmla="*/ 51 w 226"/>
                <a:gd name="T3" fmla="*/ 3 h 62"/>
                <a:gd name="T4" fmla="*/ 59 w 226"/>
                <a:gd name="T5" fmla="*/ 8 h 62"/>
                <a:gd name="T6" fmla="*/ 63 w 226"/>
                <a:gd name="T7" fmla="*/ 9 h 62"/>
                <a:gd name="T8" fmla="*/ 74 w 226"/>
                <a:gd name="T9" fmla="*/ 5 h 62"/>
                <a:gd name="T10" fmla="*/ 80 w 226"/>
                <a:gd name="T11" fmla="*/ 3 h 62"/>
                <a:gd name="T12" fmla="*/ 109 w 226"/>
                <a:gd name="T13" fmla="*/ 5 h 62"/>
                <a:gd name="T14" fmla="*/ 138 w 226"/>
                <a:gd name="T15" fmla="*/ 3 h 62"/>
                <a:gd name="T16" fmla="*/ 147 w 226"/>
                <a:gd name="T17" fmla="*/ 10 h 62"/>
                <a:gd name="T18" fmla="*/ 147 w 226"/>
                <a:gd name="T19" fmla="*/ 13 h 62"/>
                <a:gd name="T20" fmla="*/ 167 w 226"/>
                <a:gd name="T21" fmla="*/ 11 h 62"/>
                <a:gd name="T22" fmla="*/ 178 w 226"/>
                <a:gd name="T23" fmla="*/ 13 h 62"/>
                <a:gd name="T24" fmla="*/ 185 w 226"/>
                <a:gd name="T25" fmla="*/ 17 h 62"/>
                <a:gd name="T26" fmla="*/ 178 w 226"/>
                <a:gd name="T27" fmla="*/ 22 h 62"/>
                <a:gd name="T28" fmla="*/ 160 w 226"/>
                <a:gd name="T29" fmla="*/ 22 h 62"/>
                <a:gd name="T30" fmla="*/ 148 w 226"/>
                <a:gd name="T31" fmla="*/ 26 h 62"/>
                <a:gd name="T32" fmla="*/ 127 w 226"/>
                <a:gd name="T33" fmla="*/ 26 h 62"/>
                <a:gd name="T34" fmla="*/ 108 w 226"/>
                <a:gd name="T35" fmla="*/ 32 h 62"/>
                <a:gd name="T36" fmla="*/ 91 w 226"/>
                <a:gd name="T37" fmla="*/ 35 h 62"/>
                <a:gd name="T38" fmla="*/ 76 w 226"/>
                <a:gd name="T39" fmla="*/ 28 h 62"/>
                <a:gd name="T40" fmla="*/ 59 w 226"/>
                <a:gd name="T41" fmla="*/ 22 h 62"/>
                <a:gd name="T42" fmla="*/ 42 w 226"/>
                <a:gd name="T43" fmla="*/ 22 h 62"/>
                <a:gd name="T44" fmla="*/ 16 w 226"/>
                <a:gd name="T45" fmla="*/ 18 h 62"/>
                <a:gd name="T46" fmla="*/ 9 w 226"/>
                <a:gd name="T47" fmla="*/ 13 h 62"/>
                <a:gd name="T48" fmla="*/ 0 w 226"/>
                <a:gd name="T49" fmla="*/ 3 h 62"/>
                <a:gd name="T50" fmla="*/ 4 w 226"/>
                <a:gd name="T51" fmla="*/ 0 h 62"/>
                <a:gd name="T52" fmla="*/ 25 w 226"/>
                <a:gd name="T53" fmla="*/ 3 h 62"/>
                <a:gd name="T54" fmla="*/ 39 w 226"/>
                <a:gd name="T55" fmla="*/ 8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6"/>
                <a:gd name="T85" fmla="*/ 0 h 62"/>
                <a:gd name="T86" fmla="*/ 226 w 2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6" h="62">
                  <a:moveTo>
                    <a:pt x="47" y="13"/>
                  </a:moveTo>
                  <a:lnTo>
                    <a:pt x="63" y="4"/>
                  </a:lnTo>
                  <a:lnTo>
                    <a:pt x="72" y="13"/>
                  </a:lnTo>
                  <a:lnTo>
                    <a:pt x="77" y="15"/>
                  </a:lnTo>
                  <a:lnTo>
                    <a:pt x="90" y="9"/>
                  </a:lnTo>
                  <a:lnTo>
                    <a:pt x="97" y="4"/>
                  </a:lnTo>
                  <a:lnTo>
                    <a:pt x="134" y="9"/>
                  </a:lnTo>
                  <a:lnTo>
                    <a:pt x="168" y="6"/>
                  </a:lnTo>
                  <a:lnTo>
                    <a:pt x="179" y="18"/>
                  </a:lnTo>
                  <a:lnTo>
                    <a:pt x="179" y="22"/>
                  </a:lnTo>
                  <a:lnTo>
                    <a:pt x="204" y="20"/>
                  </a:lnTo>
                  <a:lnTo>
                    <a:pt x="218" y="22"/>
                  </a:lnTo>
                  <a:lnTo>
                    <a:pt x="225" y="29"/>
                  </a:lnTo>
                  <a:lnTo>
                    <a:pt x="218" y="38"/>
                  </a:lnTo>
                  <a:lnTo>
                    <a:pt x="195" y="38"/>
                  </a:lnTo>
                  <a:lnTo>
                    <a:pt x="181" y="45"/>
                  </a:lnTo>
                  <a:lnTo>
                    <a:pt x="156" y="45"/>
                  </a:lnTo>
                  <a:lnTo>
                    <a:pt x="131" y="56"/>
                  </a:lnTo>
                  <a:lnTo>
                    <a:pt x="111" y="61"/>
                  </a:lnTo>
                  <a:lnTo>
                    <a:pt x="93" y="49"/>
                  </a:lnTo>
                  <a:lnTo>
                    <a:pt x="72" y="38"/>
                  </a:lnTo>
                  <a:lnTo>
                    <a:pt x="50" y="38"/>
                  </a:lnTo>
                  <a:lnTo>
                    <a:pt x="20" y="31"/>
                  </a:lnTo>
                  <a:lnTo>
                    <a:pt x="9" y="22"/>
                  </a:lnTo>
                  <a:lnTo>
                    <a:pt x="0" y="6"/>
                  </a:lnTo>
                  <a:lnTo>
                    <a:pt x="4" y="0"/>
                  </a:lnTo>
                  <a:lnTo>
                    <a:pt x="29" y="4"/>
                  </a:lnTo>
                  <a:lnTo>
                    <a:pt x="47" y="13"/>
                  </a:lnTo>
                </a:path>
              </a:pathLst>
            </a:custGeom>
            <a:solidFill>
              <a:srgbClr val="FF0000"/>
            </a:solidFill>
            <a:ln w="12700" cap="rnd">
              <a:solidFill>
                <a:schemeClr val="bg1"/>
              </a:solidFill>
              <a:round/>
              <a:headEnd/>
              <a:tailEnd/>
            </a:ln>
          </p:spPr>
          <p:txBody>
            <a:bodyPr/>
            <a:lstStyle/>
            <a:p>
              <a:pPr>
                <a:defRPr/>
              </a:pPr>
              <a:endParaRPr lang="en-GB" dirty="0"/>
            </a:p>
          </p:txBody>
        </p:sp>
        <p:sp>
          <p:nvSpPr>
            <p:cNvPr id="42" name="Freeform 46"/>
            <p:cNvSpPr>
              <a:spLocks/>
            </p:cNvSpPr>
            <p:nvPr/>
          </p:nvSpPr>
          <p:spPr bwMode="auto">
            <a:xfrm>
              <a:off x="4341" y="3595"/>
              <a:ext cx="36" cy="32"/>
            </a:xfrm>
            <a:custGeom>
              <a:avLst/>
              <a:gdLst>
                <a:gd name="T0" fmla="*/ 29 w 38"/>
                <a:gd name="T1" fmla="*/ 0 h 37"/>
                <a:gd name="T2" fmla="*/ 10 w 38"/>
                <a:gd name="T3" fmla="*/ 0 h 37"/>
                <a:gd name="T4" fmla="*/ 2 w 38"/>
                <a:gd name="T5" fmla="*/ 3 h 37"/>
                <a:gd name="T6" fmla="*/ 0 w 38"/>
                <a:gd name="T7" fmla="*/ 11 h 37"/>
                <a:gd name="T8" fmla="*/ 0 w 38"/>
                <a:gd name="T9" fmla="*/ 19 h 37"/>
                <a:gd name="T10" fmla="*/ 9 w 38"/>
                <a:gd name="T11" fmla="*/ 20 h 37"/>
                <a:gd name="T12" fmla="*/ 26 w 38"/>
                <a:gd name="T13" fmla="*/ 13 h 37"/>
                <a:gd name="T14" fmla="*/ 29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7"/>
                <a:gd name="T26" fmla="*/ 38 w 38"/>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7">
                  <a:moveTo>
                    <a:pt x="37" y="0"/>
                  </a:moveTo>
                  <a:lnTo>
                    <a:pt x="14" y="0"/>
                  </a:lnTo>
                  <a:lnTo>
                    <a:pt x="2" y="7"/>
                  </a:lnTo>
                  <a:lnTo>
                    <a:pt x="0" y="20"/>
                  </a:lnTo>
                  <a:lnTo>
                    <a:pt x="0" y="33"/>
                  </a:lnTo>
                  <a:lnTo>
                    <a:pt x="12" y="36"/>
                  </a:lnTo>
                  <a:lnTo>
                    <a:pt x="32" y="23"/>
                  </a:lnTo>
                  <a:lnTo>
                    <a:pt x="37"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43" name="Freeform 47"/>
            <p:cNvSpPr>
              <a:spLocks/>
            </p:cNvSpPr>
            <p:nvPr/>
          </p:nvSpPr>
          <p:spPr bwMode="auto">
            <a:xfrm>
              <a:off x="4567" y="3902"/>
              <a:ext cx="47" cy="38"/>
            </a:xfrm>
            <a:custGeom>
              <a:avLst/>
              <a:gdLst>
                <a:gd name="T0" fmla="*/ 38 w 50"/>
                <a:gd name="T1" fmla="*/ 0 h 43"/>
                <a:gd name="T2" fmla="*/ 38 w 50"/>
                <a:gd name="T3" fmla="*/ 9 h 43"/>
                <a:gd name="T4" fmla="*/ 14 w 50"/>
                <a:gd name="T5" fmla="*/ 21 h 43"/>
                <a:gd name="T6" fmla="*/ 4 w 50"/>
                <a:gd name="T7" fmla="*/ 26 h 43"/>
                <a:gd name="T8" fmla="*/ 0 w 50"/>
                <a:gd name="T9" fmla="*/ 24 h 43"/>
                <a:gd name="T10" fmla="*/ 4 w 50"/>
                <a:gd name="T11" fmla="*/ 14 h 43"/>
                <a:gd name="T12" fmla="*/ 21 w 50"/>
                <a:gd name="T13" fmla="*/ 4 h 43"/>
                <a:gd name="T14" fmla="*/ 38 w 50"/>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43"/>
                <a:gd name="T26" fmla="*/ 50 w 5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43">
                  <a:moveTo>
                    <a:pt x="49" y="0"/>
                  </a:moveTo>
                  <a:lnTo>
                    <a:pt x="49" y="14"/>
                  </a:lnTo>
                  <a:lnTo>
                    <a:pt x="18" y="35"/>
                  </a:lnTo>
                  <a:lnTo>
                    <a:pt x="4" y="42"/>
                  </a:lnTo>
                  <a:lnTo>
                    <a:pt x="0" y="39"/>
                  </a:lnTo>
                  <a:lnTo>
                    <a:pt x="4" y="23"/>
                  </a:lnTo>
                  <a:lnTo>
                    <a:pt x="25" y="7"/>
                  </a:lnTo>
                  <a:lnTo>
                    <a:pt x="49"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44" name="Freeform 48"/>
            <p:cNvSpPr>
              <a:spLocks/>
            </p:cNvSpPr>
            <p:nvPr/>
          </p:nvSpPr>
          <p:spPr bwMode="auto">
            <a:xfrm>
              <a:off x="4405" y="3644"/>
              <a:ext cx="55" cy="36"/>
            </a:xfrm>
            <a:custGeom>
              <a:avLst/>
              <a:gdLst>
                <a:gd name="T0" fmla="*/ 25 w 58"/>
                <a:gd name="T1" fmla="*/ 0 h 41"/>
                <a:gd name="T2" fmla="*/ 46 w 58"/>
                <a:gd name="T3" fmla="*/ 17 h 41"/>
                <a:gd name="T4" fmla="*/ 42 w 58"/>
                <a:gd name="T5" fmla="*/ 21 h 41"/>
                <a:gd name="T6" fmla="*/ 29 w 58"/>
                <a:gd name="T7" fmla="*/ 24 h 41"/>
                <a:gd name="T8" fmla="*/ 28 w 58"/>
                <a:gd name="T9" fmla="*/ 18 h 41"/>
                <a:gd name="T10" fmla="*/ 25 w 58"/>
                <a:gd name="T11" fmla="*/ 16 h 41"/>
                <a:gd name="T12" fmla="*/ 17 w 58"/>
                <a:gd name="T13" fmla="*/ 18 h 41"/>
                <a:gd name="T14" fmla="*/ 9 w 58"/>
                <a:gd name="T15" fmla="*/ 14 h 41"/>
                <a:gd name="T16" fmla="*/ 6 w 58"/>
                <a:gd name="T17" fmla="*/ 10 h 41"/>
                <a:gd name="T18" fmla="*/ 9 w 58"/>
                <a:gd name="T19" fmla="*/ 8 h 41"/>
                <a:gd name="T20" fmla="*/ 2 w 58"/>
                <a:gd name="T21" fmla="*/ 12 h 41"/>
                <a:gd name="T22" fmla="*/ 0 w 58"/>
                <a:gd name="T23" fmla="*/ 8 h 41"/>
                <a:gd name="T24" fmla="*/ 11 w 58"/>
                <a:gd name="T25" fmla="*/ 4 h 41"/>
                <a:gd name="T26" fmla="*/ 25 w 58"/>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41"/>
                <a:gd name="T44" fmla="*/ 58 w 58"/>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41">
                  <a:moveTo>
                    <a:pt x="30" y="0"/>
                  </a:moveTo>
                  <a:lnTo>
                    <a:pt x="57" y="28"/>
                  </a:lnTo>
                  <a:lnTo>
                    <a:pt x="52" y="35"/>
                  </a:lnTo>
                  <a:lnTo>
                    <a:pt x="37" y="40"/>
                  </a:lnTo>
                  <a:lnTo>
                    <a:pt x="35" y="31"/>
                  </a:lnTo>
                  <a:lnTo>
                    <a:pt x="30" y="26"/>
                  </a:lnTo>
                  <a:lnTo>
                    <a:pt x="21" y="31"/>
                  </a:lnTo>
                  <a:lnTo>
                    <a:pt x="10" y="24"/>
                  </a:lnTo>
                  <a:lnTo>
                    <a:pt x="6" y="17"/>
                  </a:lnTo>
                  <a:lnTo>
                    <a:pt x="13" y="13"/>
                  </a:lnTo>
                  <a:lnTo>
                    <a:pt x="2" y="20"/>
                  </a:lnTo>
                  <a:lnTo>
                    <a:pt x="0" y="13"/>
                  </a:lnTo>
                  <a:lnTo>
                    <a:pt x="15" y="6"/>
                  </a:lnTo>
                  <a:lnTo>
                    <a:pt x="30"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45" name="Freeform 49"/>
            <p:cNvSpPr>
              <a:spLocks/>
            </p:cNvSpPr>
            <p:nvPr/>
          </p:nvSpPr>
          <p:spPr bwMode="auto">
            <a:xfrm>
              <a:off x="3173" y="3306"/>
              <a:ext cx="72" cy="120"/>
            </a:xfrm>
            <a:custGeom>
              <a:avLst/>
              <a:gdLst>
                <a:gd name="T0" fmla="*/ 58 w 77"/>
                <a:gd name="T1" fmla="*/ 0 h 137"/>
                <a:gd name="T2" fmla="*/ 39 w 77"/>
                <a:gd name="T3" fmla="*/ 17 h 137"/>
                <a:gd name="T4" fmla="*/ 18 w 77"/>
                <a:gd name="T5" fmla="*/ 17 h 137"/>
                <a:gd name="T6" fmla="*/ 0 w 77"/>
                <a:gd name="T7" fmla="*/ 26 h 137"/>
                <a:gd name="T8" fmla="*/ 4 w 77"/>
                <a:gd name="T9" fmla="*/ 40 h 137"/>
                <a:gd name="T10" fmla="*/ 4 w 77"/>
                <a:gd name="T11" fmla="*/ 64 h 137"/>
                <a:gd name="T12" fmla="*/ 18 w 77"/>
                <a:gd name="T13" fmla="*/ 80 h 137"/>
                <a:gd name="T14" fmla="*/ 32 w 77"/>
                <a:gd name="T15" fmla="*/ 76 h 137"/>
                <a:gd name="T16" fmla="*/ 35 w 77"/>
                <a:gd name="T17" fmla="*/ 67 h 137"/>
                <a:gd name="T18" fmla="*/ 51 w 77"/>
                <a:gd name="T19" fmla="*/ 44 h 137"/>
                <a:gd name="T20" fmla="*/ 51 w 77"/>
                <a:gd name="T21" fmla="*/ 31 h 137"/>
                <a:gd name="T22" fmla="*/ 58 w 7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37"/>
                <a:gd name="T38" fmla="*/ 77 w 77"/>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37">
                  <a:moveTo>
                    <a:pt x="76" y="0"/>
                  </a:moveTo>
                  <a:lnTo>
                    <a:pt x="51" y="29"/>
                  </a:lnTo>
                  <a:lnTo>
                    <a:pt x="22" y="29"/>
                  </a:lnTo>
                  <a:lnTo>
                    <a:pt x="0" y="45"/>
                  </a:lnTo>
                  <a:lnTo>
                    <a:pt x="4" y="70"/>
                  </a:lnTo>
                  <a:lnTo>
                    <a:pt x="4" y="108"/>
                  </a:lnTo>
                  <a:lnTo>
                    <a:pt x="22" y="136"/>
                  </a:lnTo>
                  <a:lnTo>
                    <a:pt x="42" y="129"/>
                  </a:lnTo>
                  <a:lnTo>
                    <a:pt x="46" y="113"/>
                  </a:lnTo>
                  <a:lnTo>
                    <a:pt x="67" y="74"/>
                  </a:lnTo>
                  <a:lnTo>
                    <a:pt x="67" y="52"/>
                  </a:lnTo>
                  <a:lnTo>
                    <a:pt x="76"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46" name="Freeform 50"/>
            <p:cNvSpPr>
              <a:spLocks/>
            </p:cNvSpPr>
            <p:nvPr/>
          </p:nvSpPr>
          <p:spPr bwMode="auto">
            <a:xfrm>
              <a:off x="2433" y="2534"/>
              <a:ext cx="812" cy="735"/>
            </a:xfrm>
            <a:custGeom>
              <a:avLst/>
              <a:gdLst>
                <a:gd name="T0" fmla="*/ 10 w 853"/>
                <a:gd name="T1" fmla="*/ 96 h 837"/>
                <a:gd name="T2" fmla="*/ 10 w 853"/>
                <a:gd name="T3" fmla="*/ 116 h 837"/>
                <a:gd name="T4" fmla="*/ 66 w 853"/>
                <a:gd name="T5" fmla="*/ 148 h 837"/>
                <a:gd name="T6" fmla="*/ 111 w 853"/>
                <a:gd name="T7" fmla="*/ 166 h 837"/>
                <a:gd name="T8" fmla="*/ 108 w 853"/>
                <a:gd name="T9" fmla="*/ 193 h 837"/>
                <a:gd name="T10" fmla="*/ 131 w 853"/>
                <a:gd name="T11" fmla="*/ 231 h 837"/>
                <a:gd name="T12" fmla="*/ 145 w 853"/>
                <a:gd name="T13" fmla="*/ 286 h 837"/>
                <a:gd name="T14" fmla="*/ 121 w 853"/>
                <a:gd name="T15" fmla="*/ 286 h 837"/>
                <a:gd name="T16" fmla="*/ 106 w 853"/>
                <a:gd name="T17" fmla="*/ 313 h 837"/>
                <a:gd name="T18" fmla="*/ 89 w 853"/>
                <a:gd name="T19" fmla="*/ 340 h 837"/>
                <a:gd name="T20" fmla="*/ 51 w 853"/>
                <a:gd name="T21" fmla="*/ 389 h 837"/>
                <a:gd name="T22" fmla="*/ 53 w 853"/>
                <a:gd name="T23" fmla="*/ 412 h 837"/>
                <a:gd name="T24" fmla="*/ 147 w 853"/>
                <a:gd name="T25" fmla="*/ 457 h 837"/>
                <a:gd name="T26" fmla="*/ 227 w 853"/>
                <a:gd name="T27" fmla="*/ 484 h 837"/>
                <a:gd name="T28" fmla="*/ 297 w 853"/>
                <a:gd name="T29" fmla="*/ 497 h 837"/>
                <a:gd name="T30" fmla="*/ 322 w 853"/>
                <a:gd name="T31" fmla="*/ 458 h 837"/>
                <a:gd name="T32" fmla="*/ 386 w 853"/>
                <a:gd name="T33" fmla="*/ 443 h 837"/>
                <a:gd name="T34" fmla="*/ 431 w 853"/>
                <a:gd name="T35" fmla="*/ 458 h 837"/>
                <a:gd name="T36" fmla="*/ 494 w 853"/>
                <a:gd name="T37" fmla="*/ 484 h 837"/>
                <a:gd name="T38" fmla="*/ 552 w 853"/>
                <a:gd name="T39" fmla="*/ 474 h 837"/>
                <a:gd name="T40" fmla="*/ 595 w 853"/>
                <a:gd name="T41" fmla="*/ 442 h 837"/>
                <a:gd name="T42" fmla="*/ 569 w 853"/>
                <a:gd name="T43" fmla="*/ 428 h 837"/>
                <a:gd name="T44" fmla="*/ 565 w 853"/>
                <a:gd name="T45" fmla="*/ 382 h 837"/>
                <a:gd name="T46" fmla="*/ 580 w 853"/>
                <a:gd name="T47" fmla="*/ 340 h 837"/>
                <a:gd name="T48" fmla="*/ 580 w 853"/>
                <a:gd name="T49" fmla="*/ 302 h 837"/>
                <a:gd name="T50" fmla="*/ 550 w 853"/>
                <a:gd name="T51" fmla="*/ 304 h 837"/>
                <a:gd name="T52" fmla="*/ 537 w 853"/>
                <a:gd name="T53" fmla="*/ 297 h 837"/>
                <a:gd name="T54" fmla="*/ 569 w 853"/>
                <a:gd name="T55" fmla="*/ 270 h 837"/>
                <a:gd name="T56" fmla="*/ 619 w 853"/>
                <a:gd name="T57" fmla="*/ 235 h 837"/>
                <a:gd name="T58" fmla="*/ 644 w 853"/>
                <a:gd name="T59" fmla="*/ 219 h 837"/>
                <a:gd name="T60" fmla="*/ 663 w 853"/>
                <a:gd name="T61" fmla="*/ 185 h 837"/>
                <a:gd name="T62" fmla="*/ 700 w 853"/>
                <a:gd name="T63" fmla="*/ 155 h 837"/>
                <a:gd name="T64" fmla="*/ 658 w 853"/>
                <a:gd name="T65" fmla="*/ 142 h 837"/>
                <a:gd name="T66" fmla="*/ 610 w 853"/>
                <a:gd name="T67" fmla="*/ 130 h 837"/>
                <a:gd name="T68" fmla="*/ 576 w 853"/>
                <a:gd name="T69" fmla="*/ 108 h 837"/>
                <a:gd name="T70" fmla="*/ 532 w 853"/>
                <a:gd name="T71" fmla="*/ 80 h 837"/>
                <a:gd name="T72" fmla="*/ 493 w 853"/>
                <a:gd name="T73" fmla="*/ 50 h 837"/>
                <a:gd name="T74" fmla="*/ 465 w 853"/>
                <a:gd name="T75" fmla="*/ 20 h 837"/>
                <a:gd name="T76" fmla="*/ 405 w 853"/>
                <a:gd name="T77" fmla="*/ 2 h 837"/>
                <a:gd name="T78" fmla="*/ 380 w 853"/>
                <a:gd name="T79" fmla="*/ 22 h 837"/>
                <a:gd name="T80" fmla="*/ 290 w 853"/>
                <a:gd name="T81" fmla="*/ 58 h 837"/>
                <a:gd name="T82" fmla="*/ 242 w 853"/>
                <a:gd name="T83" fmla="*/ 68 h 837"/>
                <a:gd name="T84" fmla="*/ 200 w 853"/>
                <a:gd name="T85" fmla="*/ 52 h 837"/>
                <a:gd name="T86" fmla="*/ 179 w 853"/>
                <a:gd name="T87" fmla="*/ 37 h 837"/>
                <a:gd name="T88" fmla="*/ 186 w 853"/>
                <a:gd name="T89" fmla="*/ 55 h 837"/>
                <a:gd name="T90" fmla="*/ 179 w 853"/>
                <a:gd name="T91" fmla="*/ 76 h 837"/>
                <a:gd name="T92" fmla="*/ 167 w 853"/>
                <a:gd name="T93" fmla="*/ 91 h 837"/>
                <a:gd name="T94" fmla="*/ 129 w 853"/>
                <a:gd name="T95" fmla="*/ 83 h 837"/>
                <a:gd name="T96" fmla="*/ 85 w 853"/>
                <a:gd name="T97" fmla="*/ 63 h 837"/>
                <a:gd name="T98" fmla="*/ 53 w 853"/>
                <a:gd name="T99" fmla="*/ 71 h 8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3"/>
                <a:gd name="T151" fmla="*/ 0 h 837"/>
                <a:gd name="T152" fmla="*/ 853 w 853"/>
                <a:gd name="T153" fmla="*/ 837 h 8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3" h="837">
                  <a:moveTo>
                    <a:pt x="13" y="118"/>
                  </a:moveTo>
                  <a:lnTo>
                    <a:pt x="22" y="138"/>
                  </a:lnTo>
                  <a:lnTo>
                    <a:pt x="13" y="156"/>
                  </a:lnTo>
                  <a:lnTo>
                    <a:pt x="11" y="161"/>
                  </a:lnTo>
                  <a:lnTo>
                    <a:pt x="0" y="159"/>
                  </a:lnTo>
                  <a:lnTo>
                    <a:pt x="4" y="168"/>
                  </a:lnTo>
                  <a:lnTo>
                    <a:pt x="4" y="177"/>
                  </a:lnTo>
                  <a:lnTo>
                    <a:pt x="13" y="195"/>
                  </a:lnTo>
                  <a:lnTo>
                    <a:pt x="33" y="188"/>
                  </a:lnTo>
                  <a:lnTo>
                    <a:pt x="56" y="215"/>
                  </a:lnTo>
                  <a:lnTo>
                    <a:pt x="67" y="233"/>
                  </a:lnTo>
                  <a:lnTo>
                    <a:pt x="81" y="247"/>
                  </a:lnTo>
                  <a:lnTo>
                    <a:pt x="101" y="247"/>
                  </a:lnTo>
                  <a:lnTo>
                    <a:pt x="108" y="263"/>
                  </a:lnTo>
                  <a:lnTo>
                    <a:pt x="126" y="277"/>
                  </a:lnTo>
                  <a:lnTo>
                    <a:pt x="135" y="279"/>
                  </a:lnTo>
                  <a:lnTo>
                    <a:pt x="138" y="286"/>
                  </a:lnTo>
                  <a:lnTo>
                    <a:pt x="133" y="302"/>
                  </a:lnTo>
                  <a:lnTo>
                    <a:pt x="133" y="313"/>
                  </a:lnTo>
                  <a:lnTo>
                    <a:pt x="131" y="324"/>
                  </a:lnTo>
                  <a:lnTo>
                    <a:pt x="126" y="347"/>
                  </a:lnTo>
                  <a:lnTo>
                    <a:pt x="142" y="368"/>
                  </a:lnTo>
                  <a:lnTo>
                    <a:pt x="160" y="381"/>
                  </a:lnTo>
                  <a:lnTo>
                    <a:pt x="160" y="390"/>
                  </a:lnTo>
                  <a:lnTo>
                    <a:pt x="158" y="427"/>
                  </a:lnTo>
                  <a:lnTo>
                    <a:pt x="154" y="456"/>
                  </a:lnTo>
                  <a:lnTo>
                    <a:pt x="158" y="467"/>
                  </a:lnTo>
                  <a:lnTo>
                    <a:pt x="176" y="481"/>
                  </a:lnTo>
                  <a:lnTo>
                    <a:pt x="176" y="506"/>
                  </a:lnTo>
                  <a:lnTo>
                    <a:pt x="176" y="522"/>
                  </a:lnTo>
                  <a:lnTo>
                    <a:pt x="156" y="497"/>
                  </a:lnTo>
                  <a:lnTo>
                    <a:pt x="147" y="481"/>
                  </a:lnTo>
                  <a:lnTo>
                    <a:pt x="140" y="486"/>
                  </a:lnTo>
                  <a:lnTo>
                    <a:pt x="145" y="497"/>
                  </a:lnTo>
                  <a:lnTo>
                    <a:pt x="138" y="513"/>
                  </a:lnTo>
                  <a:lnTo>
                    <a:pt x="129" y="527"/>
                  </a:lnTo>
                  <a:lnTo>
                    <a:pt x="122" y="538"/>
                  </a:lnTo>
                  <a:lnTo>
                    <a:pt x="131" y="547"/>
                  </a:lnTo>
                  <a:lnTo>
                    <a:pt x="124" y="558"/>
                  </a:lnTo>
                  <a:lnTo>
                    <a:pt x="108" y="572"/>
                  </a:lnTo>
                  <a:lnTo>
                    <a:pt x="106" y="586"/>
                  </a:lnTo>
                  <a:lnTo>
                    <a:pt x="99" y="599"/>
                  </a:lnTo>
                  <a:lnTo>
                    <a:pt x="77" y="627"/>
                  </a:lnTo>
                  <a:lnTo>
                    <a:pt x="63" y="654"/>
                  </a:lnTo>
                  <a:lnTo>
                    <a:pt x="63" y="658"/>
                  </a:lnTo>
                  <a:lnTo>
                    <a:pt x="70" y="665"/>
                  </a:lnTo>
                  <a:lnTo>
                    <a:pt x="61" y="679"/>
                  </a:lnTo>
                  <a:lnTo>
                    <a:pt x="65" y="692"/>
                  </a:lnTo>
                  <a:lnTo>
                    <a:pt x="77" y="711"/>
                  </a:lnTo>
                  <a:lnTo>
                    <a:pt x="131" y="740"/>
                  </a:lnTo>
                  <a:lnTo>
                    <a:pt x="167" y="772"/>
                  </a:lnTo>
                  <a:lnTo>
                    <a:pt x="179" y="767"/>
                  </a:lnTo>
                  <a:lnTo>
                    <a:pt x="199" y="761"/>
                  </a:lnTo>
                  <a:lnTo>
                    <a:pt x="262" y="788"/>
                  </a:lnTo>
                  <a:lnTo>
                    <a:pt x="271" y="797"/>
                  </a:lnTo>
                  <a:lnTo>
                    <a:pt x="276" y="813"/>
                  </a:lnTo>
                  <a:lnTo>
                    <a:pt x="287" y="820"/>
                  </a:lnTo>
                  <a:lnTo>
                    <a:pt x="301" y="822"/>
                  </a:lnTo>
                  <a:lnTo>
                    <a:pt x="324" y="833"/>
                  </a:lnTo>
                  <a:lnTo>
                    <a:pt x="362" y="836"/>
                  </a:lnTo>
                  <a:lnTo>
                    <a:pt x="373" y="822"/>
                  </a:lnTo>
                  <a:lnTo>
                    <a:pt x="376" y="804"/>
                  </a:lnTo>
                  <a:lnTo>
                    <a:pt x="376" y="786"/>
                  </a:lnTo>
                  <a:lnTo>
                    <a:pt x="392" y="772"/>
                  </a:lnTo>
                  <a:lnTo>
                    <a:pt x="423" y="756"/>
                  </a:lnTo>
                  <a:lnTo>
                    <a:pt x="439" y="754"/>
                  </a:lnTo>
                  <a:lnTo>
                    <a:pt x="455" y="745"/>
                  </a:lnTo>
                  <a:lnTo>
                    <a:pt x="469" y="745"/>
                  </a:lnTo>
                  <a:lnTo>
                    <a:pt x="487" y="756"/>
                  </a:lnTo>
                  <a:lnTo>
                    <a:pt x="498" y="770"/>
                  </a:lnTo>
                  <a:lnTo>
                    <a:pt x="514" y="770"/>
                  </a:lnTo>
                  <a:lnTo>
                    <a:pt x="525" y="772"/>
                  </a:lnTo>
                  <a:lnTo>
                    <a:pt x="550" y="774"/>
                  </a:lnTo>
                  <a:lnTo>
                    <a:pt x="566" y="797"/>
                  </a:lnTo>
                  <a:lnTo>
                    <a:pt x="582" y="806"/>
                  </a:lnTo>
                  <a:lnTo>
                    <a:pt x="602" y="813"/>
                  </a:lnTo>
                  <a:lnTo>
                    <a:pt x="620" y="824"/>
                  </a:lnTo>
                  <a:lnTo>
                    <a:pt x="629" y="826"/>
                  </a:lnTo>
                  <a:lnTo>
                    <a:pt x="657" y="799"/>
                  </a:lnTo>
                  <a:lnTo>
                    <a:pt x="672" y="797"/>
                  </a:lnTo>
                  <a:lnTo>
                    <a:pt x="686" y="786"/>
                  </a:lnTo>
                  <a:lnTo>
                    <a:pt x="702" y="772"/>
                  </a:lnTo>
                  <a:lnTo>
                    <a:pt x="727" y="772"/>
                  </a:lnTo>
                  <a:lnTo>
                    <a:pt x="725" y="742"/>
                  </a:lnTo>
                  <a:lnTo>
                    <a:pt x="720" y="733"/>
                  </a:lnTo>
                  <a:lnTo>
                    <a:pt x="709" y="720"/>
                  </a:lnTo>
                  <a:lnTo>
                    <a:pt x="702" y="722"/>
                  </a:lnTo>
                  <a:lnTo>
                    <a:pt x="693" y="720"/>
                  </a:lnTo>
                  <a:lnTo>
                    <a:pt x="686" y="706"/>
                  </a:lnTo>
                  <a:lnTo>
                    <a:pt x="684" y="679"/>
                  </a:lnTo>
                  <a:lnTo>
                    <a:pt x="700" y="658"/>
                  </a:lnTo>
                  <a:lnTo>
                    <a:pt x="688" y="642"/>
                  </a:lnTo>
                  <a:lnTo>
                    <a:pt x="688" y="636"/>
                  </a:lnTo>
                  <a:lnTo>
                    <a:pt x="711" y="613"/>
                  </a:lnTo>
                  <a:lnTo>
                    <a:pt x="711" y="604"/>
                  </a:lnTo>
                  <a:lnTo>
                    <a:pt x="706" y="572"/>
                  </a:lnTo>
                  <a:lnTo>
                    <a:pt x="722" y="558"/>
                  </a:lnTo>
                  <a:lnTo>
                    <a:pt x="709" y="542"/>
                  </a:lnTo>
                  <a:lnTo>
                    <a:pt x="709" y="529"/>
                  </a:lnTo>
                  <a:lnTo>
                    <a:pt x="706" y="508"/>
                  </a:lnTo>
                  <a:lnTo>
                    <a:pt x="702" y="502"/>
                  </a:lnTo>
                  <a:lnTo>
                    <a:pt x="688" y="502"/>
                  </a:lnTo>
                  <a:lnTo>
                    <a:pt x="675" y="506"/>
                  </a:lnTo>
                  <a:lnTo>
                    <a:pt x="670" y="511"/>
                  </a:lnTo>
                  <a:lnTo>
                    <a:pt x="661" y="517"/>
                  </a:lnTo>
                  <a:lnTo>
                    <a:pt x="650" y="522"/>
                  </a:lnTo>
                  <a:lnTo>
                    <a:pt x="645" y="511"/>
                  </a:lnTo>
                  <a:lnTo>
                    <a:pt x="654" y="499"/>
                  </a:lnTo>
                  <a:lnTo>
                    <a:pt x="659" y="490"/>
                  </a:lnTo>
                  <a:lnTo>
                    <a:pt x="659" y="481"/>
                  </a:lnTo>
                  <a:lnTo>
                    <a:pt x="682" y="458"/>
                  </a:lnTo>
                  <a:lnTo>
                    <a:pt x="693" y="454"/>
                  </a:lnTo>
                  <a:lnTo>
                    <a:pt x="695" y="438"/>
                  </a:lnTo>
                  <a:lnTo>
                    <a:pt x="706" y="422"/>
                  </a:lnTo>
                  <a:lnTo>
                    <a:pt x="743" y="395"/>
                  </a:lnTo>
                  <a:lnTo>
                    <a:pt x="754" y="395"/>
                  </a:lnTo>
                  <a:lnTo>
                    <a:pt x="759" y="386"/>
                  </a:lnTo>
                  <a:lnTo>
                    <a:pt x="770" y="374"/>
                  </a:lnTo>
                  <a:lnTo>
                    <a:pt x="779" y="374"/>
                  </a:lnTo>
                  <a:lnTo>
                    <a:pt x="784" y="368"/>
                  </a:lnTo>
                  <a:lnTo>
                    <a:pt x="790" y="363"/>
                  </a:lnTo>
                  <a:lnTo>
                    <a:pt x="799" y="347"/>
                  </a:lnTo>
                  <a:lnTo>
                    <a:pt x="806" y="324"/>
                  </a:lnTo>
                  <a:lnTo>
                    <a:pt x="808" y="311"/>
                  </a:lnTo>
                  <a:lnTo>
                    <a:pt x="808" y="299"/>
                  </a:lnTo>
                  <a:lnTo>
                    <a:pt x="822" y="281"/>
                  </a:lnTo>
                  <a:lnTo>
                    <a:pt x="840" y="272"/>
                  </a:lnTo>
                  <a:lnTo>
                    <a:pt x="852" y="261"/>
                  </a:lnTo>
                  <a:lnTo>
                    <a:pt x="852" y="256"/>
                  </a:lnTo>
                  <a:lnTo>
                    <a:pt x="833" y="245"/>
                  </a:lnTo>
                  <a:lnTo>
                    <a:pt x="827" y="240"/>
                  </a:lnTo>
                  <a:lnTo>
                    <a:pt x="802" y="238"/>
                  </a:lnTo>
                  <a:lnTo>
                    <a:pt x="774" y="233"/>
                  </a:lnTo>
                  <a:lnTo>
                    <a:pt x="763" y="233"/>
                  </a:lnTo>
                  <a:lnTo>
                    <a:pt x="754" y="229"/>
                  </a:lnTo>
                  <a:lnTo>
                    <a:pt x="743" y="218"/>
                  </a:lnTo>
                  <a:lnTo>
                    <a:pt x="734" y="202"/>
                  </a:lnTo>
                  <a:lnTo>
                    <a:pt x="727" y="190"/>
                  </a:lnTo>
                  <a:lnTo>
                    <a:pt x="716" y="186"/>
                  </a:lnTo>
                  <a:lnTo>
                    <a:pt x="702" y="181"/>
                  </a:lnTo>
                  <a:lnTo>
                    <a:pt x="697" y="179"/>
                  </a:lnTo>
                  <a:lnTo>
                    <a:pt x="682" y="165"/>
                  </a:lnTo>
                  <a:lnTo>
                    <a:pt x="659" y="149"/>
                  </a:lnTo>
                  <a:lnTo>
                    <a:pt x="648" y="134"/>
                  </a:lnTo>
                  <a:lnTo>
                    <a:pt x="632" y="129"/>
                  </a:lnTo>
                  <a:lnTo>
                    <a:pt x="625" y="122"/>
                  </a:lnTo>
                  <a:lnTo>
                    <a:pt x="618" y="106"/>
                  </a:lnTo>
                  <a:lnTo>
                    <a:pt x="600" y="84"/>
                  </a:lnTo>
                  <a:lnTo>
                    <a:pt x="595" y="70"/>
                  </a:lnTo>
                  <a:lnTo>
                    <a:pt x="582" y="56"/>
                  </a:lnTo>
                  <a:lnTo>
                    <a:pt x="575" y="43"/>
                  </a:lnTo>
                  <a:lnTo>
                    <a:pt x="566" y="34"/>
                  </a:lnTo>
                  <a:lnTo>
                    <a:pt x="552" y="22"/>
                  </a:lnTo>
                  <a:lnTo>
                    <a:pt x="537" y="6"/>
                  </a:lnTo>
                  <a:lnTo>
                    <a:pt x="525" y="0"/>
                  </a:lnTo>
                  <a:lnTo>
                    <a:pt x="493" y="2"/>
                  </a:lnTo>
                  <a:lnTo>
                    <a:pt x="482" y="2"/>
                  </a:lnTo>
                  <a:lnTo>
                    <a:pt x="464" y="13"/>
                  </a:lnTo>
                  <a:lnTo>
                    <a:pt x="475" y="24"/>
                  </a:lnTo>
                  <a:lnTo>
                    <a:pt x="462" y="38"/>
                  </a:lnTo>
                  <a:lnTo>
                    <a:pt x="432" y="79"/>
                  </a:lnTo>
                  <a:lnTo>
                    <a:pt x="416" y="86"/>
                  </a:lnTo>
                  <a:lnTo>
                    <a:pt x="373" y="90"/>
                  </a:lnTo>
                  <a:lnTo>
                    <a:pt x="353" y="97"/>
                  </a:lnTo>
                  <a:lnTo>
                    <a:pt x="344" y="106"/>
                  </a:lnTo>
                  <a:lnTo>
                    <a:pt x="339" y="115"/>
                  </a:lnTo>
                  <a:lnTo>
                    <a:pt x="321" y="111"/>
                  </a:lnTo>
                  <a:lnTo>
                    <a:pt x="294" y="115"/>
                  </a:lnTo>
                  <a:lnTo>
                    <a:pt x="278" y="113"/>
                  </a:lnTo>
                  <a:lnTo>
                    <a:pt x="265" y="104"/>
                  </a:lnTo>
                  <a:lnTo>
                    <a:pt x="253" y="90"/>
                  </a:lnTo>
                  <a:lnTo>
                    <a:pt x="244" y="86"/>
                  </a:lnTo>
                  <a:lnTo>
                    <a:pt x="251" y="77"/>
                  </a:lnTo>
                  <a:lnTo>
                    <a:pt x="240" y="65"/>
                  </a:lnTo>
                  <a:lnTo>
                    <a:pt x="228" y="63"/>
                  </a:lnTo>
                  <a:lnTo>
                    <a:pt x="219" y="63"/>
                  </a:lnTo>
                  <a:lnTo>
                    <a:pt x="219" y="65"/>
                  </a:lnTo>
                  <a:lnTo>
                    <a:pt x="226" y="74"/>
                  </a:lnTo>
                  <a:lnTo>
                    <a:pt x="222" y="81"/>
                  </a:lnTo>
                  <a:lnTo>
                    <a:pt x="226" y="93"/>
                  </a:lnTo>
                  <a:lnTo>
                    <a:pt x="228" y="106"/>
                  </a:lnTo>
                  <a:lnTo>
                    <a:pt x="228" y="118"/>
                  </a:lnTo>
                  <a:lnTo>
                    <a:pt x="226" y="120"/>
                  </a:lnTo>
                  <a:lnTo>
                    <a:pt x="219" y="127"/>
                  </a:lnTo>
                  <a:lnTo>
                    <a:pt x="217" y="136"/>
                  </a:lnTo>
                  <a:lnTo>
                    <a:pt x="217" y="147"/>
                  </a:lnTo>
                  <a:lnTo>
                    <a:pt x="215" y="156"/>
                  </a:lnTo>
                  <a:lnTo>
                    <a:pt x="203" y="154"/>
                  </a:lnTo>
                  <a:lnTo>
                    <a:pt x="188" y="145"/>
                  </a:lnTo>
                  <a:lnTo>
                    <a:pt x="179" y="154"/>
                  </a:lnTo>
                  <a:lnTo>
                    <a:pt x="165" y="143"/>
                  </a:lnTo>
                  <a:lnTo>
                    <a:pt x="156" y="140"/>
                  </a:lnTo>
                  <a:lnTo>
                    <a:pt x="147" y="149"/>
                  </a:lnTo>
                  <a:lnTo>
                    <a:pt x="138" y="147"/>
                  </a:lnTo>
                  <a:lnTo>
                    <a:pt x="138" y="140"/>
                  </a:lnTo>
                  <a:lnTo>
                    <a:pt x="104" y="106"/>
                  </a:lnTo>
                  <a:lnTo>
                    <a:pt x="95" y="106"/>
                  </a:lnTo>
                  <a:lnTo>
                    <a:pt x="88" y="111"/>
                  </a:lnTo>
                  <a:lnTo>
                    <a:pt x="74" y="118"/>
                  </a:lnTo>
                  <a:lnTo>
                    <a:pt x="65" y="120"/>
                  </a:lnTo>
                  <a:lnTo>
                    <a:pt x="54" y="109"/>
                  </a:lnTo>
                  <a:lnTo>
                    <a:pt x="31" y="109"/>
                  </a:lnTo>
                  <a:lnTo>
                    <a:pt x="13" y="118"/>
                  </a:lnTo>
                </a:path>
              </a:pathLst>
            </a:custGeom>
            <a:solidFill>
              <a:srgbClr val="FF0000"/>
            </a:solidFill>
            <a:ln w="12700" cap="rnd">
              <a:solidFill>
                <a:schemeClr val="bg1"/>
              </a:solidFill>
              <a:round/>
              <a:headEnd/>
              <a:tailEnd/>
            </a:ln>
          </p:spPr>
          <p:txBody>
            <a:bodyPr/>
            <a:lstStyle/>
            <a:p>
              <a:pPr>
                <a:defRPr/>
              </a:pPr>
              <a:endParaRPr lang="en-GB" dirty="0"/>
            </a:p>
          </p:txBody>
        </p:sp>
        <p:sp>
          <p:nvSpPr>
            <p:cNvPr id="47" name="Freeform 51"/>
            <p:cNvSpPr>
              <a:spLocks/>
            </p:cNvSpPr>
            <p:nvPr/>
          </p:nvSpPr>
          <p:spPr bwMode="auto">
            <a:xfrm>
              <a:off x="4018" y="2038"/>
              <a:ext cx="394" cy="194"/>
            </a:xfrm>
            <a:custGeom>
              <a:avLst/>
              <a:gdLst>
                <a:gd name="T0" fmla="*/ 83 w 415"/>
                <a:gd name="T1" fmla="*/ 43 h 220"/>
                <a:gd name="T2" fmla="*/ 76 w 415"/>
                <a:gd name="T3" fmla="*/ 26 h 220"/>
                <a:gd name="T4" fmla="*/ 53 w 415"/>
                <a:gd name="T5" fmla="*/ 18 h 220"/>
                <a:gd name="T6" fmla="*/ 28 w 415"/>
                <a:gd name="T7" fmla="*/ 32 h 220"/>
                <a:gd name="T8" fmla="*/ 14 w 415"/>
                <a:gd name="T9" fmla="*/ 61 h 220"/>
                <a:gd name="T10" fmla="*/ 9 w 415"/>
                <a:gd name="T11" fmla="*/ 70 h 220"/>
                <a:gd name="T12" fmla="*/ 0 w 415"/>
                <a:gd name="T13" fmla="*/ 81 h 220"/>
                <a:gd name="T14" fmla="*/ 4 w 415"/>
                <a:gd name="T15" fmla="*/ 102 h 220"/>
                <a:gd name="T16" fmla="*/ 11 w 415"/>
                <a:gd name="T17" fmla="*/ 115 h 220"/>
                <a:gd name="T18" fmla="*/ 44 w 415"/>
                <a:gd name="T19" fmla="*/ 103 h 220"/>
                <a:gd name="T20" fmla="*/ 63 w 415"/>
                <a:gd name="T21" fmla="*/ 102 h 220"/>
                <a:gd name="T22" fmla="*/ 88 w 415"/>
                <a:gd name="T23" fmla="*/ 106 h 220"/>
                <a:gd name="T24" fmla="*/ 115 w 415"/>
                <a:gd name="T25" fmla="*/ 102 h 220"/>
                <a:gd name="T26" fmla="*/ 131 w 415"/>
                <a:gd name="T27" fmla="*/ 105 h 220"/>
                <a:gd name="T28" fmla="*/ 152 w 415"/>
                <a:gd name="T29" fmla="*/ 102 h 220"/>
                <a:gd name="T30" fmla="*/ 178 w 415"/>
                <a:gd name="T31" fmla="*/ 101 h 220"/>
                <a:gd name="T32" fmla="*/ 203 w 415"/>
                <a:gd name="T33" fmla="*/ 114 h 220"/>
                <a:gd name="T34" fmla="*/ 238 w 415"/>
                <a:gd name="T35" fmla="*/ 124 h 220"/>
                <a:gd name="T36" fmla="*/ 258 w 415"/>
                <a:gd name="T37" fmla="*/ 132 h 220"/>
                <a:gd name="T38" fmla="*/ 288 w 415"/>
                <a:gd name="T39" fmla="*/ 126 h 220"/>
                <a:gd name="T40" fmla="*/ 303 w 415"/>
                <a:gd name="T41" fmla="*/ 115 h 220"/>
                <a:gd name="T42" fmla="*/ 329 w 415"/>
                <a:gd name="T43" fmla="*/ 90 h 220"/>
                <a:gd name="T44" fmla="*/ 331 w 415"/>
                <a:gd name="T45" fmla="*/ 62 h 220"/>
                <a:gd name="T46" fmla="*/ 311 w 415"/>
                <a:gd name="T47" fmla="*/ 47 h 220"/>
                <a:gd name="T48" fmla="*/ 296 w 415"/>
                <a:gd name="T49" fmla="*/ 22 h 220"/>
                <a:gd name="T50" fmla="*/ 275 w 415"/>
                <a:gd name="T51" fmla="*/ 13 h 220"/>
                <a:gd name="T52" fmla="*/ 236 w 415"/>
                <a:gd name="T53" fmla="*/ 20 h 220"/>
                <a:gd name="T54" fmla="*/ 214 w 415"/>
                <a:gd name="T55" fmla="*/ 13 h 220"/>
                <a:gd name="T56" fmla="*/ 194 w 415"/>
                <a:gd name="T57" fmla="*/ 4 h 220"/>
                <a:gd name="T58" fmla="*/ 173 w 415"/>
                <a:gd name="T59" fmla="*/ 0 h 220"/>
                <a:gd name="T60" fmla="*/ 151 w 415"/>
                <a:gd name="T61" fmla="*/ 4 h 220"/>
                <a:gd name="T62" fmla="*/ 140 w 415"/>
                <a:gd name="T63" fmla="*/ 13 h 220"/>
                <a:gd name="T64" fmla="*/ 143 w 415"/>
                <a:gd name="T65" fmla="*/ 41 h 220"/>
                <a:gd name="T66" fmla="*/ 131 w 415"/>
                <a:gd name="T67" fmla="*/ 57 h 220"/>
                <a:gd name="T68" fmla="*/ 116 w 415"/>
                <a:gd name="T69" fmla="*/ 57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5"/>
                <a:gd name="T106" fmla="*/ 0 h 220"/>
                <a:gd name="T107" fmla="*/ 415 w 415"/>
                <a:gd name="T108" fmla="*/ 220 h 2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5" h="220">
                  <a:moveTo>
                    <a:pt x="122" y="86"/>
                  </a:moveTo>
                  <a:lnTo>
                    <a:pt x="102" y="73"/>
                  </a:lnTo>
                  <a:lnTo>
                    <a:pt x="97" y="59"/>
                  </a:lnTo>
                  <a:lnTo>
                    <a:pt x="93" y="43"/>
                  </a:lnTo>
                  <a:lnTo>
                    <a:pt x="81" y="29"/>
                  </a:lnTo>
                  <a:lnTo>
                    <a:pt x="65" y="29"/>
                  </a:lnTo>
                  <a:lnTo>
                    <a:pt x="54" y="36"/>
                  </a:lnTo>
                  <a:lnTo>
                    <a:pt x="36" y="52"/>
                  </a:lnTo>
                  <a:lnTo>
                    <a:pt x="15" y="91"/>
                  </a:lnTo>
                  <a:lnTo>
                    <a:pt x="18" y="100"/>
                  </a:lnTo>
                  <a:lnTo>
                    <a:pt x="18" y="111"/>
                  </a:lnTo>
                  <a:lnTo>
                    <a:pt x="13" y="116"/>
                  </a:lnTo>
                  <a:lnTo>
                    <a:pt x="6" y="125"/>
                  </a:lnTo>
                  <a:lnTo>
                    <a:pt x="0" y="134"/>
                  </a:lnTo>
                  <a:lnTo>
                    <a:pt x="4" y="143"/>
                  </a:lnTo>
                  <a:lnTo>
                    <a:pt x="4" y="168"/>
                  </a:lnTo>
                  <a:lnTo>
                    <a:pt x="6" y="187"/>
                  </a:lnTo>
                  <a:lnTo>
                    <a:pt x="15" y="189"/>
                  </a:lnTo>
                  <a:lnTo>
                    <a:pt x="34" y="184"/>
                  </a:lnTo>
                  <a:lnTo>
                    <a:pt x="54" y="171"/>
                  </a:lnTo>
                  <a:lnTo>
                    <a:pt x="63" y="164"/>
                  </a:lnTo>
                  <a:lnTo>
                    <a:pt x="77" y="168"/>
                  </a:lnTo>
                  <a:lnTo>
                    <a:pt x="95" y="171"/>
                  </a:lnTo>
                  <a:lnTo>
                    <a:pt x="109" y="175"/>
                  </a:lnTo>
                  <a:lnTo>
                    <a:pt x="120" y="180"/>
                  </a:lnTo>
                  <a:lnTo>
                    <a:pt x="141" y="168"/>
                  </a:lnTo>
                  <a:lnTo>
                    <a:pt x="152" y="168"/>
                  </a:lnTo>
                  <a:lnTo>
                    <a:pt x="161" y="173"/>
                  </a:lnTo>
                  <a:lnTo>
                    <a:pt x="175" y="177"/>
                  </a:lnTo>
                  <a:lnTo>
                    <a:pt x="188" y="168"/>
                  </a:lnTo>
                  <a:lnTo>
                    <a:pt x="207" y="164"/>
                  </a:lnTo>
                  <a:lnTo>
                    <a:pt x="220" y="166"/>
                  </a:lnTo>
                  <a:lnTo>
                    <a:pt x="229" y="184"/>
                  </a:lnTo>
                  <a:lnTo>
                    <a:pt x="250" y="187"/>
                  </a:lnTo>
                  <a:lnTo>
                    <a:pt x="275" y="184"/>
                  </a:lnTo>
                  <a:lnTo>
                    <a:pt x="293" y="205"/>
                  </a:lnTo>
                  <a:lnTo>
                    <a:pt x="304" y="216"/>
                  </a:lnTo>
                  <a:lnTo>
                    <a:pt x="318" y="219"/>
                  </a:lnTo>
                  <a:lnTo>
                    <a:pt x="336" y="212"/>
                  </a:lnTo>
                  <a:lnTo>
                    <a:pt x="354" y="209"/>
                  </a:lnTo>
                  <a:lnTo>
                    <a:pt x="366" y="198"/>
                  </a:lnTo>
                  <a:lnTo>
                    <a:pt x="373" y="189"/>
                  </a:lnTo>
                  <a:lnTo>
                    <a:pt x="395" y="164"/>
                  </a:lnTo>
                  <a:lnTo>
                    <a:pt x="407" y="150"/>
                  </a:lnTo>
                  <a:lnTo>
                    <a:pt x="414" y="132"/>
                  </a:lnTo>
                  <a:lnTo>
                    <a:pt x="409" y="102"/>
                  </a:lnTo>
                  <a:lnTo>
                    <a:pt x="400" y="95"/>
                  </a:lnTo>
                  <a:lnTo>
                    <a:pt x="382" y="77"/>
                  </a:lnTo>
                  <a:lnTo>
                    <a:pt x="373" y="59"/>
                  </a:lnTo>
                  <a:lnTo>
                    <a:pt x="366" y="36"/>
                  </a:lnTo>
                  <a:lnTo>
                    <a:pt x="348" y="22"/>
                  </a:lnTo>
                  <a:lnTo>
                    <a:pt x="338" y="22"/>
                  </a:lnTo>
                  <a:lnTo>
                    <a:pt x="304" y="22"/>
                  </a:lnTo>
                  <a:lnTo>
                    <a:pt x="291" y="34"/>
                  </a:lnTo>
                  <a:lnTo>
                    <a:pt x="279" y="36"/>
                  </a:lnTo>
                  <a:lnTo>
                    <a:pt x="263" y="22"/>
                  </a:lnTo>
                  <a:lnTo>
                    <a:pt x="247" y="15"/>
                  </a:lnTo>
                  <a:lnTo>
                    <a:pt x="238" y="4"/>
                  </a:lnTo>
                  <a:lnTo>
                    <a:pt x="232" y="2"/>
                  </a:lnTo>
                  <a:lnTo>
                    <a:pt x="213" y="0"/>
                  </a:lnTo>
                  <a:lnTo>
                    <a:pt x="200" y="4"/>
                  </a:lnTo>
                  <a:lnTo>
                    <a:pt x="186" y="4"/>
                  </a:lnTo>
                  <a:lnTo>
                    <a:pt x="179" y="11"/>
                  </a:lnTo>
                  <a:lnTo>
                    <a:pt x="172" y="22"/>
                  </a:lnTo>
                  <a:lnTo>
                    <a:pt x="172" y="43"/>
                  </a:lnTo>
                  <a:lnTo>
                    <a:pt x="177" y="68"/>
                  </a:lnTo>
                  <a:lnTo>
                    <a:pt x="177" y="79"/>
                  </a:lnTo>
                  <a:lnTo>
                    <a:pt x="161" y="95"/>
                  </a:lnTo>
                  <a:lnTo>
                    <a:pt x="152" y="104"/>
                  </a:lnTo>
                  <a:lnTo>
                    <a:pt x="143" y="95"/>
                  </a:lnTo>
                  <a:lnTo>
                    <a:pt x="122" y="86"/>
                  </a:lnTo>
                </a:path>
              </a:pathLst>
            </a:custGeom>
            <a:grpFill/>
            <a:ln w="12700" cap="rnd">
              <a:solidFill>
                <a:schemeClr val="bg1"/>
              </a:solidFill>
              <a:round/>
              <a:headEnd/>
              <a:tailEnd/>
            </a:ln>
          </p:spPr>
          <p:txBody>
            <a:bodyPr/>
            <a:lstStyle/>
            <a:p>
              <a:pPr>
                <a:defRPr/>
              </a:pPr>
              <a:endParaRPr lang="en-GB" dirty="0"/>
            </a:p>
          </p:txBody>
        </p:sp>
        <p:sp>
          <p:nvSpPr>
            <p:cNvPr id="48" name="Freeform 52"/>
            <p:cNvSpPr>
              <a:spLocks/>
            </p:cNvSpPr>
            <p:nvPr/>
          </p:nvSpPr>
          <p:spPr bwMode="auto">
            <a:xfrm>
              <a:off x="2442" y="1793"/>
              <a:ext cx="480" cy="735"/>
            </a:xfrm>
            <a:custGeom>
              <a:avLst/>
              <a:gdLst>
                <a:gd name="T0" fmla="*/ 134 w 504"/>
                <a:gd name="T1" fmla="*/ 344 h 836"/>
                <a:gd name="T2" fmla="*/ 89 w 504"/>
                <a:gd name="T3" fmla="*/ 368 h 836"/>
                <a:gd name="T4" fmla="*/ 76 w 504"/>
                <a:gd name="T5" fmla="*/ 387 h 836"/>
                <a:gd name="T6" fmla="*/ 104 w 504"/>
                <a:gd name="T7" fmla="*/ 400 h 836"/>
                <a:gd name="T8" fmla="*/ 124 w 504"/>
                <a:gd name="T9" fmla="*/ 406 h 836"/>
                <a:gd name="T10" fmla="*/ 165 w 504"/>
                <a:gd name="T11" fmla="*/ 413 h 836"/>
                <a:gd name="T12" fmla="*/ 139 w 504"/>
                <a:gd name="T13" fmla="*/ 435 h 836"/>
                <a:gd name="T14" fmla="*/ 80 w 504"/>
                <a:gd name="T15" fmla="*/ 423 h 836"/>
                <a:gd name="T16" fmla="*/ 37 w 504"/>
                <a:gd name="T17" fmla="*/ 448 h 836"/>
                <a:gd name="T18" fmla="*/ 2 w 504"/>
                <a:gd name="T19" fmla="*/ 462 h 836"/>
                <a:gd name="T20" fmla="*/ 20 w 504"/>
                <a:gd name="T21" fmla="*/ 472 h 836"/>
                <a:gd name="T22" fmla="*/ 53 w 504"/>
                <a:gd name="T23" fmla="*/ 469 h 836"/>
                <a:gd name="T24" fmla="*/ 100 w 504"/>
                <a:gd name="T25" fmla="*/ 484 h 836"/>
                <a:gd name="T26" fmla="*/ 136 w 504"/>
                <a:gd name="T27" fmla="*/ 461 h 836"/>
                <a:gd name="T28" fmla="*/ 167 w 504"/>
                <a:gd name="T29" fmla="*/ 475 h 836"/>
                <a:gd name="T30" fmla="*/ 210 w 504"/>
                <a:gd name="T31" fmla="*/ 480 h 836"/>
                <a:gd name="T32" fmla="*/ 242 w 504"/>
                <a:gd name="T33" fmla="*/ 477 h 836"/>
                <a:gd name="T34" fmla="*/ 289 w 504"/>
                <a:gd name="T35" fmla="*/ 491 h 836"/>
                <a:gd name="T36" fmla="*/ 326 w 504"/>
                <a:gd name="T37" fmla="*/ 492 h 836"/>
                <a:gd name="T38" fmla="*/ 366 w 504"/>
                <a:gd name="T39" fmla="*/ 484 h 836"/>
                <a:gd name="T40" fmla="*/ 349 w 504"/>
                <a:gd name="T41" fmla="*/ 461 h 836"/>
                <a:gd name="T42" fmla="*/ 350 w 504"/>
                <a:gd name="T43" fmla="*/ 446 h 836"/>
                <a:gd name="T44" fmla="*/ 401 w 504"/>
                <a:gd name="T45" fmla="*/ 423 h 836"/>
                <a:gd name="T46" fmla="*/ 413 w 504"/>
                <a:gd name="T47" fmla="*/ 390 h 836"/>
                <a:gd name="T48" fmla="*/ 377 w 504"/>
                <a:gd name="T49" fmla="*/ 373 h 836"/>
                <a:gd name="T50" fmla="*/ 352 w 504"/>
                <a:gd name="T51" fmla="*/ 371 h 836"/>
                <a:gd name="T52" fmla="*/ 361 w 504"/>
                <a:gd name="T53" fmla="*/ 341 h 836"/>
                <a:gd name="T54" fmla="*/ 361 w 504"/>
                <a:gd name="T55" fmla="*/ 299 h 836"/>
                <a:gd name="T56" fmla="*/ 324 w 504"/>
                <a:gd name="T57" fmla="*/ 250 h 836"/>
                <a:gd name="T58" fmla="*/ 324 w 504"/>
                <a:gd name="T59" fmla="*/ 211 h 836"/>
                <a:gd name="T60" fmla="*/ 311 w 504"/>
                <a:gd name="T61" fmla="*/ 182 h 836"/>
                <a:gd name="T62" fmla="*/ 271 w 504"/>
                <a:gd name="T63" fmla="*/ 165 h 836"/>
                <a:gd name="T64" fmla="*/ 268 w 504"/>
                <a:gd name="T65" fmla="*/ 153 h 836"/>
                <a:gd name="T66" fmla="*/ 302 w 504"/>
                <a:gd name="T67" fmla="*/ 156 h 836"/>
                <a:gd name="T68" fmla="*/ 354 w 504"/>
                <a:gd name="T69" fmla="*/ 110 h 836"/>
                <a:gd name="T70" fmla="*/ 352 w 504"/>
                <a:gd name="T71" fmla="*/ 80 h 836"/>
                <a:gd name="T72" fmla="*/ 302 w 504"/>
                <a:gd name="T73" fmla="*/ 65 h 836"/>
                <a:gd name="T74" fmla="*/ 276 w 504"/>
                <a:gd name="T75" fmla="*/ 67 h 836"/>
                <a:gd name="T76" fmla="*/ 290 w 504"/>
                <a:gd name="T77" fmla="*/ 48 h 836"/>
                <a:gd name="T78" fmla="*/ 345 w 504"/>
                <a:gd name="T79" fmla="*/ 24 h 836"/>
                <a:gd name="T80" fmla="*/ 310 w 504"/>
                <a:gd name="T81" fmla="*/ 8 h 836"/>
                <a:gd name="T82" fmla="*/ 253 w 504"/>
                <a:gd name="T83" fmla="*/ 14 h 836"/>
                <a:gd name="T84" fmla="*/ 229 w 504"/>
                <a:gd name="T85" fmla="*/ 32 h 836"/>
                <a:gd name="T86" fmla="*/ 210 w 504"/>
                <a:gd name="T87" fmla="*/ 55 h 836"/>
                <a:gd name="T88" fmla="*/ 167 w 504"/>
                <a:gd name="T89" fmla="*/ 97 h 836"/>
                <a:gd name="T90" fmla="*/ 195 w 504"/>
                <a:gd name="T91" fmla="*/ 103 h 836"/>
                <a:gd name="T92" fmla="*/ 154 w 504"/>
                <a:gd name="T93" fmla="*/ 153 h 836"/>
                <a:gd name="T94" fmla="*/ 170 w 504"/>
                <a:gd name="T95" fmla="*/ 161 h 836"/>
                <a:gd name="T96" fmla="*/ 193 w 504"/>
                <a:gd name="T97" fmla="*/ 171 h 836"/>
                <a:gd name="T98" fmla="*/ 165 w 504"/>
                <a:gd name="T99" fmla="*/ 201 h 836"/>
                <a:gd name="T100" fmla="*/ 207 w 504"/>
                <a:gd name="T101" fmla="*/ 221 h 836"/>
                <a:gd name="T102" fmla="*/ 230 w 504"/>
                <a:gd name="T103" fmla="*/ 228 h 836"/>
                <a:gd name="T104" fmla="*/ 223 w 504"/>
                <a:gd name="T105" fmla="*/ 271 h 836"/>
                <a:gd name="T106" fmla="*/ 221 w 504"/>
                <a:gd name="T107" fmla="*/ 301 h 836"/>
                <a:gd name="T108" fmla="*/ 202 w 504"/>
                <a:gd name="T109" fmla="*/ 314 h 8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4"/>
                <a:gd name="T166" fmla="*/ 0 h 836"/>
                <a:gd name="T167" fmla="*/ 504 w 504"/>
                <a:gd name="T168" fmla="*/ 836 h 8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4" h="836">
                  <a:moveTo>
                    <a:pt x="149" y="535"/>
                  </a:moveTo>
                  <a:lnTo>
                    <a:pt x="174" y="555"/>
                  </a:lnTo>
                  <a:lnTo>
                    <a:pt x="163" y="576"/>
                  </a:lnTo>
                  <a:lnTo>
                    <a:pt x="149" y="594"/>
                  </a:lnTo>
                  <a:lnTo>
                    <a:pt x="126" y="605"/>
                  </a:lnTo>
                  <a:lnTo>
                    <a:pt x="108" y="614"/>
                  </a:lnTo>
                  <a:lnTo>
                    <a:pt x="88" y="617"/>
                  </a:lnTo>
                  <a:lnTo>
                    <a:pt x="79" y="623"/>
                  </a:lnTo>
                  <a:lnTo>
                    <a:pt x="92" y="648"/>
                  </a:lnTo>
                  <a:lnTo>
                    <a:pt x="115" y="648"/>
                  </a:lnTo>
                  <a:lnTo>
                    <a:pt x="126" y="651"/>
                  </a:lnTo>
                  <a:lnTo>
                    <a:pt x="126" y="669"/>
                  </a:lnTo>
                  <a:lnTo>
                    <a:pt x="138" y="669"/>
                  </a:lnTo>
                  <a:lnTo>
                    <a:pt x="147" y="664"/>
                  </a:lnTo>
                  <a:lnTo>
                    <a:pt x="151" y="680"/>
                  </a:lnTo>
                  <a:lnTo>
                    <a:pt x="165" y="696"/>
                  </a:lnTo>
                  <a:lnTo>
                    <a:pt x="185" y="696"/>
                  </a:lnTo>
                  <a:lnTo>
                    <a:pt x="201" y="692"/>
                  </a:lnTo>
                  <a:lnTo>
                    <a:pt x="212" y="696"/>
                  </a:lnTo>
                  <a:lnTo>
                    <a:pt x="181" y="721"/>
                  </a:lnTo>
                  <a:lnTo>
                    <a:pt x="169" y="728"/>
                  </a:lnTo>
                  <a:lnTo>
                    <a:pt x="151" y="721"/>
                  </a:lnTo>
                  <a:lnTo>
                    <a:pt x="115" y="707"/>
                  </a:lnTo>
                  <a:lnTo>
                    <a:pt x="97" y="707"/>
                  </a:lnTo>
                  <a:lnTo>
                    <a:pt x="79" y="721"/>
                  </a:lnTo>
                  <a:lnTo>
                    <a:pt x="56" y="741"/>
                  </a:lnTo>
                  <a:lnTo>
                    <a:pt x="45" y="751"/>
                  </a:lnTo>
                  <a:lnTo>
                    <a:pt x="31" y="755"/>
                  </a:lnTo>
                  <a:lnTo>
                    <a:pt x="13" y="764"/>
                  </a:lnTo>
                  <a:lnTo>
                    <a:pt x="2" y="773"/>
                  </a:lnTo>
                  <a:lnTo>
                    <a:pt x="0" y="780"/>
                  </a:lnTo>
                  <a:lnTo>
                    <a:pt x="13" y="782"/>
                  </a:lnTo>
                  <a:lnTo>
                    <a:pt x="24" y="791"/>
                  </a:lnTo>
                  <a:lnTo>
                    <a:pt x="38" y="798"/>
                  </a:lnTo>
                  <a:lnTo>
                    <a:pt x="52" y="791"/>
                  </a:lnTo>
                  <a:lnTo>
                    <a:pt x="65" y="785"/>
                  </a:lnTo>
                  <a:lnTo>
                    <a:pt x="79" y="787"/>
                  </a:lnTo>
                  <a:lnTo>
                    <a:pt x="101" y="800"/>
                  </a:lnTo>
                  <a:lnTo>
                    <a:pt x="122" y="810"/>
                  </a:lnTo>
                  <a:lnTo>
                    <a:pt x="135" y="800"/>
                  </a:lnTo>
                  <a:lnTo>
                    <a:pt x="142" y="785"/>
                  </a:lnTo>
                  <a:lnTo>
                    <a:pt x="165" y="771"/>
                  </a:lnTo>
                  <a:lnTo>
                    <a:pt x="178" y="771"/>
                  </a:lnTo>
                  <a:lnTo>
                    <a:pt x="192" y="785"/>
                  </a:lnTo>
                  <a:lnTo>
                    <a:pt x="203" y="794"/>
                  </a:lnTo>
                  <a:lnTo>
                    <a:pt x="219" y="794"/>
                  </a:lnTo>
                  <a:lnTo>
                    <a:pt x="242" y="796"/>
                  </a:lnTo>
                  <a:lnTo>
                    <a:pt x="256" y="803"/>
                  </a:lnTo>
                  <a:lnTo>
                    <a:pt x="271" y="791"/>
                  </a:lnTo>
                  <a:lnTo>
                    <a:pt x="283" y="791"/>
                  </a:lnTo>
                  <a:lnTo>
                    <a:pt x="294" y="798"/>
                  </a:lnTo>
                  <a:lnTo>
                    <a:pt x="310" y="814"/>
                  </a:lnTo>
                  <a:lnTo>
                    <a:pt x="328" y="816"/>
                  </a:lnTo>
                  <a:lnTo>
                    <a:pt x="351" y="821"/>
                  </a:lnTo>
                  <a:lnTo>
                    <a:pt x="364" y="830"/>
                  </a:lnTo>
                  <a:lnTo>
                    <a:pt x="382" y="835"/>
                  </a:lnTo>
                  <a:lnTo>
                    <a:pt x="396" y="825"/>
                  </a:lnTo>
                  <a:lnTo>
                    <a:pt x="416" y="814"/>
                  </a:lnTo>
                  <a:lnTo>
                    <a:pt x="428" y="812"/>
                  </a:lnTo>
                  <a:lnTo>
                    <a:pt x="444" y="810"/>
                  </a:lnTo>
                  <a:lnTo>
                    <a:pt x="457" y="796"/>
                  </a:lnTo>
                  <a:lnTo>
                    <a:pt x="446" y="785"/>
                  </a:lnTo>
                  <a:lnTo>
                    <a:pt x="423" y="771"/>
                  </a:lnTo>
                  <a:lnTo>
                    <a:pt x="416" y="764"/>
                  </a:lnTo>
                  <a:lnTo>
                    <a:pt x="416" y="755"/>
                  </a:lnTo>
                  <a:lnTo>
                    <a:pt x="425" y="746"/>
                  </a:lnTo>
                  <a:lnTo>
                    <a:pt x="444" y="744"/>
                  </a:lnTo>
                  <a:lnTo>
                    <a:pt x="459" y="737"/>
                  </a:lnTo>
                  <a:lnTo>
                    <a:pt x="487" y="707"/>
                  </a:lnTo>
                  <a:lnTo>
                    <a:pt x="498" y="694"/>
                  </a:lnTo>
                  <a:lnTo>
                    <a:pt x="503" y="669"/>
                  </a:lnTo>
                  <a:lnTo>
                    <a:pt x="503" y="653"/>
                  </a:lnTo>
                  <a:lnTo>
                    <a:pt x="491" y="644"/>
                  </a:lnTo>
                  <a:lnTo>
                    <a:pt x="473" y="630"/>
                  </a:lnTo>
                  <a:lnTo>
                    <a:pt x="459" y="623"/>
                  </a:lnTo>
                  <a:lnTo>
                    <a:pt x="444" y="626"/>
                  </a:lnTo>
                  <a:lnTo>
                    <a:pt x="432" y="633"/>
                  </a:lnTo>
                  <a:lnTo>
                    <a:pt x="428" y="621"/>
                  </a:lnTo>
                  <a:lnTo>
                    <a:pt x="437" y="605"/>
                  </a:lnTo>
                  <a:lnTo>
                    <a:pt x="441" y="594"/>
                  </a:lnTo>
                  <a:lnTo>
                    <a:pt x="439" y="571"/>
                  </a:lnTo>
                  <a:lnTo>
                    <a:pt x="437" y="540"/>
                  </a:lnTo>
                  <a:lnTo>
                    <a:pt x="444" y="515"/>
                  </a:lnTo>
                  <a:lnTo>
                    <a:pt x="439" y="501"/>
                  </a:lnTo>
                  <a:lnTo>
                    <a:pt x="428" y="481"/>
                  </a:lnTo>
                  <a:lnTo>
                    <a:pt x="403" y="437"/>
                  </a:lnTo>
                  <a:lnTo>
                    <a:pt x="394" y="417"/>
                  </a:lnTo>
                  <a:lnTo>
                    <a:pt x="389" y="392"/>
                  </a:lnTo>
                  <a:lnTo>
                    <a:pt x="387" y="378"/>
                  </a:lnTo>
                  <a:lnTo>
                    <a:pt x="394" y="353"/>
                  </a:lnTo>
                  <a:lnTo>
                    <a:pt x="394" y="335"/>
                  </a:lnTo>
                  <a:lnTo>
                    <a:pt x="389" y="315"/>
                  </a:lnTo>
                  <a:lnTo>
                    <a:pt x="378" y="304"/>
                  </a:lnTo>
                  <a:lnTo>
                    <a:pt x="360" y="285"/>
                  </a:lnTo>
                  <a:lnTo>
                    <a:pt x="346" y="279"/>
                  </a:lnTo>
                  <a:lnTo>
                    <a:pt x="330" y="276"/>
                  </a:lnTo>
                  <a:lnTo>
                    <a:pt x="321" y="274"/>
                  </a:lnTo>
                  <a:lnTo>
                    <a:pt x="321" y="265"/>
                  </a:lnTo>
                  <a:lnTo>
                    <a:pt x="326" y="256"/>
                  </a:lnTo>
                  <a:lnTo>
                    <a:pt x="344" y="254"/>
                  </a:lnTo>
                  <a:lnTo>
                    <a:pt x="357" y="260"/>
                  </a:lnTo>
                  <a:lnTo>
                    <a:pt x="367" y="263"/>
                  </a:lnTo>
                  <a:lnTo>
                    <a:pt x="373" y="251"/>
                  </a:lnTo>
                  <a:lnTo>
                    <a:pt x="371" y="240"/>
                  </a:lnTo>
                  <a:lnTo>
                    <a:pt x="432" y="183"/>
                  </a:lnTo>
                  <a:lnTo>
                    <a:pt x="444" y="172"/>
                  </a:lnTo>
                  <a:lnTo>
                    <a:pt x="444" y="147"/>
                  </a:lnTo>
                  <a:lnTo>
                    <a:pt x="428" y="133"/>
                  </a:lnTo>
                  <a:lnTo>
                    <a:pt x="412" y="131"/>
                  </a:lnTo>
                  <a:lnTo>
                    <a:pt x="396" y="108"/>
                  </a:lnTo>
                  <a:lnTo>
                    <a:pt x="367" y="108"/>
                  </a:lnTo>
                  <a:lnTo>
                    <a:pt x="342" y="113"/>
                  </a:lnTo>
                  <a:lnTo>
                    <a:pt x="335" y="111"/>
                  </a:lnTo>
                  <a:lnTo>
                    <a:pt x="328" y="102"/>
                  </a:lnTo>
                  <a:lnTo>
                    <a:pt x="342" y="93"/>
                  </a:lnTo>
                  <a:lnTo>
                    <a:pt x="353" y="81"/>
                  </a:lnTo>
                  <a:lnTo>
                    <a:pt x="378" y="58"/>
                  </a:lnTo>
                  <a:lnTo>
                    <a:pt x="398" y="56"/>
                  </a:lnTo>
                  <a:lnTo>
                    <a:pt x="419" y="40"/>
                  </a:lnTo>
                  <a:lnTo>
                    <a:pt x="437" y="27"/>
                  </a:lnTo>
                  <a:lnTo>
                    <a:pt x="394" y="15"/>
                  </a:lnTo>
                  <a:lnTo>
                    <a:pt x="376" y="13"/>
                  </a:lnTo>
                  <a:lnTo>
                    <a:pt x="355" y="11"/>
                  </a:lnTo>
                  <a:lnTo>
                    <a:pt x="330" y="0"/>
                  </a:lnTo>
                  <a:lnTo>
                    <a:pt x="308" y="24"/>
                  </a:lnTo>
                  <a:lnTo>
                    <a:pt x="310" y="36"/>
                  </a:lnTo>
                  <a:lnTo>
                    <a:pt x="296" y="40"/>
                  </a:lnTo>
                  <a:lnTo>
                    <a:pt x="278" y="54"/>
                  </a:lnTo>
                  <a:lnTo>
                    <a:pt x="258" y="61"/>
                  </a:lnTo>
                  <a:lnTo>
                    <a:pt x="258" y="79"/>
                  </a:lnTo>
                  <a:lnTo>
                    <a:pt x="256" y="93"/>
                  </a:lnTo>
                  <a:lnTo>
                    <a:pt x="240" y="115"/>
                  </a:lnTo>
                  <a:lnTo>
                    <a:pt x="212" y="145"/>
                  </a:lnTo>
                  <a:lnTo>
                    <a:pt x="203" y="161"/>
                  </a:lnTo>
                  <a:lnTo>
                    <a:pt x="208" y="170"/>
                  </a:lnTo>
                  <a:lnTo>
                    <a:pt x="235" y="167"/>
                  </a:lnTo>
                  <a:lnTo>
                    <a:pt x="237" y="172"/>
                  </a:lnTo>
                  <a:lnTo>
                    <a:pt x="237" y="183"/>
                  </a:lnTo>
                  <a:lnTo>
                    <a:pt x="201" y="231"/>
                  </a:lnTo>
                  <a:lnTo>
                    <a:pt x="188" y="256"/>
                  </a:lnTo>
                  <a:lnTo>
                    <a:pt x="178" y="279"/>
                  </a:lnTo>
                  <a:lnTo>
                    <a:pt x="188" y="290"/>
                  </a:lnTo>
                  <a:lnTo>
                    <a:pt x="206" y="270"/>
                  </a:lnTo>
                  <a:lnTo>
                    <a:pt x="222" y="245"/>
                  </a:lnTo>
                  <a:lnTo>
                    <a:pt x="233" y="251"/>
                  </a:lnTo>
                  <a:lnTo>
                    <a:pt x="235" y="288"/>
                  </a:lnTo>
                  <a:lnTo>
                    <a:pt x="237" y="310"/>
                  </a:lnTo>
                  <a:lnTo>
                    <a:pt x="215" y="322"/>
                  </a:lnTo>
                  <a:lnTo>
                    <a:pt x="201" y="338"/>
                  </a:lnTo>
                  <a:lnTo>
                    <a:pt x="197" y="349"/>
                  </a:lnTo>
                  <a:lnTo>
                    <a:pt x="224" y="374"/>
                  </a:lnTo>
                  <a:lnTo>
                    <a:pt x="251" y="369"/>
                  </a:lnTo>
                  <a:lnTo>
                    <a:pt x="256" y="385"/>
                  </a:lnTo>
                  <a:lnTo>
                    <a:pt x="283" y="367"/>
                  </a:lnTo>
                  <a:lnTo>
                    <a:pt x="280" y="381"/>
                  </a:lnTo>
                  <a:lnTo>
                    <a:pt x="258" y="408"/>
                  </a:lnTo>
                  <a:lnTo>
                    <a:pt x="269" y="437"/>
                  </a:lnTo>
                  <a:lnTo>
                    <a:pt x="271" y="453"/>
                  </a:lnTo>
                  <a:lnTo>
                    <a:pt x="294" y="456"/>
                  </a:lnTo>
                  <a:lnTo>
                    <a:pt x="294" y="469"/>
                  </a:lnTo>
                  <a:lnTo>
                    <a:pt x="269" y="503"/>
                  </a:lnTo>
                  <a:lnTo>
                    <a:pt x="258" y="499"/>
                  </a:lnTo>
                  <a:lnTo>
                    <a:pt x="249" y="508"/>
                  </a:lnTo>
                  <a:lnTo>
                    <a:pt x="246" y="526"/>
                  </a:lnTo>
                  <a:lnTo>
                    <a:pt x="219" y="510"/>
                  </a:lnTo>
                  <a:lnTo>
                    <a:pt x="149" y="535"/>
                  </a:lnTo>
                </a:path>
              </a:pathLst>
            </a:custGeom>
            <a:solidFill>
              <a:srgbClr val="FF0000"/>
            </a:solidFill>
            <a:ln w="12700" cap="rnd">
              <a:solidFill>
                <a:schemeClr val="bg1"/>
              </a:solidFill>
              <a:round/>
              <a:headEnd/>
              <a:tailEnd/>
            </a:ln>
          </p:spPr>
          <p:txBody>
            <a:bodyPr/>
            <a:lstStyle/>
            <a:p>
              <a:pPr>
                <a:defRPr/>
              </a:pPr>
              <a:endParaRPr lang="en-GB" dirty="0"/>
            </a:p>
          </p:txBody>
        </p:sp>
        <p:sp>
          <p:nvSpPr>
            <p:cNvPr id="49" name="Freeform 53"/>
            <p:cNvSpPr>
              <a:spLocks/>
            </p:cNvSpPr>
            <p:nvPr/>
          </p:nvSpPr>
          <p:spPr bwMode="auto">
            <a:xfrm>
              <a:off x="2614" y="2148"/>
              <a:ext cx="40" cy="34"/>
            </a:xfrm>
            <a:custGeom>
              <a:avLst/>
              <a:gdLst>
                <a:gd name="T0" fmla="*/ 18 w 42"/>
                <a:gd name="T1" fmla="*/ 0 h 38"/>
                <a:gd name="T2" fmla="*/ 30 w 42"/>
                <a:gd name="T3" fmla="*/ 2 h 38"/>
                <a:gd name="T4" fmla="*/ 33 w 42"/>
                <a:gd name="T5" fmla="*/ 11 h 38"/>
                <a:gd name="T6" fmla="*/ 18 w 42"/>
                <a:gd name="T7" fmla="*/ 20 h 38"/>
                <a:gd name="T8" fmla="*/ 2 w 42"/>
                <a:gd name="T9" fmla="*/ 24 h 38"/>
                <a:gd name="T10" fmla="*/ 0 w 42"/>
                <a:gd name="T11" fmla="*/ 12 h 38"/>
                <a:gd name="T12" fmla="*/ 18 w 42"/>
                <a:gd name="T13" fmla="*/ 0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22" y="0"/>
                  </a:moveTo>
                  <a:lnTo>
                    <a:pt x="38" y="2"/>
                  </a:lnTo>
                  <a:lnTo>
                    <a:pt x="41" y="17"/>
                  </a:lnTo>
                  <a:lnTo>
                    <a:pt x="22" y="31"/>
                  </a:lnTo>
                  <a:lnTo>
                    <a:pt x="2" y="37"/>
                  </a:lnTo>
                  <a:lnTo>
                    <a:pt x="0" y="19"/>
                  </a:lnTo>
                  <a:lnTo>
                    <a:pt x="22"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50" name="Freeform 54"/>
            <p:cNvSpPr>
              <a:spLocks/>
            </p:cNvSpPr>
            <p:nvPr/>
          </p:nvSpPr>
          <p:spPr bwMode="auto">
            <a:xfrm>
              <a:off x="2586" y="1976"/>
              <a:ext cx="41" cy="33"/>
            </a:xfrm>
            <a:custGeom>
              <a:avLst/>
              <a:gdLst>
                <a:gd name="T0" fmla="*/ 29 w 43"/>
                <a:gd name="T1" fmla="*/ 0 h 38"/>
                <a:gd name="T2" fmla="*/ 34 w 43"/>
                <a:gd name="T3" fmla="*/ 10 h 38"/>
                <a:gd name="T4" fmla="*/ 18 w 43"/>
                <a:gd name="T5" fmla="*/ 17 h 38"/>
                <a:gd name="T6" fmla="*/ 4 w 43"/>
                <a:gd name="T7" fmla="*/ 21 h 38"/>
                <a:gd name="T8" fmla="*/ 0 w 43"/>
                <a:gd name="T9" fmla="*/ 11 h 38"/>
                <a:gd name="T10" fmla="*/ 8 w 43"/>
                <a:gd name="T11" fmla="*/ 3 h 38"/>
                <a:gd name="T12" fmla="*/ 29 w 43"/>
                <a:gd name="T13" fmla="*/ 0 h 38"/>
                <a:gd name="T14" fmla="*/ 0 60000 65536"/>
                <a:gd name="T15" fmla="*/ 0 60000 65536"/>
                <a:gd name="T16" fmla="*/ 0 60000 65536"/>
                <a:gd name="T17" fmla="*/ 0 60000 65536"/>
                <a:gd name="T18" fmla="*/ 0 60000 65536"/>
                <a:gd name="T19" fmla="*/ 0 60000 65536"/>
                <a:gd name="T20" fmla="*/ 0 60000 65536"/>
                <a:gd name="T21" fmla="*/ 0 w 43"/>
                <a:gd name="T22" fmla="*/ 0 h 38"/>
                <a:gd name="T23" fmla="*/ 43 w 4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8">
                  <a:moveTo>
                    <a:pt x="35" y="0"/>
                  </a:moveTo>
                  <a:lnTo>
                    <a:pt x="42" y="17"/>
                  </a:lnTo>
                  <a:lnTo>
                    <a:pt x="22" y="31"/>
                  </a:lnTo>
                  <a:lnTo>
                    <a:pt x="4" y="37"/>
                  </a:lnTo>
                  <a:lnTo>
                    <a:pt x="0" y="19"/>
                  </a:lnTo>
                  <a:lnTo>
                    <a:pt x="8" y="5"/>
                  </a:lnTo>
                  <a:lnTo>
                    <a:pt x="35"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51" name="Freeform 55"/>
            <p:cNvSpPr>
              <a:spLocks/>
            </p:cNvSpPr>
            <p:nvPr/>
          </p:nvSpPr>
          <p:spPr bwMode="auto">
            <a:xfrm>
              <a:off x="2647" y="1843"/>
              <a:ext cx="34" cy="51"/>
            </a:xfrm>
            <a:custGeom>
              <a:avLst/>
              <a:gdLst>
                <a:gd name="T0" fmla="*/ 10 w 36"/>
                <a:gd name="T1" fmla="*/ 34 h 58"/>
                <a:gd name="T2" fmla="*/ 27 w 36"/>
                <a:gd name="T3" fmla="*/ 26 h 58"/>
                <a:gd name="T4" fmla="*/ 23 w 36"/>
                <a:gd name="T5" fmla="*/ 15 h 58"/>
                <a:gd name="T6" fmla="*/ 17 w 36"/>
                <a:gd name="T7" fmla="*/ 8 h 58"/>
                <a:gd name="T8" fmla="*/ 10 w 36"/>
                <a:gd name="T9" fmla="*/ 0 h 58"/>
                <a:gd name="T10" fmla="*/ 0 w 36"/>
                <a:gd name="T11" fmla="*/ 4 h 58"/>
                <a:gd name="T12" fmla="*/ 7 w 36"/>
                <a:gd name="T13" fmla="*/ 16 h 58"/>
                <a:gd name="T14" fmla="*/ 10 w 36"/>
                <a:gd name="T15" fmla="*/ 34 h 5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8"/>
                <a:gd name="T26" fmla="*/ 36 w 36"/>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8">
                  <a:moveTo>
                    <a:pt x="14" y="57"/>
                  </a:moveTo>
                  <a:lnTo>
                    <a:pt x="35" y="43"/>
                  </a:lnTo>
                  <a:lnTo>
                    <a:pt x="28" y="25"/>
                  </a:lnTo>
                  <a:lnTo>
                    <a:pt x="21" y="13"/>
                  </a:lnTo>
                  <a:lnTo>
                    <a:pt x="14" y="0"/>
                  </a:lnTo>
                  <a:lnTo>
                    <a:pt x="0" y="6"/>
                  </a:lnTo>
                  <a:lnTo>
                    <a:pt x="7" y="27"/>
                  </a:lnTo>
                  <a:lnTo>
                    <a:pt x="14" y="57"/>
                  </a:lnTo>
                </a:path>
              </a:pathLst>
            </a:custGeom>
            <a:solidFill>
              <a:srgbClr val="FF0000"/>
            </a:solidFill>
            <a:ln w="12700" cap="rnd">
              <a:solidFill>
                <a:schemeClr val="bg1"/>
              </a:solidFill>
              <a:round/>
              <a:headEnd/>
              <a:tailEnd/>
            </a:ln>
          </p:spPr>
          <p:txBody>
            <a:bodyPr/>
            <a:lstStyle/>
            <a:p>
              <a:pPr>
                <a:defRPr/>
              </a:pPr>
              <a:endParaRPr lang="en-GB" dirty="0"/>
            </a:p>
          </p:txBody>
        </p:sp>
        <p:sp>
          <p:nvSpPr>
            <p:cNvPr id="52" name="Freeform 56"/>
            <p:cNvSpPr>
              <a:spLocks/>
            </p:cNvSpPr>
            <p:nvPr/>
          </p:nvSpPr>
          <p:spPr bwMode="auto">
            <a:xfrm>
              <a:off x="2488" y="2043"/>
              <a:ext cx="103" cy="96"/>
            </a:xfrm>
            <a:custGeom>
              <a:avLst/>
              <a:gdLst>
                <a:gd name="T0" fmla="*/ 30 w 109"/>
                <a:gd name="T1" fmla="*/ 0 h 109"/>
                <a:gd name="T2" fmla="*/ 51 w 109"/>
                <a:gd name="T3" fmla="*/ 0 h 109"/>
                <a:gd name="T4" fmla="*/ 65 w 109"/>
                <a:gd name="T5" fmla="*/ 4 h 109"/>
                <a:gd name="T6" fmla="*/ 75 w 109"/>
                <a:gd name="T7" fmla="*/ 13 h 109"/>
                <a:gd name="T8" fmla="*/ 84 w 109"/>
                <a:gd name="T9" fmla="*/ 29 h 109"/>
                <a:gd name="T10" fmla="*/ 86 w 109"/>
                <a:gd name="T11" fmla="*/ 44 h 109"/>
                <a:gd name="T12" fmla="*/ 77 w 109"/>
                <a:gd name="T13" fmla="*/ 53 h 109"/>
                <a:gd name="T14" fmla="*/ 73 w 109"/>
                <a:gd name="T15" fmla="*/ 62 h 109"/>
                <a:gd name="T16" fmla="*/ 62 w 109"/>
                <a:gd name="T17" fmla="*/ 65 h 109"/>
                <a:gd name="T18" fmla="*/ 54 w 109"/>
                <a:gd name="T19" fmla="*/ 56 h 109"/>
                <a:gd name="T20" fmla="*/ 44 w 109"/>
                <a:gd name="T21" fmla="*/ 41 h 109"/>
                <a:gd name="T22" fmla="*/ 39 w 109"/>
                <a:gd name="T23" fmla="*/ 35 h 109"/>
                <a:gd name="T24" fmla="*/ 23 w 109"/>
                <a:gd name="T25" fmla="*/ 33 h 109"/>
                <a:gd name="T26" fmla="*/ 0 w 109"/>
                <a:gd name="T27" fmla="*/ 18 h 109"/>
                <a:gd name="T28" fmla="*/ 30 w 109"/>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09"/>
                <a:gd name="T47" fmla="*/ 109 w 109"/>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09">
                  <a:moveTo>
                    <a:pt x="38" y="0"/>
                  </a:moveTo>
                  <a:lnTo>
                    <a:pt x="63" y="0"/>
                  </a:lnTo>
                  <a:lnTo>
                    <a:pt x="81" y="4"/>
                  </a:lnTo>
                  <a:lnTo>
                    <a:pt x="94" y="22"/>
                  </a:lnTo>
                  <a:lnTo>
                    <a:pt x="105" y="49"/>
                  </a:lnTo>
                  <a:lnTo>
                    <a:pt x="108" y="74"/>
                  </a:lnTo>
                  <a:lnTo>
                    <a:pt x="96" y="87"/>
                  </a:lnTo>
                  <a:lnTo>
                    <a:pt x="92" y="103"/>
                  </a:lnTo>
                  <a:lnTo>
                    <a:pt x="78" y="108"/>
                  </a:lnTo>
                  <a:lnTo>
                    <a:pt x="67" y="94"/>
                  </a:lnTo>
                  <a:lnTo>
                    <a:pt x="56" y="67"/>
                  </a:lnTo>
                  <a:lnTo>
                    <a:pt x="49" y="58"/>
                  </a:lnTo>
                  <a:lnTo>
                    <a:pt x="27" y="56"/>
                  </a:lnTo>
                  <a:lnTo>
                    <a:pt x="0" y="29"/>
                  </a:lnTo>
                  <a:lnTo>
                    <a:pt x="38"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53" name="Freeform 57"/>
            <p:cNvSpPr>
              <a:spLocks/>
            </p:cNvSpPr>
            <p:nvPr/>
          </p:nvSpPr>
          <p:spPr bwMode="auto">
            <a:xfrm>
              <a:off x="2640" y="1784"/>
              <a:ext cx="55" cy="38"/>
            </a:xfrm>
            <a:custGeom>
              <a:avLst/>
              <a:gdLst>
                <a:gd name="T0" fmla="*/ 41 w 58"/>
                <a:gd name="T1" fmla="*/ 0 h 43"/>
                <a:gd name="T2" fmla="*/ 46 w 58"/>
                <a:gd name="T3" fmla="*/ 5 h 43"/>
                <a:gd name="T4" fmla="*/ 27 w 58"/>
                <a:gd name="T5" fmla="*/ 13 h 43"/>
                <a:gd name="T6" fmla="*/ 9 w 58"/>
                <a:gd name="T7" fmla="*/ 26 h 43"/>
                <a:gd name="T8" fmla="*/ 2 w 58"/>
                <a:gd name="T9" fmla="*/ 23 h 43"/>
                <a:gd name="T10" fmla="*/ 0 w 58"/>
                <a:gd name="T11" fmla="*/ 9 h 43"/>
                <a:gd name="T12" fmla="*/ 0 w 58"/>
                <a:gd name="T13" fmla="*/ 4 h 43"/>
                <a:gd name="T14" fmla="*/ 27 w 58"/>
                <a:gd name="T15" fmla="*/ 0 h 43"/>
                <a:gd name="T16" fmla="*/ 41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50" y="0"/>
                  </a:moveTo>
                  <a:lnTo>
                    <a:pt x="57" y="9"/>
                  </a:lnTo>
                  <a:lnTo>
                    <a:pt x="34" y="21"/>
                  </a:lnTo>
                  <a:lnTo>
                    <a:pt x="13" y="42"/>
                  </a:lnTo>
                  <a:lnTo>
                    <a:pt x="2" y="37"/>
                  </a:lnTo>
                  <a:lnTo>
                    <a:pt x="0" y="14"/>
                  </a:lnTo>
                  <a:lnTo>
                    <a:pt x="0" y="7"/>
                  </a:lnTo>
                  <a:lnTo>
                    <a:pt x="34" y="0"/>
                  </a:lnTo>
                  <a:lnTo>
                    <a:pt x="50"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54" name="Freeform 58"/>
            <p:cNvSpPr>
              <a:spLocks/>
            </p:cNvSpPr>
            <p:nvPr/>
          </p:nvSpPr>
          <p:spPr bwMode="auto">
            <a:xfrm>
              <a:off x="2310" y="845"/>
              <a:ext cx="396" cy="319"/>
            </a:xfrm>
            <a:custGeom>
              <a:avLst/>
              <a:gdLst>
                <a:gd name="T0" fmla="*/ 16 w 416"/>
                <a:gd name="T1" fmla="*/ 58 h 363"/>
                <a:gd name="T2" fmla="*/ 41 w 416"/>
                <a:gd name="T3" fmla="*/ 76 h 363"/>
                <a:gd name="T4" fmla="*/ 53 w 416"/>
                <a:gd name="T5" fmla="*/ 105 h 363"/>
                <a:gd name="T6" fmla="*/ 30 w 416"/>
                <a:gd name="T7" fmla="*/ 126 h 363"/>
                <a:gd name="T8" fmla="*/ 0 w 416"/>
                <a:gd name="T9" fmla="*/ 125 h 363"/>
                <a:gd name="T10" fmla="*/ 45 w 416"/>
                <a:gd name="T11" fmla="*/ 154 h 363"/>
                <a:gd name="T12" fmla="*/ 61 w 416"/>
                <a:gd name="T13" fmla="*/ 188 h 363"/>
                <a:gd name="T14" fmla="*/ 104 w 416"/>
                <a:gd name="T15" fmla="*/ 204 h 363"/>
                <a:gd name="T16" fmla="*/ 129 w 416"/>
                <a:gd name="T17" fmla="*/ 212 h 363"/>
                <a:gd name="T18" fmla="*/ 175 w 416"/>
                <a:gd name="T19" fmla="*/ 212 h 363"/>
                <a:gd name="T20" fmla="*/ 212 w 416"/>
                <a:gd name="T21" fmla="*/ 214 h 363"/>
                <a:gd name="T22" fmla="*/ 236 w 416"/>
                <a:gd name="T23" fmla="*/ 204 h 363"/>
                <a:gd name="T24" fmla="*/ 256 w 416"/>
                <a:gd name="T25" fmla="*/ 214 h 363"/>
                <a:gd name="T26" fmla="*/ 279 w 416"/>
                <a:gd name="T27" fmla="*/ 202 h 363"/>
                <a:gd name="T28" fmla="*/ 312 w 416"/>
                <a:gd name="T29" fmla="*/ 193 h 363"/>
                <a:gd name="T30" fmla="*/ 322 w 416"/>
                <a:gd name="T31" fmla="*/ 178 h 363"/>
                <a:gd name="T32" fmla="*/ 341 w 416"/>
                <a:gd name="T33" fmla="*/ 160 h 363"/>
                <a:gd name="T34" fmla="*/ 326 w 416"/>
                <a:gd name="T35" fmla="*/ 146 h 363"/>
                <a:gd name="T36" fmla="*/ 336 w 416"/>
                <a:gd name="T37" fmla="*/ 111 h 363"/>
                <a:gd name="T38" fmla="*/ 317 w 416"/>
                <a:gd name="T39" fmla="*/ 101 h 363"/>
                <a:gd name="T40" fmla="*/ 314 w 416"/>
                <a:gd name="T41" fmla="*/ 96 h 363"/>
                <a:gd name="T42" fmla="*/ 303 w 416"/>
                <a:gd name="T43" fmla="*/ 84 h 363"/>
                <a:gd name="T44" fmla="*/ 277 w 416"/>
                <a:gd name="T45" fmla="*/ 98 h 363"/>
                <a:gd name="T46" fmla="*/ 260 w 416"/>
                <a:gd name="T47" fmla="*/ 92 h 363"/>
                <a:gd name="T48" fmla="*/ 232 w 416"/>
                <a:gd name="T49" fmla="*/ 84 h 363"/>
                <a:gd name="T50" fmla="*/ 217 w 416"/>
                <a:gd name="T51" fmla="*/ 82 h 363"/>
                <a:gd name="T52" fmla="*/ 210 w 416"/>
                <a:gd name="T53" fmla="*/ 73 h 363"/>
                <a:gd name="T54" fmla="*/ 179 w 416"/>
                <a:gd name="T55" fmla="*/ 75 h 363"/>
                <a:gd name="T56" fmla="*/ 175 w 416"/>
                <a:gd name="T57" fmla="*/ 64 h 363"/>
                <a:gd name="T58" fmla="*/ 160 w 416"/>
                <a:gd name="T59" fmla="*/ 69 h 363"/>
                <a:gd name="T60" fmla="*/ 150 w 416"/>
                <a:gd name="T61" fmla="*/ 69 h 363"/>
                <a:gd name="T62" fmla="*/ 129 w 416"/>
                <a:gd name="T63" fmla="*/ 76 h 363"/>
                <a:gd name="T64" fmla="*/ 124 w 416"/>
                <a:gd name="T65" fmla="*/ 54 h 363"/>
                <a:gd name="T66" fmla="*/ 140 w 416"/>
                <a:gd name="T67" fmla="*/ 40 h 363"/>
                <a:gd name="T68" fmla="*/ 140 w 416"/>
                <a:gd name="T69" fmla="*/ 13 h 363"/>
                <a:gd name="T70" fmla="*/ 129 w 416"/>
                <a:gd name="T71" fmla="*/ 0 h 363"/>
                <a:gd name="T72" fmla="*/ 119 w 416"/>
                <a:gd name="T73" fmla="*/ 17 h 363"/>
                <a:gd name="T74" fmla="*/ 106 w 416"/>
                <a:gd name="T75" fmla="*/ 18 h 363"/>
                <a:gd name="T76" fmla="*/ 102 w 416"/>
                <a:gd name="T77" fmla="*/ 4 h 363"/>
                <a:gd name="T78" fmla="*/ 81 w 416"/>
                <a:gd name="T79" fmla="*/ 12 h 363"/>
                <a:gd name="T80" fmla="*/ 80 w 416"/>
                <a:gd name="T81" fmla="*/ 24 h 363"/>
                <a:gd name="T82" fmla="*/ 65 w 416"/>
                <a:gd name="T83" fmla="*/ 16 h 363"/>
                <a:gd name="T84" fmla="*/ 51 w 416"/>
                <a:gd name="T85" fmla="*/ 24 h 363"/>
                <a:gd name="T86" fmla="*/ 72 w 416"/>
                <a:gd name="T87" fmla="*/ 35 h 363"/>
                <a:gd name="T88" fmla="*/ 93 w 416"/>
                <a:gd name="T89" fmla="*/ 47 h 363"/>
                <a:gd name="T90" fmla="*/ 80 w 416"/>
                <a:gd name="T91" fmla="*/ 56 h 363"/>
                <a:gd name="T92" fmla="*/ 87 w 416"/>
                <a:gd name="T93" fmla="*/ 71 h 363"/>
                <a:gd name="T94" fmla="*/ 70 w 416"/>
                <a:gd name="T95" fmla="*/ 76 h 363"/>
                <a:gd name="T96" fmla="*/ 41 w 416"/>
                <a:gd name="T97" fmla="*/ 55 h 3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6"/>
                <a:gd name="T148" fmla="*/ 0 h 363"/>
                <a:gd name="T149" fmla="*/ 416 w 416"/>
                <a:gd name="T150" fmla="*/ 363 h 3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6" h="363">
                  <a:moveTo>
                    <a:pt x="31" y="84"/>
                  </a:moveTo>
                  <a:lnTo>
                    <a:pt x="20" y="97"/>
                  </a:lnTo>
                  <a:lnTo>
                    <a:pt x="34" y="122"/>
                  </a:lnTo>
                  <a:lnTo>
                    <a:pt x="49" y="127"/>
                  </a:lnTo>
                  <a:lnTo>
                    <a:pt x="65" y="138"/>
                  </a:lnTo>
                  <a:lnTo>
                    <a:pt x="65" y="177"/>
                  </a:lnTo>
                  <a:lnTo>
                    <a:pt x="52" y="204"/>
                  </a:lnTo>
                  <a:lnTo>
                    <a:pt x="38" y="211"/>
                  </a:lnTo>
                  <a:lnTo>
                    <a:pt x="4" y="204"/>
                  </a:lnTo>
                  <a:lnTo>
                    <a:pt x="0" y="209"/>
                  </a:lnTo>
                  <a:lnTo>
                    <a:pt x="40" y="250"/>
                  </a:lnTo>
                  <a:lnTo>
                    <a:pt x="54" y="257"/>
                  </a:lnTo>
                  <a:lnTo>
                    <a:pt x="61" y="286"/>
                  </a:lnTo>
                  <a:lnTo>
                    <a:pt x="74" y="316"/>
                  </a:lnTo>
                  <a:lnTo>
                    <a:pt x="99" y="336"/>
                  </a:lnTo>
                  <a:lnTo>
                    <a:pt x="126" y="341"/>
                  </a:lnTo>
                  <a:lnTo>
                    <a:pt x="142" y="355"/>
                  </a:lnTo>
                  <a:lnTo>
                    <a:pt x="158" y="355"/>
                  </a:lnTo>
                  <a:lnTo>
                    <a:pt x="176" y="346"/>
                  </a:lnTo>
                  <a:lnTo>
                    <a:pt x="213" y="355"/>
                  </a:lnTo>
                  <a:lnTo>
                    <a:pt x="233" y="362"/>
                  </a:lnTo>
                  <a:lnTo>
                    <a:pt x="258" y="357"/>
                  </a:lnTo>
                  <a:lnTo>
                    <a:pt x="274" y="355"/>
                  </a:lnTo>
                  <a:lnTo>
                    <a:pt x="288" y="341"/>
                  </a:lnTo>
                  <a:lnTo>
                    <a:pt x="299" y="346"/>
                  </a:lnTo>
                  <a:lnTo>
                    <a:pt x="312" y="357"/>
                  </a:lnTo>
                  <a:lnTo>
                    <a:pt x="328" y="350"/>
                  </a:lnTo>
                  <a:lnTo>
                    <a:pt x="340" y="339"/>
                  </a:lnTo>
                  <a:lnTo>
                    <a:pt x="349" y="330"/>
                  </a:lnTo>
                  <a:lnTo>
                    <a:pt x="380" y="323"/>
                  </a:lnTo>
                  <a:lnTo>
                    <a:pt x="387" y="314"/>
                  </a:lnTo>
                  <a:lnTo>
                    <a:pt x="392" y="298"/>
                  </a:lnTo>
                  <a:lnTo>
                    <a:pt x="412" y="282"/>
                  </a:lnTo>
                  <a:lnTo>
                    <a:pt x="415" y="268"/>
                  </a:lnTo>
                  <a:lnTo>
                    <a:pt x="408" y="259"/>
                  </a:lnTo>
                  <a:lnTo>
                    <a:pt x="396" y="245"/>
                  </a:lnTo>
                  <a:lnTo>
                    <a:pt x="394" y="193"/>
                  </a:lnTo>
                  <a:lnTo>
                    <a:pt x="410" y="186"/>
                  </a:lnTo>
                  <a:lnTo>
                    <a:pt x="401" y="170"/>
                  </a:lnTo>
                  <a:lnTo>
                    <a:pt x="387" y="170"/>
                  </a:lnTo>
                  <a:lnTo>
                    <a:pt x="378" y="170"/>
                  </a:lnTo>
                  <a:lnTo>
                    <a:pt x="383" y="161"/>
                  </a:lnTo>
                  <a:lnTo>
                    <a:pt x="378" y="145"/>
                  </a:lnTo>
                  <a:lnTo>
                    <a:pt x="369" y="141"/>
                  </a:lnTo>
                  <a:lnTo>
                    <a:pt x="351" y="150"/>
                  </a:lnTo>
                  <a:lnTo>
                    <a:pt x="337" y="163"/>
                  </a:lnTo>
                  <a:lnTo>
                    <a:pt x="328" y="161"/>
                  </a:lnTo>
                  <a:lnTo>
                    <a:pt x="317" y="154"/>
                  </a:lnTo>
                  <a:lnTo>
                    <a:pt x="301" y="145"/>
                  </a:lnTo>
                  <a:lnTo>
                    <a:pt x="283" y="141"/>
                  </a:lnTo>
                  <a:lnTo>
                    <a:pt x="274" y="145"/>
                  </a:lnTo>
                  <a:lnTo>
                    <a:pt x="265" y="138"/>
                  </a:lnTo>
                  <a:lnTo>
                    <a:pt x="265" y="125"/>
                  </a:lnTo>
                  <a:lnTo>
                    <a:pt x="256" y="122"/>
                  </a:lnTo>
                  <a:lnTo>
                    <a:pt x="238" y="127"/>
                  </a:lnTo>
                  <a:lnTo>
                    <a:pt x="219" y="125"/>
                  </a:lnTo>
                  <a:lnTo>
                    <a:pt x="219" y="116"/>
                  </a:lnTo>
                  <a:lnTo>
                    <a:pt x="213" y="107"/>
                  </a:lnTo>
                  <a:lnTo>
                    <a:pt x="201" y="104"/>
                  </a:lnTo>
                  <a:lnTo>
                    <a:pt x="195" y="116"/>
                  </a:lnTo>
                  <a:lnTo>
                    <a:pt x="190" y="120"/>
                  </a:lnTo>
                  <a:lnTo>
                    <a:pt x="183" y="116"/>
                  </a:lnTo>
                  <a:lnTo>
                    <a:pt x="170" y="118"/>
                  </a:lnTo>
                  <a:lnTo>
                    <a:pt x="158" y="129"/>
                  </a:lnTo>
                  <a:lnTo>
                    <a:pt x="149" y="120"/>
                  </a:lnTo>
                  <a:lnTo>
                    <a:pt x="151" y="91"/>
                  </a:lnTo>
                  <a:lnTo>
                    <a:pt x="161" y="75"/>
                  </a:lnTo>
                  <a:lnTo>
                    <a:pt x="170" y="66"/>
                  </a:lnTo>
                  <a:lnTo>
                    <a:pt x="167" y="45"/>
                  </a:lnTo>
                  <a:lnTo>
                    <a:pt x="170" y="22"/>
                  </a:lnTo>
                  <a:lnTo>
                    <a:pt x="165" y="0"/>
                  </a:lnTo>
                  <a:lnTo>
                    <a:pt x="158" y="0"/>
                  </a:lnTo>
                  <a:lnTo>
                    <a:pt x="149" y="9"/>
                  </a:lnTo>
                  <a:lnTo>
                    <a:pt x="145" y="29"/>
                  </a:lnTo>
                  <a:lnTo>
                    <a:pt x="138" y="45"/>
                  </a:lnTo>
                  <a:lnTo>
                    <a:pt x="129" y="31"/>
                  </a:lnTo>
                  <a:lnTo>
                    <a:pt x="136" y="15"/>
                  </a:lnTo>
                  <a:lnTo>
                    <a:pt x="124" y="6"/>
                  </a:lnTo>
                  <a:lnTo>
                    <a:pt x="106" y="9"/>
                  </a:lnTo>
                  <a:lnTo>
                    <a:pt x="99" y="20"/>
                  </a:lnTo>
                  <a:lnTo>
                    <a:pt x="104" y="29"/>
                  </a:lnTo>
                  <a:lnTo>
                    <a:pt x="97" y="40"/>
                  </a:lnTo>
                  <a:lnTo>
                    <a:pt x="90" y="36"/>
                  </a:lnTo>
                  <a:lnTo>
                    <a:pt x="79" y="27"/>
                  </a:lnTo>
                  <a:lnTo>
                    <a:pt x="70" y="29"/>
                  </a:lnTo>
                  <a:lnTo>
                    <a:pt x="63" y="40"/>
                  </a:lnTo>
                  <a:lnTo>
                    <a:pt x="72" y="56"/>
                  </a:lnTo>
                  <a:lnTo>
                    <a:pt x="88" y="59"/>
                  </a:lnTo>
                  <a:lnTo>
                    <a:pt x="106" y="77"/>
                  </a:lnTo>
                  <a:lnTo>
                    <a:pt x="113" y="81"/>
                  </a:lnTo>
                  <a:lnTo>
                    <a:pt x="113" y="93"/>
                  </a:lnTo>
                  <a:lnTo>
                    <a:pt x="97" y="95"/>
                  </a:lnTo>
                  <a:lnTo>
                    <a:pt x="99" y="111"/>
                  </a:lnTo>
                  <a:lnTo>
                    <a:pt x="106" y="120"/>
                  </a:lnTo>
                  <a:lnTo>
                    <a:pt x="99" y="129"/>
                  </a:lnTo>
                  <a:lnTo>
                    <a:pt x="86" y="127"/>
                  </a:lnTo>
                  <a:lnTo>
                    <a:pt x="65" y="107"/>
                  </a:lnTo>
                  <a:lnTo>
                    <a:pt x="49" y="93"/>
                  </a:lnTo>
                  <a:lnTo>
                    <a:pt x="31" y="84"/>
                  </a:lnTo>
                </a:path>
              </a:pathLst>
            </a:custGeom>
            <a:grpFill/>
            <a:ln w="12700" cap="rnd">
              <a:solidFill>
                <a:schemeClr val="bg1"/>
              </a:solidFill>
              <a:round/>
              <a:headEnd/>
              <a:tailEnd/>
            </a:ln>
          </p:spPr>
          <p:txBody>
            <a:bodyPr/>
            <a:lstStyle/>
            <a:p>
              <a:pPr>
                <a:defRPr/>
              </a:pPr>
              <a:endParaRPr lang="en-GB" dirty="0"/>
            </a:p>
          </p:txBody>
        </p:sp>
        <p:grpSp>
          <p:nvGrpSpPr>
            <p:cNvPr id="55" name="Group 59"/>
            <p:cNvGrpSpPr>
              <a:grpSpLocks/>
            </p:cNvGrpSpPr>
            <p:nvPr/>
          </p:nvGrpSpPr>
          <p:grpSpPr bwMode="auto">
            <a:xfrm>
              <a:off x="3555" y="1082"/>
              <a:ext cx="597" cy="1162"/>
              <a:chOff x="3324" y="947"/>
              <a:chExt cx="626" cy="1332"/>
            </a:xfrm>
            <a:grpFill/>
          </p:grpSpPr>
          <p:sp>
            <p:nvSpPr>
              <p:cNvPr id="75" name="Freeform 60"/>
              <p:cNvSpPr>
                <a:spLocks/>
              </p:cNvSpPr>
              <p:nvPr/>
            </p:nvSpPr>
            <p:spPr bwMode="auto">
              <a:xfrm>
                <a:off x="3573" y="2099"/>
                <a:ext cx="42" cy="103"/>
              </a:xfrm>
              <a:custGeom>
                <a:avLst/>
                <a:gdLst>
                  <a:gd name="T0" fmla="*/ 41 w 42"/>
                  <a:gd name="T1" fmla="*/ 0 h 103"/>
                  <a:gd name="T2" fmla="*/ 38 w 42"/>
                  <a:gd name="T3" fmla="*/ 34 h 103"/>
                  <a:gd name="T4" fmla="*/ 27 w 42"/>
                  <a:gd name="T5" fmla="*/ 61 h 103"/>
                  <a:gd name="T6" fmla="*/ 6 w 42"/>
                  <a:gd name="T7" fmla="*/ 77 h 103"/>
                  <a:gd name="T8" fmla="*/ 11 w 42"/>
                  <a:gd name="T9" fmla="*/ 95 h 103"/>
                  <a:gd name="T10" fmla="*/ 4 w 42"/>
                  <a:gd name="T11" fmla="*/ 102 h 103"/>
                  <a:gd name="T12" fmla="*/ 0 w 42"/>
                  <a:gd name="T13" fmla="*/ 79 h 103"/>
                  <a:gd name="T14" fmla="*/ 6 w 42"/>
                  <a:gd name="T15" fmla="*/ 63 h 103"/>
                  <a:gd name="T16" fmla="*/ 11 w 42"/>
                  <a:gd name="T17" fmla="*/ 43 h 103"/>
                  <a:gd name="T18" fmla="*/ 41 w 42"/>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03"/>
                  <a:gd name="T32" fmla="*/ 42 w 42"/>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03">
                    <a:moveTo>
                      <a:pt x="41" y="0"/>
                    </a:moveTo>
                    <a:lnTo>
                      <a:pt x="38" y="34"/>
                    </a:lnTo>
                    <a:lnTo>
                      <a:pt x="27" y="61"/>
                    </a:lnTo>
                    <a:lnTo>
                      <a:pt x="6" y="77"/>
                    </a:lnTo>
                    <a:lnTo>
                      <a:pt x="11" y="95"/>
                    </a:lnTo>
                    <a:lnTo>
                      <a:pt x="4" y="102"/>
                    </a:lnTo>
                    <a:lnTo>
                      <a:pt x="0" y="79"/>
                    </a:lnTo>
                    <a:lnTo>
                      <a:pt x="6" y="63"/>
                    </a:lnTo>
                    <a:lnTo>
                      <a:pt x="11" y="43"/>
                    </a:lnTo>
                    <a:lnTo>
                      <a:pt x="41" y="0"/>
                    </a:lnTo>
                  </a:path>
                </a:pathLst>
              </a:custGeom>
              <a:grpFill/>
              <a:ln w="12700" cap="rnd">
                <a:solidFill>
                  <a:schemeClr val="bg1"/>
                </a:solidFill>
                <a:round/>
                <a:headEnd/>
                <a:tailEnd/>
              </a:ln>
            </p:spPr>
            <p:txBody>
              <a:bodyPr/>
              <a:lstStyle/>
              <a:p>
                <a:pPr>
                  <a:defRPr/>
                </a:pPr>
                <a:endParaRPr lang="en-GB" dirty="0"/>
              </a:p>
            </p:txBody>
          </p:sp>
          <p:sp>
            <p:nvSpPr>
              <p:cNvPr id="76" name="Freeform 61"/>
              <p:cNvSpPr>
                <a:spLocks/>
              </p:cNvSpPr>
              <p:nvPr/>
            </p:nvSpPr>
            <p:spPr bwMode="auto">
              <a:xfrm>
                <a:off x="3666" y="2053"/>
                <a:ext cx="58" cy="81"/>
              </a:xfrm>
              <a:custGeom>
                <a:avLst/>
                <a:gdLst>
                  <a:gd name="T0" fmla="*/ 45 w 58"/>
                  <a:gd name="T1" fmla="*/ 0 h 81"/>
                  <a:gd name="T2" fmla="*/ 57 w 58"/>
                  <a:gd name="T3" fmla="*/ 0 h 81"/>
                  <a:gd name="T4" fmla="*/ 43 w 58"/>
                  <a:gd name="T5" fmla="*/ 15 h 81"/>
                  <a:gd name="T6" fmla="*/ 41 w 58"/>
                  <a:gd name="T7" fmla="*/ 26 h 81"/>
                  <a:gd name="T8" fmla="*/ 45 w 58"/>
                  <a:gd name="T9" fmla="*/ 44 h 81"/>
                  <a:gd name="T10" fmla="*/ 29 w 58"/>
                  <a:gd name="T11" fmla="*/ 60 h 81"/>
                  <a:gd name="T12" fmla="*/ 11 w 58"/>
                  <a:gd name="T13" fmla="*/ 80 h 81"/>
                  <a:gd name="T14" fmla="*/ 6 w 58"/>
                  <a:gd name="T15" fmla="*/ 60 h 81"/>
                  <a:gd name="T16" fmla="*/ 0 w 58"/>
                  <a:gd name="T17" fmla="*/ 53 h 81"/>
                  <a:gd name="T18" fmla="*/ 0 w 58"/>
                  <a:gd name="T19" fmla="*/ 37 h 81"/>
                  <a:gd name="T20" fmla="*/ 18 w 58"/>
                  <a:gd name="T21" fmla="*/ 22 h 81"/>
                  <a:gd name="T22" fmla="*/ 45 w 58"/>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1"/>
                  <a:gd name="T38" fmla="*/ 58 w 58"/>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1">
                    <a:moveTo>
                      <a:pt x="45" y="0"/>
                    </a:moveTo>
                    <a:lnTo>
                      <a:pt x="57" y="0"/>
                    </a:lnTo>
                    <a:lnTo>
                      <a:pt x="43" y="15"/>
                    </a:lnTo>
                    <a:lnTo>
                      <a:pt x="41" y="26"/>
                    </a:lnTo>
                    <a:lnTo>
                      <a:pt x="45" y="44"/>
                    </a:lnTo>
                    <a:lnTo>
                      <a:pt x="29" y="60"/>
                    </a:lnTo>
                    <a:lnTo>
                      <a:pt x="11" y="80"/>
                    </a:lnTo>
                    <a:lnTo>
                      <a:pt x="6" y="60"/>
                    </a:lnTo>
                    <a:lnTo>
                      <a:pt x="0" y="53"/>
                    </a:lnTo>
                    <a:lnTo>
                      <a:pt x="0" y="37"/>
                    </a:lnTo>
                    <a:lnTo>
                      <a:pt x="18" y="22"/>
                    </a:lnTo>
                    <a:lnTo>
                      <a:pt x="45" y="0"/>
                    </a:lnTo>
                  </a:path>
                </a:pathLst>
              </a:custGeom>
              <a:grpFill/>
              <a:ln w="12700" cap="rnd">
                <a:solidFill>
                  <a:schemeClr val="bg1"/>
                </a:solidFill>
                <a:round/>
                <a:headEnd/>
                <a:tailEnd/>
              </a:ln>
            </p:spPr>
            <p:txBody>
              <a:bodyPr/>
              <a:lstStyle/>
              <a:p>
                <a:pPr>
                  <a:defRPr/>
                </a:pPr>
                <a:endParaRPr lang="en-GB" dirty="0"/>
              </a:p>
            </p:txBody>
          </p:sp>
          <p:grpSp>
            <p:nvGrpSpPr>
              <p:cNvPr id="77" name="Group 62"/>
              <p:cNvGrpSpPr>
                <a:grpSpLocks/>
              </p:cNvGrpSpPr>
              <p:nvPr/>
            </p:nvGrpSpPr>
            <p:grpSpPr bwMode="auto">
              <a:xfrm>
                <a:off x="3324" y="947"/>
                <a:ext cx="626" cy="1332"/>
                <a:chOff x="3324" y="947"/>
                <a:chExt cx="626" cy="1332"/>
              </a:xfrm>
              <a:grpFill/>
            </p:grpSpPr>
            <p:sp>
              <p:nvSpPr>
                <p:cNvPr id="78" name="Freeform 63"/>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lnTo>
                        <a:pt x="472" y="0"/>
                      </a:lnTo>
                    </a:path>
                  </a:pathLst>
                </a:custGeom>
                <a:grpFill/>
                <a:ln w="9525" cap="rnd">
                  <a:solidFill>
                    <a:schemeClr val="bg1"/>
                  </a:solidFill>
                  <a:round/>
                  <a:headEnd/>
                  <a:tailEnd/>
                </a:ln>
              </p:spPr>
              <p:txBody>
                <a:bodyPr/>
                <a:lstStyle/>
                <a:p>
                  <a:pPr>
                    <a:defRPr/>
                  </a:pPr>
                  <a:endParaRPr lang="en-GB" dirty="0"/>
                </a:p>
              </p:txBody>
            </p:sp>
            <p:sp>
              <p:nvSpPr>
                <p:cNvPr id="79" name="Freeform 64"/>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path>
                  </a:pathLst>
                </a:custGeom>
                <a:solidFill>
                  <a:srgbClr val="FF0000"/>
                </a:solidFill>
                <a:ln w="12700" cap="rnd">
                  <a:solidFill>
                    <a:schemeClr val="bg1"/>
                  </a:solidFill>
                  <a:round/>
                  <a:headEnd type="none" w="sm" len="sm"/>
                  <a:tailEnd type="none" w="sm" len="sm"/>
                </a:ln>
              </p:spPr>
              <p:txBody>
                <a:bodyPr/>
                <a:lstStyle/>
                <a:p>
                  <a:pPr>
                    <a:defRPr/>
                  </a:pPr>
                  <a:endParaRPr lang="en-GB" dirty="0"/>
                </a:p>
              </p:txBody>
            </p:sp>
          </p:grpSp>
        </p:grpSp>
        <p:sp>
          <p:nvSpPr>
            <p:cNvPr id="56" name="Freeform 65"/>
            <p:cNvSpPr>
              <a:spLocks/>
            </p:cNvSpPr>
            <p:nvPr/>
          </p:nvSpPr>
          <p:spPr bwMode="auto">
            <a:xfrm>
              <a:off x="3681" y="3074"/>
              <a:ext cx="519" cy="460"/>
            </a:xfrm>
            <a:custGeom>
              <a:avLst/>
              <a:gdLst>
                <a:gd name="T0" fmla="*/ 224 w 545"/>
                <a:gd name="T1" fmla="*/ 241 h 524"/>
                <a:gd name="T2" fmla="*/ 236 w 545"/>
                <a:gd name="T3" fmla="*/ 218 h 524"/>
                <a:gd name="T4" fmla="*/ 262 w 545"/>
                <a:gd name="T5" fmla="*/ 218 h 524"/>
                <a:gd name="T6" fmla="*/ 280 w 545"/>
                <a:gd name="T7" fmla="*/ 228 h 524"/>
                <a:gd name="T8" fmla="*/ 303 w 545"/>
                <a:gd name="T9" fmla="*/ 235 h 524"/>
                <a:gd name="T10" fmla="*/ 298 w 545"/>
                <a:gd name="T11" fmla="*/ 280 h 524"/>
                <a:gd name="T12" fmla="*/ 316 w 545"/>
                <a:gd name="T13" fmla="*/ 302 h 524"/>
                <a:gd name="T14" fmla="*/ 330 w 545"/>
                <a:gd name="T15" fmla="*/ 306 h 524"/>
                <a:gd name="T16" fmla="*/ 354 w 545"/>
                <a:gd name="T17" fmla="*/ 311 h 524"/>
                <a:gd name="T18" fmla="*/ 389 w 545"/>
                <a:gd name="T19" fmla="*/ 297 h 524"/>
                <a:gd name="T20" fmla="*/ 436 w 545"/>
                <a:gd name="T21" fmla="*/ 295 h 524"/>
                <a:gd name="T22" fmla="*/ 438 w 545"/>
                <a:gd name="T23" fmla="*/ 278 h 524"/>
                <a:gd name="T24" fmla="*/ 427 w 545"/>
                <a:gd name="T25" fmla="*/ 241 h 524"/>
                <a:gd name="T26" fmla="*/ 410 w 545"/>
                <a:gd name="T27" fmla="*/ 230 h 524"/>
                <a:gd name="T28" fmla="*/ 417 w 545"/>
                <a:gd name="T29" fmla="*/ 205 h 524"/>
                <a:gd name="T30" fmla="*/ 436 w 545"/>
                <a:gd name="T31" fmla="*/ 180 h 524"/>
                <a:gd name="T32" fmla="*/ 436 w 545"/>
                <a:gd name="T33" fmla="*/ 155 h 524"/>
                <a:gd name="T34" fmla="*/ 410 w 545"/>
                <a:gd name="T35" fmla="*/ 137 h 524"/>
                <a:gd name="T36" fmla="*/ 420 w 545"/>
                <a:gd name="T37" fmla="*/ 121 h 524"/>
                <a:gd name="T38" fmla="*/ 417 w 545"/>
                <a:gd name="T39" fmla="*/ 111 h 524"/>
                <a:gd name="T40" fmla="*/ 401 w 545"/>
                <a:gd name="T41" fmla="*/ 97 h 524"/>
                <a:gd name="T42" fmla="*/ 389 w 545"/>
                <a:gd name="T43" fmla="*/ 80 h 524"/>
                <a:gd name="T44" fmla="*/ 361 w 545"/>
                <a:gd name="T45" fmla="*/ 87 h 524"/>
                <a:gd name="T46" fmla="*/ 354 w 545"/>
                <a:gd name="T47" fmla="*/ 65 h 524"/>
                <a:gd name="T48" fmla="*/ 328 w 545"/>
                <a:gd name="T49" fmla="*/ 45 h 524"/>
                <a:gd name="T50" fmla="*/ 319 w 545"/>
                <a:gd name="T51" fmla="*/ 25 h 524"/>
                <a:gd name="T52" fmla="*/ 308 w 545"/>
                <a:gd name="T53" fmla="*/ 13 h 524"/>
                <a:gd name="T54" fmla="*/ 296 w 545"/>
                <a:gd name="T55" fmla="*/ 4 h 524"/>
                <a:gd name="T56" fmla="*/ 248 w 545"/>
                <a:gd name="T57" fmla="*/ 4 h 524"/>
                <a:gd name="T58" fmla="*/ 191 w 545"/>
                <a:gd name="T59" fmla="*/ 39 h 524"/>
                <a:gd name="T60" fmla="*/ 205 w 545"/>
                <a:gd name="T61" fmla="*/ 61 h 524"/>
                <a:gd name="T62" fmla="*/ 190 w 545"/>
                <a:gd name="T63" fmla="*/ 67 h 524"/>
                <a:gd name="T64" fmla="*/ 164 w 545"/>
                <a:gd name="T65" fmla="*/ 55 h 524"/>
                <a:gd name="T66" fmla="*/ 121 w 545"/>
                <a:gd name="T67" fmla="*/ 60 h 524"/>
                <a:gd name="T68" fmla="*/ 108 w 545"/>
                <a:gd name="T69" fmla="*/ 60 h 524"/>
                <a:gd name="T70" fmla="*/ 78 w 545"/>
                <a:gd name="T71" fmla="*/ 47 h 524"/>
                <a:gd name="T72" fmla="*/ 16 w 545"/>
                <a:gd name="T73" fmla="*/ 58 h 524"/>
                <a:gd name="T74" fmla="*/ 0 w 545"/>
                <a:gd name="T75" fmla="*/ 67 h 524"/>
                <a:gd name="T76" fmla="*/ 48 w 545"/>
                <a:gd name="T77" fmla="*/ 117 h 524"/>
                <a:gd name="T78" fmla="*/ 82 w 545"/>
                <a:gd name="T79" fmla="*/ 129 h 524"/>
                <a:gd name="T80" fmla="*/ 140 w 545"/>
                <a:gd name="T81" fmla="*/ 180 h 524"/>
                <a:gd name="T82" fmla="*/ 131 w 545"/>
                <a:gd name="T83" fmla="*/ 199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24"/>
                <a:gd name="T128" fmla="*/ 545 w 545"/>
                <a:gd name="T129" fmla="*/ 524 h 5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24">
                  <a:moveTo>
                    <a:pt x="262" y="427"/>
                  </a:moveTo>
                  <a:lnTo>
                    <a:pt x="272" y="407"/>
                  </a:lnTo>
                  <a:lnTo>
                    <a:pt x="278" y="372"/>
                  </a:lnTo>
                  <a:lnTo>
                    <a:pt x="287" y="366"/>
                  </a:lnTo>
                  <a:lnTo>
                    <a:pt x="315" y="370"/>
                  </a:lnTo>
                  <a:lnTo>
                    <a:pt x="319" y="366"/>
                  </a:lnTo>
                  <a:lnTo>
                    <a:pt x="333" y="368"/>
                  </a:lnTo>
                  <a:lnTo>
                    <a:pt x="340" y="384"/>
                  </a:lnTo>
                  <a:lnTo>
                    <a:pt x="362" y="388"/>
                  </a:lnTo>
                  <a:lnTo>
                    <a:pt x="369" y="395"/>
                  </a:lnTo>
                  <a:lnTo>
                    <a:pt x="369" y="457"/>
                  </a:lnTo>
                  <a:lnTo>
                    <a:pt x="362" y="472"/>
                  </a:lnTo>
                  <a:lnTo>
                    <a:pt x="371" y="500"/>
                  </a:lnTo>
                  <a:lnTo>
                    <a:pt x="385" y="509"/>
                  </a:lnTo>
                  <a:lnTo>
                    <a:pt x="394" y="507"/>
                  </a:lnTo>
                  <a:lnTo>
                    <a:pt x="401" y="516"/>
                  </a:lnTo>
                  <a:lnTo>
                    <a:pt x="423" y="520"/>
                  </a:lnTo>
                  <a:lnTo>
                    <a:pt x="432" y="523"/>
                  </a:lnTo>
                  <a:lnTo>
                    <a:pt x="460" y="523"/>
                  </a:lnTo>
                  <a:lnTo>
                    <a:pt x="473" y="500"/>
                  </a:lnTo>
                  <a:lnTo>
                    <a:pt x="494" y="504"/>
                  </a:lnTo>
                  <a:lnTo>
                    <a:pt x="530" y="497"/>
                  </a:lnTo>
                  <a:lnTo>
                    <a:pt x="544" y="477"/>
                  </a:lnTo>
                  <a:lnTo>
                    <a:pt x="532" y="468"/>
                  </a:lnTo>
                  <a:lnTo>
                    <a:pt x="532" y="422"/>
                  </a:lnTo>
                  <a:lnTo>
                    <a:pt x="519" y="407"/>
                  </a:lnTo>
                  <a:lnTo>
                    <a:pt x="507" y="407"/>
                  </a:lnTo>
                  <a:lnTo>
                    <a:pt x="500" y="388"/>
                  </a:lnTo>
                  <a:lnTo>
                    <a:pt x="510" y="370"/>
                  </a:lnTo>
                  <a:lnTo>
                    <a:pt x="507" y="345"/>
                  </a:lnTo>
                  <a:lnTo>
                    <a:pt x="505" y="325"/>
                  </a:lnTo>
                  <a:lnTo>
                    <a:pt x="530" y="302"/>
                  </a:lnTo>
                  <a:lnTo>
                    <a:pt x="534" y="275"/>
                  </a:lnTo>
                  <a:lnTo>
                    <a:pt x="530" y="261"/>
                  </a:lnTo>
                  <a:lnTo>
                    <a:pt x="510" y="259"/>
                  </a:lnTo>
                  <a:lnTo>
                    <a:pt x="500" y="231"/>
                  </a:lnTo>
                  <a:lnTo>
                    <a:pt x="500" y="220"/>
                  </a:lnTo>
                  <a:lnTo>
                    <a:pt x="510" y="204"/>
                  </a:lnTo>
                  <a:lnTo>
                    <a:pt x="505" y="200"/>
                  </a:lnTo>
                  <a:lnTo>
                    <a:pt x="507" y="186"/>
                  </a:lnTo>
                  <a:lnTo>
                    <a:pt x="510" y="177"/>
                  </a:lnTo>
                  <a:lnTo>
                    <a:pt x="487" y="163"/>
                  </a:lnTo>
                  <a:lnTo>
                    <a:pt x="487" y="147"/>
                  </a:lnTo>
                  <a:lnTo>
                    <a:pt x="473" y="134"/>
                  </a:lnTo>
                  <a:lnTo>
                    <a:pt x="453" y="147"/>
                  </a:lnTo>
                  <a:lnTo>
                    <a:pt x="439" y="147"/>
                  </a:lnTo>
                  <a:lnTo>
                    <a:pt x="432" y="134"/>
                  </a:lnTo>
                  <a:lnTo>
                    <a:pt x="432" y="109"/>
                  </a:lnTo>
                  <a:lnTo>
                    <a:pt x="421" y="77"/>
                  </a:lnTo>
                  <a:lnTo>
                    <a:pt x="398" y="75"/>
                  </a:lnTo>
                  <a:lnTo>
                    <a:pt x="389" y="68"/>
                  </a:lnTo>
                  <a:lnTo>
                    <a:pt x="389" y="43"/>
                  </a:lnTo>
                  <a:lnTo>
                    <a:pt x="380" y="27"/>
                  </a:lnTo>
                  <a:lnTo>
                    <a:pt x="374" y="22"/>
                  </a:lnTo>
                  <a:lnTo>
                    <a:pt x="369" y="9"/>
                  </a:lnTo>
                  <a:lnTo>
                    <a:pt x="360" y="4"/>
                  </a:lnTo>
                  <a:lnTo>
                    <a:pt x="340" y="0"/>
                  </a:lnTo>
                  <a:lnTo>
                    <a:pt x="301" y="4"/>
                  </a:lnTo>
                  <a:lnTo>
                    <a:pt x="233" y="31"/>
                  </a:lnTo>
                  <a:lnTo>
                    <a:pt x="233" y="65"/>
                  </a:lnTo>
                  <a:lnTo>
                    <a:pt x="253" y="88"/>
                  </a:lnTo>
                  <a:lnTo>
                    <a:pt x="249" y="104"/>
                  </a:lnTo>
                  <a:lnTo>
                    <a:pt x="247" y="113"/>
                  </a:lnTo>
                  <a:lnTo>
                    <a:pt x="231" y="113"/>
                  </a:lnTo>
                  <a:lnTo>
                    <a:pt x="219" y="102"/>
                  </a:lnTo>
                  <a:lnTo>
                    <a:pt x="199" y="93"/>
                  </a:lnTo>
                  <a:lnTo>
                    <a:pt x="176" y="104"/>
                  </a:lnTo>
                  <a:lnTo>
                    <a:pt x="147" y="100"/>
                  </a:lnTo>
                  <a:lnTo>
                    <a:pt x="133" y="109"/>
                  </a:lnTo>
                  <a:lnTo>
                    <a:pt x="131" y="100"/>
                  </a:lnTo>
                  <a:lnTo>
                    <a:pt x="115" y="100"/>
                  </a:lnTo>
                  <a:lnTo>
                    <a:pt x="95" y="79"/>
                  </a:lnTo>
                  <a:lnTo>
                    <a:pt x="63" y="113"/>
                  </a:lnTo>
                  <a:lnTo>
                    <a:pt x="20" y="97"/>
                  </a:lnTo>
                  <a:lnTo>
                    <a:pt x="0" y="100"/>
                  </a:lnTo>
                  <a:lnTo>
                    <a:pt x="0" y="113"/>
                  </a:lnTo>
                  <a:lnTo>
                    <a:pt x="49" y="165"/>
                  </a:lnTo>
                  <a:lnTo>
                    <a:pt x="58" y="197"/>
                  </a:lnTo>
                  <a:lnTo>
                    <a:pt x="81" y="220"/>
                  </a:lnTo>
                  <a:lnTo>
                    <a:pt x="99" y="218"/>
                  </a:lnTo>
                  <a:lnTo>
                    <a:pt x="165" y="293"/>
                  </a:lnTo>
                  <a:lnTo>
                    <a:pt x="170" y="304"/>
                  </a:lnTo>
                  <a:lnTo>
                    <a:pt x="165" y="311"/>
                  </a:lnTo>
                  <a:lnTo>
                    <a:pt x="160" y="336"/>
                  </a:lnTo>
                  <a:lnTo>
                    <a:pt x="262" y="427"/>
                  </a:lnTo>
                </a:path>
              </a:pathLst>
            </a:custGeom>
            <a:grpFill/>
            <a:ln w="12700" cap="rnd">
              <a:solidFill>
                <a:schemeClr val="bg1"/>
              </a:solidFill>
              <a:round/>
              <a:headEnd/>
              <a:tailEnd/>
            </a:ln>
          </p:spPr>
          <p:txBody>
            <a:bodyPr/>
            <a:lstStyle/>
            <a:p>
              <a:pPr>
                <a:defRPr/>
              </a:pPr>
              <a:endParaRPr lang="en-GB" dirty="0"/>
            </a:p>
          </p:txBody>
        </p:sp>
        <p:sp>
          <p:nvSpPr>
            <p:cNvPr id="57" name="Freeform 66"/>
            <p:cNvSpPr>
              <a:spLocks/>
            </p:cNvSpPr>
            <p:nvPr/>
          </p:nvSpPr>
          <p:spPr bwMode="auto">
            <a:xfrm>
              <a:off x="3255" y="898"/>
              <a:ext cx="1082" cy="1093"/>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lnTo>
                    <a:pt x="304" y="1171"/>
                  </a:lnTo>
                </a:path>
              </a:pathLst>
            </a:custGeom>
            <a:grpFill/>
            <a:ln w="9525" cap="rnd">
              <a:solidFill>
                <a:schemeClr val="bg1"/>
              </a:solidFill>
              <a:round/>
              <a:headEnd/>
              <a:tailEnd/>
            </a:ln>
          </p:spPr>
          <p:txBody>
            <a:bodyPr/>
            <a:lstStyle/>
            <a:p>
              <a:pPr>
                <a:defRPr/>
              </a:pPr>
              <a:endParaRPr lang="en-GB" dirty="0"/>
            </a:p>
          </p:txBody>
        </p:sp>
        <p:sp>
          <p:nvSpPr>
            <p:cNvPr id="58" name="Freeform 67"/>
            <p:cNvSpPr>
              <a:spLocks/>
            </p:cNvSpPr>
            <p:nvPr/>
          </p:nvSpPr>
          <p:spPr bwMode="auto">
            <a:xfrm>
              <a:off x="3255" y="898"/>
              <a:ext cx="1082" cy="1093"/>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path>
              </a:pathLst>
            </a:custGeom>
            <a:solidFill>
              <a:srgbClr val="FF0000"/>
            </a:solidFill>
            <a:ln w="12700" cap="rnd">
              <a:solidFill>
                <a:schemeClr val="bg1"/>
              </a:solidFill>
              <a:round/>
              <a:headEnd type="none" w="sm" len="sm"/>
              <a:tailEnd type="none" w="sm" len="sm"/>
            </a:ln>
          </p:spPr>
          <p:txBody>
            <a:bodyPr/>
            <a:lstStyle/>
            <a:p>
              <a:pPr>
                <a:defRPr/>
              </a:pPr>
              <a:endParaRPr lang="en-GB" dirty="0"/>
            </a:p>
          </p:txBody>
        </p:sp>
        <p:sp>
          <p:nvSpPr>
            <p:cNvPr id="59" name="Freeform 68"/>
            <p:cNvSpPr>
              <a:spLocks/>
            </p:cNvSpPr>
            <p:nvPr/>
          </p:nvSpPr>
          <p:spPr bwMode="auto">
            <a:xfrm>
              <a:off x="3798" y="1089"/>
              <a:ext cx="34" cy="41"/>
            </a:xfrm>
            <a:custGeom>
              <a:avLst/>
              <a:gdLst>
                <a:gd name="T0" fmla="*/ 27 w 36"/>
                <a:gd name="T1" fmla="*/ 3 h 47"/>
                <a:gd name="T2" fmla="*/ 24 w 36"/>
                <a:gd name="T3" fmla="*/ 10 h 47"/>
                <a:gd name="T4" fmla="*/ 27 w 36"/>
                <a:gd name="T5" fmla="*/ 23 h 47"/>
                <a:gd name="T6" fmla="*/ 9 w 36"/>
                <a:gd name="T7" fmla="*/ 27 h 47"/>
                <a:gd name="T8" fmla="*/ 0 w 36"/>
                <a:gd name="T9" fmla="*/ 20 h 47"/>
                <a:gd name="T10" fmla="*/ 0 w 36"/>
                <a:gd name="T11" fmla="*/ 10 h 47"/>
                <a:gd name="T12" fmla="*/ 7 w 36"/>
                <a:gd name="T13" fmla="*/ 0 h 47"/>
                <a:gd name="T14" fmla="*/ 27 w 36"/>
                <a:gd name="T15" fmla="*/ 3 h 4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7"/>
                <a:gd name="T26" fmla="*/ 36 w 36"/>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7">
                  <a:moveTo>
                    <a:pt x="35" y="6"/>
                  </a:moveTo>
                  <a:lnTo>
                    <a:pt x="30" y="18"/>
                  </a:lnTo>
                  <a:lnTo>
                    <a:pt x="35" y="39"/>
                  </a:lnTo>
                  <a:lnTo>
                    <a:pt x="9" y="46"/>
                  </a:lnTo>
                  <a:lnTo>
                    <a:pt x="0" y="34"/>
                  </a:lnTo>
                  <a:lnTo>
                    <a:pt x="0" y="18"/>
                  </a:lnTo>
                  <a:lnTo>
                    <a:pt x="7" y="0"/>
                  </a:lnTo>
                  <a:lnTo>
                    <a:pt x="35" y="6"/>
                  </a:lnTo>
                </a:path>
              </a:pathLst>
            </a:custGeom>
            <a:grpFill/>
            <a:ln w="12700" cap="rnd">
              <a:solidFill>
                <a:schemeClr val="bg1"/>
              </a:solidFill>
              <a:round/>
              <a:headEnd/>
              <a:tailEnd/>
            </a:ln>
          </p:spPr>
          <p:txBody>
            <a:bodyPr/>
            <a:lstStyle/>
            <a:p>
              <a:pPr>
                <a:defRPr/>
              </a:pPr>
              <a:endParaRPr lang="en-GB" dirty="0"/>
            </a:p>
          </p:txBody>
        </p:sp>
        <p:sp>
          <p:nvSpPr>
            <p:cNvPr id="60" name="Freeform 69"/>
            <p:cNvSpPr>
              <a:spLocks/>
            </p:cNvSpPr>
            <p:nvPr/>
          </p:nvSpPr>
          <p:spPr bwMode="auto">
            <a:xfrm>
              <a:off x="3745" y="1116"/>
              <a:ext cx="36" cy="34"/>
            </a:xfrm>
            <a:custGeom>
              <a:avLst/>
              <a:gdLst>
                <a:gd name="T0" fmla="*/ 25 w 38"/>
                <a:gd name="T1" fmla="*/ 0 h 38"/>
                <a:gd name="T2" fmla="*/ 29 w 38"/>
                <a:gd name="T3" fmla="*/ 16 h 38"/>
                <a:gd name="T4" fmla="*/ 7 w 38"/>
                <a:gd name="T5" fmla="*/ 24 h 38"/>
                <a:gd name="T6" fmla="*/ 0 w 38"/>
                <a:gd name="T7" fmla="*/ 7 h 38"/>
                <a:gd name="T8" fmla="*/ 25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31" y="0"/>
                  </a:moveTo>
                  <a:lnTo>
                    <a:pt x="37" y="25"/>
                  </a:lnTo>
                  <a:lnTo>
                    <a:pt x="7" y="37"/>
                  </a:lnTo>
                  <a:lnTo>
                    <a:pt x="0" y="11"/>
                  </a:lnTo>
                  <a:lnTo>
                    <a:pt x="31" y="0"/>
                  </a:lnTo>
                </a:path>
              </a:pathLst>
            </a:custGeom>
            <a:grpFill/>
            <a:ln w="12700" cap="rnd">
              <a:solidFill>
                <a:schemeClr val="bg1"/>
              </a:solidFill>
              <a:round/>
              <a:headEnd/>
              <a:tailEnd/>
            </a:ln>
          </p:spPr>
          <p:txBody>
            <a:bodyPr/>
            <a:lstStyle/>
            <a:p>
              <a:pPr>
                <a:defRPr/>
              </a:pPr>
              <a:endParaRPr lang="en-GB" dirty="0"/>
            </a:p>
          </p:txBody>
        </p:sp>
        <p:sp>
          <p:nvSpPr>
            <p:cNvPr id="61" name="Freeform 70"/>
            <p:cNvSpPr>
              <a:spLocks/>
            </p:cNvSpPr>
            <p:nvPr/>
          </p:nvSpPr>
          <p:spPr bwMode="auto">
            <a:xfrm>
              <a:off x="3756" y="1071"/>
              <a:ext cx="36" cy="31"/>
            </a:xfrm>
            <a:custGeom>
              <a:avLst/>
              <a:gdLst>
                <a:gd name="T0" fmla="*/ 0 w 39"/>
                <a:gd name="T1" fmla="*/ 12 h 36"/>
                <a:gd name="T2" fmla="*/ 20 w 39"/>
                <a:gd name="T3" fmla="*/ 19 h 36"/>
                <a:gd name="T4" fmla="*/ 28 w 39"/>
                <a:gd name="T5" fmla="*/ 3 h 36"/>
                <a:gd name="T6" fmla="*/ 16 w 39"/>
                <a:gd name="T7" fmla="*/ 0 h 36"/>
                <a:gd name="T8" fmla="*/ 6 w 39"/>
                <a:gd name="T9" fmla="*/ 3 h 36"/>
                <a:gd name="T10" fmla="*/ 0 w 39"/>
                <a:gd name="T11" fmla="*/ 8 h 36"/>
                <a:gd name="T12" fmla="*/ 0 w 39"/>
                <a:gd name="T13" fmla="*/ 12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0" y="22"/>
                  </a:moveTo>
                  <a:lnTo>
                    <a:pt x="28" y="35"/>
                  </a:lnTo>
                  <a:lnTo>
                    <a:pt x="38" y="7"/>
                  </a:lnTo>
                  <a:lnTo>
                    <a:pt x="21" y="0"/>
                  </a:lnTo>
                  <a:lnTo>
                    <a:pt x="9" y="7"/>
                  </a:lnTo>
                  <a:lnTo>
                    <a:pt x="0" y="15"/>
                  </a:lnTo>
                  <a:lnTo>
                    <a:pt x="0" y="22"/>
                  </a:lnTo>
                </a:path>
              </a:pathLst>
            </a:custGeom>
            <a:solidFill>
              <a:srgbClr val="FF0000"/>
            </a:solidFill>
            <a:ln w="12700" cap="rnd">
              <a:solidFill>
                <a:schemeClr val="bg1"/>
              </a:solidFill>
              <a:round/>
              <a:headEnd/>
              <a:tailEnd/>
            </a:ln>
          </p:spPr>
          <p:txBody>
            <a:bodyPr/>
            <a:lstStyle/>
            <a:p>
              <a:pPr>
                <a:defRPr/>
              </a:pPr>
              <a:endParaRPr lang="en-GB" dirty="0"/>
            </a:p>
          </p:txBody>
        </p:sp>
        <p:sp>
          <p:nvSpPr>
            <p:cNvPr id="62" name="Freeform 71"/>
            <p:cNvSpPr>
              <a:spLocks/>
            </p:cNvSpPr>
            <p:nvPr/>
          </p:nvSpPr>
          <p:spPr bwMode="auto">
            <a:xfrm>
              <a:off x="3798" y="1048"/>
              <a:ext cx="34" cy="33"/>
            </a:xfrm>
            <a:custGeom>
              <a:avLst/>
              <a:gdLst>
                <a:gd name="T0" fmla="*/ 0 w 36"/>
                <a:gd name="T1" fmla="*/ 21 h 38"/>
                <a:gd name="T2" fmla="*/ 22 w 36"/>
                <a:gd name="T3" fmla="*/ 0 h 38"/>
                <a:gd name="T4" fmla="*/ 27 w 36"/>
                <a:gd name="T5" fmla="*/ 9 h 38"/>
                <a:gd name="T6" fmla="*/ 0 w 36"/>
                <a:gd name="T7" fmla="*/ 21 h 38"/>
                <a:gd name="T8" fmla="*/ 0 60000 65536"/>
                <a:gd name="T9" fmla="*/ 0 60000 65536"/>
                <a:gd name="T10" fmla="*/ 0 60000 65536"/>
                <a:gd name="T11" fmla="*/ 0 60000 65536"/>
                <a:gd name="T12" fmla="*/ 0 w 36"/>
                <a:gd name="T13" fmla="*/ 0 h 38"/>
                <a:gd name="T14" fmla="*/ 36 w 36"/>
                <a:gd name="T15" fmla="*/ 38 h 38"/>
              </a:gdLst>
              <a:ahLst/>
              <a:cxnLst>
                <a:cxn ang="T8">
                  <a:pos x="T0" y="T1"/>
                </a:cxn>
                <a:cxn ang="T9">
                  <a:pos x="T2" y="T3"/>
                </a:cxn>
                <a:cxn ang="T10">
                  <a:pos x="T4" y="T5"/>
                </a:cxn>
                <a:cxn ang="T11">
                  <a:pos x="T6" y="T7"/>
                </a:cxn>
              </a:cxnLst>
              <a:rect l="T12" t="T13" r="T14" b="T15"/>
              <a:pathLst>
                <a:path w="36" h="38">
                  <a:moveTo>
                    <a:pt x="0" y="37"/>
                  </a:moveTo>
                  <a:lnTo>
                    <a:pt x="26" y="0"/>
                  </a:lnTo>
                  <a:lnTo>
                    <a:pt x="35" y="15"/>
                  </a:lnTo>
                  <a:lnTo>
                    <a:pt x="0" y="37"/>
                  </a:lnTo>
                </a:path>
              </a:pathLst>
            </a:custGeom>
            <a:grpFill/>
            <a:ln w="12700" cap="rnd">
              <a:solidFill>
                <a:schemeClr val="bg1"/>
              </a:solidFill>
              <a:round/>
              <a:headEnd/>
              <a:tailEnd/>
            </a:ln>
          </p:spPr>
          <p:txBody>
            <a:bodyPr/>
            <a:lstStyle/>
            <a:p>
              <a:pPr>
                <a:defRPr/>
              </a:pPr>
              <a:endParaRPr lang="en-GB" dirty="0"/>
            </a:p>
          </p:txBody>
        </p:sp>
        <p:sp>
          <p:nvSpPr>
            <p:cNvPr id="63" name="Freeform 72"/>
            <p:cNvSpPr>
              <a:spLocks/>
            </p:cNvSpPr>
            <p:nvPr/>
          </p:nvSpPr>
          <p:spPr bwMode="auto">
            <a:xfrm>
              <a:off x="3703" y="1124"/>
              <a:ext cx="38" cy="33"/>
            </a:xfrm>
            <a:custGeom>
              <a:avLst/>
              <a:gdLst>
                <a:gd name="T0" fmla="*/ 28 w 38"/>
                <a:gd name="T1" fmla="*/ 0 h 37"/>
                <a:gd name="T2" fmla="*/ 37 w 38"/>
                <a:gd name="T3" fmla="*/ 18 h 37"/>
                <a:gd name="T4" fmla="*/ 0 w 38"/>
                <a:gd name="T5" fmla="*/ 23 h 37"/>
                <a:gd name="T6" fmla="*/ 28 w 38"/>
                <a:gd name="T7" fmla="*/ 0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28" y="0"/>
                  </a:moveTo>
                  <a:lnTo>
                    <a:pt x="37" y="28"/>
                  </a:lnTo>
                  <a:lnTo>
                    <a:pt x="0" y="36"/>
                  </a:lnTo>
                  <a:lnTo>
                    <a:pt x="28"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64" name="Freeform 73"/>
            <p:cNvSpPr>
              <a:spLocks/>
            </p:cNvSpPr>
            <p:nvPr/>
          </p:nvSpPr>
          <p:spPr bwMode="auto">
            <a:xfrm>
              <a:off x="3909" y="1001"/>
              <a:ext cx="37" cy="32"/>
            </a:xfrm>
            <a:custGeom>
              <a:avLst/>
              <a:gdLst>
                <a:gd name="T0" fmla="*/ 16 w 38"/>
                <a:gd name="T1" fmla="*/ 0 h 36"/>
                <a:gd name="T2" fmla="*/ 0 w 38"/>
                <a:gd name="T3" fmla="*/ 10 h 36"/>
                <a:gd name="T4" fmla="*/ 19 w 38"/>
                <a:gd name="T5" fmla="*/ 22 h 36"/>
                <a:gd name="T6" fmla="*/ 33 w 38"/>
                <a:gd name="T7" fmla="*/ 10 h 36"/>
                <a:gd name="T8" fmla="*/ 16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6" y="0"/>
                  </a:moveTo>
                  <a:lnTo>
                    <a:pt x="0" y="16"/>
                  </a:lnTo>
                  <a:lnTo>
                    <a:pt x="23" y="35"/>
                  </a:lnTo>
                  <a:lnTo>
                    <a:pt x="37" y="16"/>
                  </a:lnTo>
                  <a:lnTo>
                    <a:pt x="16" y="0"/>
                  </a:lnTo>
                </a:path>
              </a:pathLst>
            </a:custGeom>
            <a:grpFill/>
            <a:ln w="12700" cap="rnd">
              <a:solidFill>
                <a:schemeClr val="bg1"/>
              </a:solidFill>
              <a:round/>
              <a:headEnd/>
              <a:tailEnd/>
            </a:ln>
          </p:spPr>
          <p:txBody>
            <a:bodyPr/>
            <a:lstStyle/>
            <a:p>
              <a:pPr>
                <a:defRPr/>
              </a:pPr>
              <a:endParaRPr lang="en-GB" dirty="0"/>
            </a:p>
          </p:txBody>
        </p:sp>
        <p:sp>
          <p:nvSpPr>
            <p:cNvPr id="65" name="Freeform 74"/>
            <p:cNvSpPr>
              <a:spLocks/>
            </p:cNvSpPr>
            <p:nvPr/>
          </p:nvSpPr>
          <p:spPr bwMode="auto">
            <a:xfrm>
              <a:off x="3940" y="978"/>
              <a:ext cx="38" cy="31"/>
            </a:xfrm>
            <a:custGeom>
              <a:avLst/>
              <a:gdLst>
                <a:gd name="T0" fmla="*/ 0 w 39"/>
                <a:gd name="T1" fmla="*/ 7 h 36"/>
                <a:gd name="T2" fmla="*/ 17 w 39"/>
                <a:gd name="T3" fmla="*/ 19 h 36"/>
                <a:gd name="T4" fmla="*/ 34 w 39"/>
                <a:gd name="T5" fmla="*/ 12 h 36"/>
                <a:gd name="T6" fmla="*/ 19 w 39"/>
                <a:gd name="T7" fmla="*/ 0 h 36"/>
                <a:gd name="T8" fmla="*/ 0 w 39"/>
                <a:gd name="T9" fmla="*/ 7 h 36"/>
                <a:gd name="T10" fmla="*/ 0 60000 65536"/>
                <a:gd name="T11" fmla="*/ 0 60000 65536"/>
                <a:gd name="T12" fmla="*/ 0 60000 65536"/>
                <a:gd name="T13" fmla="*/ 0 60000 65536"/>
                <a:gd name="T14" fmla="*/ 0 60000 65536"/>
                <a:gd name="T15" fmla="*/ 0 w 39"/>
                <a:gd name="T16" fmla="*/ 0 h 36"/>
                <a:gd name="T17" fmla="*/ 39 w 39"/>
                <a:gd name="T18" fmla="*/ 36 h 36"/>
              </a:gdLst>
              <a:ahLst/>
              <a:cxnLst>
                <a:cxn ang="T10">
                  <a:pos x="T0" y="T1"/>
                </a:cxn>
                <a:cxn ang="T11">
                  <a:pos x="T2" y="T3"/>
                </a:cxn>
                <a:cxn ang="T12">
                  <a:pos x="T4" y="T5"/>
                </a:cxn>
                <a:cxn ang="T13">
                  <a:pos x="T6" y="T7"/>
                </a:cxn>
                <a:cxn ang="T14">
                  <a:pos x="T8" y="T9"/>
                </a:cxn>
              </a:cxnLst>
              <a:rect l="T15" t="T16" r="T17" b="T18"/>
              <a:pathLst>
                <a:path w="39" h="36">
                  <a:moveTo>
                    <a:pt x="0" y="13"/>
                  </a:moveTo>
                  <a:lnTo>
                    <a:pt x="17" y="35"/>
                  </a:lnTo>
                  <a:lnTo>
                    <a:pt x="38" y="21"/>
                  </a:lnTo>
                  <a:lnTo>
                    <a:pt x="20" y="0"/>
                  </a:lnTo>
                  <a:lnTo>
                    <a:pt x="0" y="13"/>
                  </a:lnTo>
                </a:path>
              </a:pathLst>
            </a:custGeom>
            <a:solidFill>
              <a:srgbClr val="FF0000"/>
            </a:solidFill>
            <a:ln w="12700" cap="rnd">
              <a:solidFill>
                <a:schemeClr val="bg1"/>
              </a:solidFill>
              <a:round/>
              <a:headEnd/>
              <a:tailEnd/>
            </a:ln>
          </p:spPr>
          <p:txBody>
            <a:bodyPr/>
            <a:lstStyle/>
            <a:p>
              <a:pPr>
                <a:defRPr/>
              </a:pPr>
              <a:endParaRPr lang="en-GB" dirty="0"/>
            </a:p>
          </p:txBody>
        </p:sp>
        <p:sp>
          <p:nvSpPr>
            <p:cNvPr id="66" name="Freeform 75"/>
            <p:cNvSpPr>
              <a:spLocks/>
            </p:cNvSpPr>
            <p:nvPr/>
          </p:nvSpPr>
          <p:spPr bwMode="auto">
            <a:xfrm>
              <a:off x="4032" y="928"/>
              <a:ext cx="55" cy="31"/>
            </a:xfrm>
            <a:custGeom>
              <a:avLst/>
              <a:gdLst>
                <a:gd name="T0" fmla="*/ 21 w 57"/>
                <a:gd name="T1" fmla="*/ 4 h 36"/>
                <a:gd name="T2" fmla="*/ 31 w 57"/>
                <a:gd name="T3" fmla="*/ 8 h 36"/>
                <a:gd name="T4" fmla="*/ 48 w 57"/>
                <a:gd name="T5" fmla="*/ 0 h 36"/>
                <a:gd name="T6" fmla="*/ 40 w 57"/>
                <a:gd name="T7" fmla="*/ 18 h 36"/>
                <a:gd name="T8" fmla="*/ 21 w 57"/>
                <a:gd name="T9" fmla="*/ 19 h 36"/>
                <a:gd name="T10" fmla="*/ 0 w 57"/>
                <a:gd name="T11" fmla="*/ 7 h 36"/>
                <a:gd name="T12" fmla="*/ 21 w 57"/>
                <a:gd name="T13" fmla="*/ 4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25" y="8"/>
                  </a:moveTo>
                  <a:lnTo>
                    <a:pt x="35" y="15"/>
                  </a:lnTo>
                  <a:lnTo>
                    <a:pt x="56" y="0"/>
                  </a:lnTo>
                  <a:lnTo>
                    <a:pt x="46" y="32"/>
                  </a:lnTo>
                  <a:lnTo>
                    <a:pt x="25" y="35"/>
                  </a:lnTo>
                  <a:lnTo>
                    <a:pt x="0" y="13"/>
                  </a:lnTo>
                  <a:lnTo>
                    <a:pt x="25" y="8"/>
                  </a:lnTo>
                </a:path>
              </a:pathLst>
            </a:custGeom>
            <a:solidFill>
              <a:srgbClr val="FF0000"/>
            </a:solidFill>
            <a:ln w="12700" cap="rnd">
              <a:solidFill>
                <a:schemeClr val="bg1"/>
              </a:solidFill>
              <a:round/>
              <a:headEnd/>
              <a:tailEnd/>
            </a:ln>
          </p:spPr>
          <p:txBody>
            <a:bodyPr/>
            <a:lstStyle/>
            <a:p>
              <a:pPr>
                <a:defRPr/>
              </a:pPr>
              <a:endParaRPr lang="en-GB" dirty="0"/>
            </a:p>
          </p:txBody>
        </p:sp>
        <p:sp>
          <p:nvSpPr>
            <p:cNvPr id="67" name="Freeform 76"/>
            <p:cNvSpPr>
              <a:spLocks/>
            </p:cNvSpPr>
            <p:nvPr/>
          </p:nvSpPr>
          <p:spPr bwMode="auto">
            <a:xfrm>
              <a:off x="4133" y="898"/>
              <a:ext cx="35" cy="31"/>
            </a:xfrm>
            <a:custGeom>
              <a:avLst/>
              <a:gdLst>
                <a:gd name="T0" fmla="*/ 14 w 38"/>
                <a:gd name="T1" fmla="*/ 0 h 36"/>
                <a:gd name="T2" fmla="*/ 24 w 38"/>
                <a:gd name="T3" fmla="*/ 6 h 36"/>
                <a:gd name="T4" fmla="*/ 27 w 38"/>
                <a:gd name="T5" fmla="*/ 19 h 36"/>
                <a:gd name="T6" fmla="*/ 0 w 38"/>
                <a:gd name="T7" fmla="*/ 19 h 36"/>
                <a:gd name="T8" fmla="*/ 14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8" y="0"/>
                  </a:moveTo>
                  <a:lnTo>
                    <a:pt x="33" y="11"/>
                  </a:lnTo>
                  <a:lnTo>
                    <a:pt x="37" y="35"/>
                  </a:lnTo>
                  <a:lnTo>
                    <a:pt x="0" y="35"/>
                  </a:lnTo>
                  <a:lnTo>
                    <a:pt x="18" y="0"/>
                  </a:lnTo>
                </a:path>
              </a:pathLst>
            </a:custGeom>
            <a:grpFill/>
            <a:ln w="12700" cap="rnd">
              <a:solidFill>
                <a:schemeClr val="bg1"/>
              </a:solidFill>
              <a:round/>
              <a:headEnd/>
              <a:tailEnd/>
            </a:ln>
          </p:spPr>
          <p:txBody>
            <a:bodyPr/>
            <a:lstStyle/>
            <a:p>
              <a:pPr>
                <a:defRPr/>
              </a:pPr>
              <a:endParaRPr lang="en-GB" dirty="0"/>
            </a:p>
          </p:txBody>
        </p:sp>
        <p:sp>
          <p:nvSpPr>
            <p:cNvPr id="68" name="Freeform 77"/>
            <p:cNvSpPr>
              <a:spLocks/>
            </p:cNvSpPr>
            <p:nvPr/>
          </p:nvSpPr>
          <p:spPr bwMode="auto">
            <a:xfrm>
              <a:off x="3474" y="1502"/>
              <a:ext cx="37" cy="32"/>
            </a:xfrm>
            <a:custGeom>
              <a:avLst/>
              <a:gdLst>
                <a:gd name="T0" fmla="*/ 30 w 39"/>
                <a:gd name="T1" fmla="*/ 10 h 37"/>
                <a:gd name="T2" fmla="*/ 8 w 39"/>
                <a:gd name="T3" fmla="*/ 0 h 37"/>
                <a:gd name="T4" fmla="*/ 0 w 39"/>
                <a:gd name="T5" fmla="*/ 9 h 37"/>
                <a:gd name="T6" fmla="*/ 2 w 39"/>
                <a:gd name="T7" fmla="*/ 20 h 37"/>
                <a:gd name="T8" fmla="*/ 30 w 39"/>
                <a:gd name="T9" fmla="*/ 10 h 37"/>
                <a:gd name="T10" fmla="*/ 0 60000 65536"/>
                <a:gd name="T11" fmla="*/ 0 60000 65536"/>
                <a:gd name="T12" fmla="*/ 0 60000 65536"/>
                <a:gd name="T13" fmla="*/ 0 60000 65536"/>
                <a:gd name="T14" fmla="*/ 0 60000 65536"/>
                <a:gd name="T15" fmla="*/ 0 w 39"/>
                <a:gd name="T16" fmla="*/ 0 h 37"/>
                <a:gd name="T17" fmla="*/ 39 w 39"/>
                <a:gd name="T18" fmla="*/ 37 h 37"/>
              </a:gdLst>
              <a:ahLst/>
              <a:cxnLst>
                <a:cxn ang="T10">
                  <a:pos x="T0" y="T1"/>
                </a:cxn>
                <a:cxn ang="T11">
                  <a:pos x="T2" y="T3"/>
                </a:cxn>
                <a:cxn ang="T12">
                  <a:pos x="T4" y="T5"/>
                </a:cxn>
                <a:cxn ang="T13">
                  <a:pos x="T6" y="T7"/>
                </a:cxn>
                <a:cxn ang="T14">
                  <a:pos x="T8" y="T9"/>
                </a:cxn>
              </a:cxnLst>
              <a:rect l="T15" t="T16" r="T17" b="T18"/>
              <a:pathLst>
                <a:path w="39" h="37">
                  <a:moveTo>
                    <a:pt x="38" y="19"/>
                  </a:moveTo>
                  <a:lnTo>
                    <a:pt x="8" y="0"/>
                  </a:lnTo>
                  <a:lnTo>
                    <a:pt x="0" y="16"/>
                  </a:lnTo>
                  <a:lnTo>
                    <a:pt x="2" y="36"/>
                  </a:lnTo>
                  <a:lnTo>
                    <a:pt x="38" y="19"/>
                  </a:lnTo>
                </a:path>
              </a:pathLst>
            </a:custGeom>
            <a:grpFill/>
            <a:ln w="12700" cap="rnd">
              <a:solidFill>
                <a:schemeClr val="bg1"/>
              </a:solidFill>
              <a:round/>
              <a:headEnd/>
              <a:tailEnd/>
            </a:ln>
          </p:spPr>
          <p:txBody>
            <a:bodyPr/>
            <a:lstStyle/>
            <a:p>
              <a:pPr>
                <a:defRPr/>
              </a:pPr>
              <a:endParaRPr lang="en-GB" dirty="0"/>
            </a:p>
          </p:txBody>
        </p:sp>
        <p:sp>
          <p:nvSpPr>
            <p:cNvPr id="69" name="Freeform 78"/>
            <p:cNvSpPr>
              <a:spLocks/>
            </p:cNvSpPr>
            <p:nvPr/>
          </p:nvSpPr>
          <p:spPr bwMode="auto">
            <a:xfrm>
              <a:off x="3763" y="2745"/>
              <a:ext cx="382" cy="177"/>
            </a:xfrm>
            <a:custGeom>
              <a:avLst/>
              <a:gdLst>
                <a:gd name="T0" fmla="*/ 0 w 401"/>
                <a:gd name="T1" fmla="*/ 73 h 201"/>
                <a:gd name="T2" fmla="*/ 19 w 401"/>
                <a:gd name="T3" fmla="*/ 58 h 201"/>
                <a:gd name="T4" fmla="*/ 33 w 401"/>
                <a:gd name="T5" fmla="*/ 42 h 201"/>
                <a:gd name="T6" fmla="*/ 48 w 401"/>
                <a:gd name="T7" fmla="*/ 26 h 201"/>
                <a:gd name="T8" fmla="*/ 66 w 401"/>
                <a:gd name="T9" fmla="*/ 5 h 201"/>
                <a:gd name="T10" fmla="*/ 78 w 401"/>
                <a:gd name="T11" fmla="*/ 6 h 201"/>
                <a:gd name="T12" fmla="*/ 101 w 401"/>
                <a:gd name="T13" fmla="*/ 8 h 201"/>
                <a:gd name="T14" fmla="*/ 116 w 401"/>
                <a:gd name="T15" fmla="*/ 4 h 201"/>
                <a:gd name="T16" fmla="*/ 153 w 401"/>
                <a:gd name="T17" fmla="*/ 22 h 201"/>
                <a:gd name="T18" fmla="*/ 163 w 401"/>
                <a:gd name="T19" fmla="*/ 17 h 201"/>
                <a:gd name="T20" fmla="*/ 191 w 401"/>
                <a:gd name="T21" fmla="*/ 29 h 201"/>
                <a:gd name="T22" fmla="*/ 212 w 401"/>
                <a:gd name="T23" fmla="*/ 40 h 201"/>
                <a:gd name="T24" fmla="*/ 234 w 401"/>
                <a:gd name="T25" fmla="*/ 35 h 201"/>
                <a:gd name="T26" fmla="*/ 278 w 401"/>
                <a:gd name="T27" fmla="*/ 41 h 201"/>
                <a:gd name="T28" fmla="*/ 299 w 401"/>
                <a:gd name="T29" fmla="*/ 43 h 201"/>
                <a:gd name="T30" fmla="*/ 316 w 401"/>
                <a:gd name="T31" fmla="*/ 48 h 201"/>
                <a:gd name="T32" fmla="*/ 331 w 401"/>
                <a:gd name="T33" fmla="*/ 51 h 201"/>
                <a:gd name="T34" fmla="*/ 314 w 401"/>
                <a:gd name="T35" fmla="*/ 65 h 201"/>
                <a:gd name="T36" fmla="*/ 301 w 401"/>
                <a:gd name="T37" fmla="*/ 77 h 201"/>
                <a:gd name="T38" fmla="*/ 294 w 401"/>
                <a:gd name="T39" fmla="*/ 91 h 201"/>
                <a:gd name="T40" fmla="*/ 271 w 401"/>
                <a:gd name="T41" fmla="*/ 85 h 201"/>
                <a:gd name="T42" fmla="*/ 262 w 401"/>
                <a:gd name="T43" fmla="*/ 79 h 201"/>
                <a:gd name="T44" fmla="*/ 239 w 401"/>
                <a:gd name="T45" fmla="*/ 80 h 201"/>
                <a:gd name="T46" fmla="*/ 219 w 401"/>
                <a:gd name="T47" fmla="*/ 88 h 201"/>
                <a:gd name="T48" fmla="*/ 205 w 401"/>
                <a:gd name="T49" fmla="*/ 95 h 201"/>
                <a:gd name="T50" fmla="*/ 182 w 401"/>
                <a:gd name="T51" fmla="*/ 106 h 201"/>
                <a:gd name="T52" fmla="*/ 161 w 401"/>
                <a:gd name="T53" fmla="*/ 103 h 201"/>
                <a:gd name="T54" fmla="*/ 144 w 401"/>
                <a:gd name="T55" fmla="*/ 103 h 201"/>
                <a:gd name="T56" fmla="*/ 129 w 401"/>
                <a:gd name="T57" fmla="*/ 107 h 201"/>
                <a:gd name="T58" fmla="*/ 113 w 401"/>
                <a:gd name="T59" fmla="*/ 113 h 201"/>
                <a:gd name="T60" fmla="*/ 99 w 401"/>
                <a:gd name="T61" fmla="*/ 116 h 201"/>
                <a:gd name="T62" fmla="*/ 77 w 401"/>
                <a:gd name="T63" fmla="*/ 121 h 201"/>
                <a:gd name="T64" fmla="*/ 53 w 401"/>
                <a:gd name="T65" fmla="*/ 118 h 201"/>
                <a:gd name="T66" fmla="*/ 23 w 401"/>
                <a:gd name="T67" fmla="*/ 108 h 201"/>
                <a:gd name="T68" fmla="*/ 9 w 401"/>
                <a:gd name="T69" fmla="*/ 94 h 201"/>
                <a:gd name="T70" fmla="*/ 0 w 401"/>
                <a:gd name="T71" fmla="*/ 73 h 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1"/>
                <a:gd name="T109" fmla="*/ 0 h 201"/>
                <a:gd name="T110" fmla="*/ 401 w 401"/>
                <a:gd name="T111" fmla="*/ 201 h 2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1" h="201">
                  <a:moveTo>
                    <a:pt x="0" y="121"/>
                  </a:moveTo>
                  <a:cubicBezTo>
                    <a:pt x="8" y="116"/>
                    <a:pt x="17" y="104"/>
                    <a:pt x="23" y="96"/>
                  </a:cubicBezTo>
                  <a:cubicBezTo>
                    <a:pt x="25" y="88"/>
                    <a:pt x="35" y="76"/>
                    <a:pt x="41" y="69"/>
                  </a:cubicBezTo>
                  <a:cubicBezTo>
                    <a:pt x="43" y="59"/>
                    <a:pt x="51" y="48"/>
                    <a:pt x="59" y="42"/>
                  </a:cubicBezTo>
                  <a:cubicBezTo>
                    <a:pt x="66" y="31"/>
                    <a:pt x="72" y="20"/>
                    <a:pt x="80" y="9"/>
                  </a:cubicBezTo>
                  <a:cubicBezTo>
                    <a:pt x="82" y="0"/>
                    <a:pt x="88" y="9"/>
                    <a:pt x="95" y="10"/>
                  </a:cubicBezTo>
                  <a:cubicBezTo>
                    <a:pt x="105" y="15"/>
                    <a:pt x="111" y="13"/>
                    <a:pt x="123" y="12"/>
                  </a:cubicBezTo>
                  <a:cubicBezTo>
                    <a:pt x="129" y="10"/>
                    <a:pt x="135" y="9"/>
                    <a:pt x="141" y="7"/>
                  </a:cubicBezTo>
                  <a:cubicBezTo>
                    <a:pt x="167" y="11"/>
                    <a:pt x="167" y="26"/>
                    <a:pt x="186" y="36"/>
                  </a:cubicBezTo>
                  <a:cubicBezTo>
                    <a:pt x="190" y="30"/>
                    <a:pt x="192" y="31"/>
                    <a:pt x="198" y="28"/>
                  </a:cubicBezTo>
                  <a:cubicBezTo>
                    <a:pt x="211" y="33"/>
                    <a:pt x="219" y="46"/>
                    <a:pt x="233" y="49"/>
                  </a:cubicBezTo>
                  <a:cubicBezTo>
                    <a:pt x="242" y="54"/>
                    <a:pt x="250" y="60"/>
                    <a:pt x="258" y="66"/>
                  </a:cubicBezTo>
                  <a:cubicBezTo>
                    <a:pt x="276" y="63"/>
                    <a:pt x="271" y="63"/>
                    <a:pt x="284" y="58"/>
                  </a:cubicBezTo>
                  <a:cubicBezTo>
                    <a:pt x="312" y="60"/>
                    <a:pt x="317" y="63"/>
                    <a:pt x="338" y="67"/>
                  </a:cubicBezTo>
                  <a:cubicBezTo>
                    <a:pt x="346" y="71"/>
                    <a:pt x="355" y="72"/>
                    <a:pt x="363" y="73"/>
                  </a:cubicBezTo>
                  <a:cubicBezTo>
                    <a:pt x="369" y="76"/>
                    <a:pt x="376" y="78"/>
                    <a:pt x="383" y="79"/>
                  </a:cubicBezTo>
                  <a:cubicBezTo>
                    <a:pt x="389" y="82"/>
                    <a:pt x="395" y="84"/>
                    <a:pt x="401" y="85"/>
                  </a:cubicBezTo>
                  <a:cubicBezTo>
                    <a:pt x="396" y="97"/>
                    <a:pt x="392" y="102"/>
                    <a:pt x="381" y="108"/>
                  </a:cubicBezTo>
                  <a:cubicBezTo>
                    <a:pt x="376" y="115"/>
                    <a:pt x="370" y="120"/>
                    <a:pt x="366" y="129"/>
                  </a:cubicBezTo>
                  <a:cubicBezTo>
                    <a:pt x="364" y="139"/>
                    <a:pt x="369" y="149"/>
                    <a:pt x="357" y="151"/>
                  </a:cubicBezTo>
                  <a:cubicBezTo>
                    <a:pt x="338" y="150"/>
                    <a:pt x="343" y="143"/>
                    <a:pt x="330" y="141"/>
                  </a:cubicBezTo>
                  <a:cubicBezTo>
                    <a:pt x="325" y="137"/>
                    <a:pt x="325" y="133"/>
                    <a:pt x="318" y="132"/>
                  </a:cubicBezTo>
                  <a:cubicBezTo>
                    <a:pt x="309" y="128"/>
                    <a:pt x="299" y="131"/>
                    <a:pt x="290" y="133"/>
                  </a:cubicBezTo>
                  <a:cubicBezTo>
                    <a:pt x="281" y="137"/>
                    <a:pt x="274" y="138"/>
                    <a:pt x="266" y="145"/>
                  </a:cubicBezTo>
                  <a:cubicBezTo>
                    <a:pt x="260" y="151"/>
                    <a:pt x="257" y="156"/>
                    <a:pt x="249" y="159"/>
                  </a:cubicBezTo>
                  <a:cubicBezTo>
                    <a:pt x="243" y="168"/>
                    <a:pt x="232" y="173"/>
                    <a:pt x="222" y="175"/>
                  </a:cubicBezTo>
                  <a:cubicBezTo>
                    <a:pt x="213" y="180"/>
                    <a:pt x="204" y="173"/>
                    <a:pt x="195" y="171"/>
                  </a:cubicBezTo>
                  <a:cubicBezTo>
                    <a:pt x="188" y="165"/>
                    <a:pt x="182" y="170"/>
                    <a:pt x="174" y="172"/>
                  </a:cubicBezTo>
                  <a:cubicBezTo>
                    <a:pt x="168" y="175"/>
                    <a:pt x="162" y="177"/>
                    <a:pt x="156" y="178"/>
                  </a:cubicBezTo>
                  <a:cubicBezTo>
                    <a:pt x="151" y="182"/>
                    <a:pt x="144" y="186"/>
                    <a:pt x="138" y="187"/>
                  </a:cubicBezTo>
                  <a:cubicBezTo>
                    <a:pt x="132" y="190"/>
                    <a:pt x="126" y="192"/>
                    <a:pt x="120" y="193"/>
                  </a:cubicBezTo>
                  <a:cubicBezTo>
                    <a:pt x="112" y="197"/>
                    <a:pt x="102" y="199"/>
                    <a:pt x="93" y="201"/>
                  </a:cubicBezTo>
                  <a:cubicBezTo>
                    <a:pt x="69" y="198"/>
                    <a:pt x="78" y="200"/>
                    <a:pt x="65" y="196"/>
                  </a:cubicBezTo>
                  <a:cubicBezTo>
                    <a:pt x="34" y="200"/>
                    <a:pt x="47" y="193"/>
                    <a:pt x="27" y="181"/>
                  </a:cubicBezTo>
                  <a:cubicBezTo>
                    <a:pt x="21" y="173"/>
                    <a:pt x="15" y="164"/>
                    <a:pt x="9" y="156"/>
                  </a:cubicBezTo>
                  <a:cubicBezTo>
                    <a:pt x="7" y="145"/>
                    <a:pt x="6" y="130"/>
                    <a:pt x="0" y="121"/>
                  </a:cubicBezTo>
                  <a:close/>
                </a:path>
              </a:pathLst>
            </a:custGeom>
            <a:grpFill/>
            <a:ln w="9525">
              <a:solidFill>
                <a:schemeClr val="bg1"/>
              </a:solidFill>
              <a:round/>
              <a:headEnd/>
              <a:tailEnd/>
            </a:ln>
          </p:spPr>
          <p:txBody>
            <a:bodyPr anchor="ctr"/>
            <a:lstStyle/>
            <a:p>
              <a:pPr>
                <a:defRPr/>
              </a:pPr>
              <a:endParaRPr lang="en-GB" dirty="0"/>
            </a:p>
          </p:txBody>
        </p:sp>
        <p:sp>
          <p:nvSpPr>
            <p:cNvPr id="70" name="Freeform 79"/>
            <p:cNvSpPr>
              <a:spLocks/>
            </p:cNvSpPr>
            <p:nvPr/>
          </p:nvSpPr>
          <p:spPr bwMode="auto">
            <a:xfrm>
              <a:off x="4032" y="3405"/>
              <a:ext cx="128" cy="39"/>
            </a:xfrm>
            <a:custGeom>
              <a:avLst/>
              <a:gdLst>
                <a:gd name="T0" fmla="*/ 0 w 135"/>
                <a:gd name="T1" fmla="*/ 25 h 45"/>
                <a:gd name="T2" fmla="*/ 7 w 135"/>
                <a:gd name="T3" fmla="*/ 16 h 45"/>
                <a:gd name="T4" fmla="*/ 37 w 135"/>
                <a:gd name="T5" fmla="*/ 7 h 45"/>
                <a:gd name="T6" fmla="*/ 56 w 135"/>
                <a:gd name="T7" fmla="*/ 3 h 45"/>
                <a:gd name="T8" fmla="*/ 102 w 135"/>
                <a:gd name="T9" fmla="*/ 3 h 45"/>
                <a:gd name="T10" fmla="*/ 109 w 135"/>
                <a:gd name="T11" fmla="*/ 8 h 45"/>
                <a:gd name="T12" fmla="*/ 0 60000 65536"/>
                <a:gd name="T13" fmla="*/ 0 60000 65536"/>
                <a:gd name="T14" fmla="*/ 0 60000 65536"/>
                <a:gd name="T15" fmla="*/ 0 60000 65536"/>
                <a:gd name="T16" fmla="*/ 0 60000 65536"/>
                <a:gd name="T17" fmla="*/ 0 60000 65536"/>
                <a:gd name="T18" fmla="*/ 0 w 135"/>
                <a:gd name="T19" fmla="*/ 0 h 45"/>
                <a:gd name="T20" fmla="*/ 135 w 13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35" h="45">
                  <a:moveTo>
                    <a:pt x="0" y="45"/>
                  </a:moveTo>
                  <a:cubicBezTo>
                    <a:pt x="4" y="39"/>
                    <a:pt x="5" y="34"/>
                    <a:pt x="7" y="28"/>
                  </a:cubicBezTo>
                  <a:cubicBezTo>
                    <a:pt x="12" y="16"/>
                    <a:pt x="34" y="14"/>
                    <a:pt x="45" y="12"/>
                  </a:cubicBezTo>
                  <a:cubicBezTo>
                    <a:pt x="52" y="9"/>
                    <a:pt x="61" y="7"/>
                    <a:pt x="69" y="6"/>
                  </a:cubicBezTo>
                  <a:cubicBezTo>
                    <a:pt x="88" y="0"/>
                    <a:pt x="108" y="4"/>
                    <a:pt x="127" y="7"/>
                  </a:cubicBezTo>
                  <a:cubicBezTo>
                    <a:pt x="133" y="13"/>
                    <a:pt x="130" y="11"/>
                    <a:pt x="135" y="13"/>
                  </a:cubicBezTo>
                </a:path>
              </a:pathLst>
            </a:custGeom>
            <a:grpFill/>
            <a:ln w="9525">
              <a:solidFill>
                <a:schemeClr val="bg1"/>
              </a:solidFill>
              <a:round/>
              <a:headEnd/>
              <a:tailEnd/>
            </a:ln>
          </p:spPr>
          <p:txBody>
            <a:bodyPr/>
            <a:lstStyle/>
            <a:p>
              <a:pPr>
                <a:defRPr/>
              </a:pPr>
              <a:endParaRPr lang="en-GB" dirty="0"/>
            </a:p>
          </p:txBody>
        </p:sp>
        <p:sp>
          <p:nvSpPr>
            <p:cNvPr id="71" name="Freeform 80"/>
            <p:cNvSpPr>
              <a:spLocks/>
            </p:cNvSpPr>
            <p:nvPr/>
          </p:nvSpPr>
          <p:spPr bwMode="auto">
            <a:xfrm>
              <a:off x="3855" y="3167"/>
              <a:ext cx="125" cy="214"/>
            </a:xfrm>
            <a:custGeom>
              <a:avLst/>
              <a:gdLst>
                <a:gd name="T0" fmla="*/ 0 w 132"/>
                <a:gd name="T1" fmla="*/ 145 h 244"/>
                <a:gd name="T2" fmla="*/ 8 w 132"/>
                <a:gd name="T3" fmla="*/ 118 h 244"/>
                <a:gd name="T4" fmla="*/ 99 w 132"/>
                <a:gd name="T5" fmla="*/ 85 h 244"/>
                <a:gd name="T6" fmla="*/ 90 w 132"/>
                <a:gd name="T7" fmla="*/ 66 h 244"/>
                <a:gd name="T8" fmla="*/ 87 w 132"/>
                <a:gd name="T9" fmla="*/ 60 h 244"/>
                <a:gd name="T10" fmla="*/ 87 w 132"/>
                <a:gd name="T11" fmla="*/ 50 h 244"/>
                <a:gd name="T12" fmla="*/ 71 w 132"/>
                <a:gd name="T13" fmla="*/ 31 h 244"/>
                <a:gd name="T14" fmla="*/ 71 w 132"/>
                <a:gd name="T15" fmla="*/ 0 h 244"/>
                <a:gd name="T16" fmla="*/ 58 w 132"/>
                <a:gd name="T17" fmla="*/ 4 h 244"/>
                <a:gd name="T18" fmla="*/ 48 w 132"/>
                <a:gd name="T19" fmla="*/ 8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44"/>
                <a:gd name="T32" fmla="*/ 132 w 132"/>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44">
                  <a:moveTo>
                    <a:pt x="0" y="244"/>
                  </a:moveTo>
                  <a:cubicBezTo>
                    <a:pt x="4" y="230"/>
                    <a:pt x="3" y="214"/>
                    <a:pt x="8" y="200"/>
                  </a:cubicBezTo>
                  <a:cubicBezTo>
                    <a:pt x="26" y="153"/>
                    <a:pt x="81" y="149"/>
                    <a:pt x="124" y="144"/>
                  </a:cubicBezTo>
                  <a:cubicBezTo>
                    <a:pt x="130" y="126"/>
                    <a:pt x="127" y="122"/>
                    <a:pt x="112" y="112"/>
                  </a:cubicBezTo>
                  <a:cubicBezTo>
                    <a:pt x="111" y="108"/>
                    <a:pt x="107" y="104"/>
                    <a:pt x="108" y="100"/>
                  </a:cubicBezTo>
                  <a:cubicBezTo>
                    <a:pt x="114" y="82"/>
                    <a:pt x="132" y="92"/>
                    <a:pt x="108" y="84"/>
                  </a:cubicBezTo>
                  <a:cubicBezTo>
                    <a:pt x="98" y="55"/>
                    <a:pt x="107" y="65"/>
                    <a:pt x="88" y="52"/>
                  </a:cubicBezTo>
                  <a:cubicBezTo>
                    <a:pt x="93" y="27"/>
                    <a:pt x="98" y="24"/>
                    <a:pt x="88" y="0"/>
                  </a:cubicBezTo>
                  <a:cubicBezTo>
                    <a:pt x="83" y="1"/>
                    <a:pt x="77" y="2"/>
                    <a:pt x="72" y="4"/>
                  </a:cubicBezTo>
                  <a:cubicBezTo>
                    <a:pt x="68" y="6"/>
                    <a:pt x="60" y="12"/>
                    <a:pt x="60" y="12"/>
                  </a:cubicBezTo>
                </a:path>
              </a:pathLst>
            </a:custGeom>
            <a:grpFill/>
            <a:ln w="12700">
              <a:solidFill>
                <a:schemeClr val="bg1"/>
              </a:solidFill>
              <a:round/>
              <a:headEnd/>
              <a:tailEnd/>
            </a:ln>
          </p:spPr>
          <p:txBody>
            <a:bodyPr/>
            <a:lstStyle/>
            <a:p>
              <a:pPr>
                <a:defRPr/>
              </a:pPr>
              <a:endParaRPr lang="en-GB" dirty="0"/>
            </a:p>
          </p:txBody>
        </p:sp>
        <p:sp>
          <p:nvSpPr>
            <p:cNvPr id="72" name="Freeform 81"/>
            <p:cNvSpPr>
              <a:spLocks/>
            </p:cNvSpPr>
            <p:nvPr/>
          </p:nvSpPr>
          <p:spPr bwMode="auto">
            <a:xfrm>
              <a:off x="3964" y="3293"/>
              <a:ext cx="48" cy="92"/>
            </a:xfrm>
            <a:custGeom>
              <a:avLst/>
              <a:gdLst>
                <a:gd name="T0" fmla="*/ 20 w 50"/>
                <a:gd name="T1" fmla="*/ 64 h 104"/>
                <a:gd name="T2" fmla="*/ 12 w 50"/>
                <a:gd name="T3" fmla="*/ 17 h 104"/>
                <a:gd name="T4" fmla="*/ 0 w 50"/>
                <a:gd name="T5" fmla="*/ 0 h 104"/>
                <a:gd name="T6" fmla="*/ 0 60000 65536"/>
                <a:gd name="T7" fmla="*/ 0 60000 65536"/>
                <a:gd name="T8" fmla="*/ 0 60000 65536"/>
                <a:gd name="T9" fmla="*/ 0 w 50"/>
                <a:gd name="T10" fmla="*/ 0 h 104"/>
                <a:gd name="T11" fmla="*/ 50 w 50"/>
                <a:gd name="T12" fmla="*/ 104 h 104"/>
              </a:gdLst>
              <a:ahLst/>
              <a:cxnLst>
                <a:cxn ang="T6">
                  <a:pos x="T0" y="T1"/>
                </a:cxn>
                <a:cxn ang="T7">
                  <a:pos x="T2" y="T3"/>
                </a:cxn>
                <a:cxn ang="T8">
                  <a:pos x="T4" y="T5"/>
                </a:cxn>
              </a:cxnLst>
              <a:rect l="T9" t="T10" r="T11" b="T12"/>
              <a:pathLst>
                <a:path w="50" h="104">
                  <a:moveTo>
                    <a:pt x="24" y="104"/>
                  </a:moveTo>
                  <a:cubicBezTo>
                    <a:pt x="50" y="78"/>
                    <a:pt x="34" y="56"/>
                    <a:pt x="16" y="28"/>
                  </a:cubicBezTo>
                  <a:cubicBezTo>
                    <a:pt x="11" y="20"/>
                    <a:pt x="0" y="10"/>
                    <a:pt x="0" y="0"/>
                  </a:cubicBezTo>
                </a:path>
              </a:pathLst>
            </a:custGeom>
            <a:grpFill/>
            <a:ln w="12700">
              <a:solidFill>
                <a:schemeClr val="bg1"/>
              </a:solidFill>
              <a:round/>
              <a:headEnd/>
              <a:tailEnd/>
            </a:ln>
          </p:spPr>
          <p:txBody>
            <a:bodyPr/>
            <a:lstStyle/>
            <a:p>
              <a:pPr>
                <a:defRPr/>
              </a:pPr>
              <a:endParaRPr lang="en-GB" dirty="0"/>
            </a:p>
          </p:txBody>
        </p:sp>
        <p:sp>
          <p:nvSpPr>
            <p:cNvPr id="73" name="Freeform 82"/>
            <p:cNvSpPr>
              <a:spLocks/>
            </p:cNvSpPr>
            <p:nvPr/>
          </p:nvSpPr>
          <p:spPr bwMode="auto">
            <a:xfrm>
              <a:off x="3999" y="3353"/>
              <a:ext cx="80" cy="63"/>
            </a:xfrm>
            <a:custGeom>
              <a:avLst/>
              <a:gdLst>
                <a:gd name="T0" fmla="*/ 0 w 84"/>
                <a:gd name="T1" fmla="*/ 11 h 72"/>
                <a:gd name="T2" fmla="*/ 32 w 84"/>
                <a:gd name="T3" fmla="*/ 0 h 72"/>
                <a:gd name="T4" fmla="*/ 56 w 84"/>
                <a:gd name="T5" fmla="*/ 28 h 72"/>
                <a:gd name="T6" fmla="*/ 69 w 84"/>
                <a:gd name="T7" fmla="*/ 42 h 72"/>
                <a:gd name="T8" fmla="*/ 0 60000 65536"/>
                <a:gd name="T9" fmla="*/ 0 60000 65536"/>
                <a:gd name="T10" fmla="*/ 0 60000 65536"/>
                <a:gd name="T11" fmla="*/ 0 60000 65536"/>
                <a:gd name="T12" fmla="*/ 0 w 84"/>
                <a:gd name="T13" fmla="*/ 0 h 72"/>
                <a:gd name="T14" fmla="*/ 84 w 84"/>
                <a:gd name="T15" fmla="*/ 72 h 72"/>
              </a:gdLst>
              <a:ahLst/>
              <a:cxnLst>
                <a:cxn ang="T8">
                  <a:pos x="T0" y="T1"/>
                </a:cxn>
                <a:cxn ang="T9">
                  <a:pos x="T2" y="T3"/>
                </a:cxn>
                <a:cxn ang="T10">
                  <a:pos x="T4" y="T5"/>
                </a:cxn>
                <a:cxn ang="T11">
                  <a:pos x="T6" y="T7"/>
                </a:cxn>
              </a:cxnLst>
              <a:rect l="T12" t="T13" r="T14" b="T15"/>
              <a:pathLst>
                <a:path w="84" h="72">
                  <a:moveTo>
                    <a:pt x="0" y="20"/>
                  </a:moveTo>
                  <a:cubicBezTo>
                    <a:pt x="13" y="7"/>
                    <a:pt x="23" y="6"/>
                    <a:pt x="40" y="0"/>
                  </a:cubicBezTo>
                  <a:cubicBezTo>
                    <a:pt x="51" y="17"/>
                    <a:pt x="59" y="31"/>
                    <a:pt x="68" y="48"/>
                  </a:cubicBezTo>
                  <a:cubicBezTo>
                    <a:pt x="73" y="56"/>
                    <a:pt x="84" y="72"/>
                    <a:pt x="84" y="72"/>
                  </a:cubicBezTo>
                </a:path>
              </a:pathLst>
            </a:custGeom>
            <a:grpFill/>
            <a:ln w="12700">
              <a:solidFill>
                <a:schemeClr val="bg1"/>
              </a:solidFill>
              <a:round/>
              <a:headEnd/>
              <a:tailEnd/>
            </a:ln>
          </p:spPr>
          <p:txBody>
            <a:bodyPr/>
            <a:lstStyle/>
            <a:p>
              <a:pPr>
                <a:defRPr/>
              </a:pPr>
              <a:endParaRPr lang="en-GB" dirty="0"/>
            </a:p>
          </p:txBody>
        </p:sp>
        <p:sp>
          <p:nvSpPr>
            <p:cNvPr id="74" name="Oval 83"/>
            <p:cNvSpPr>
              <a:spLocks noChangeArrowheads="1"/>
            </p:cNvSpPr>
            <p:nvPr/>
          </p:nvSpPr>
          <p:spPr bwMode="auto">
            <a:xfrm>
              <a:off x="2554" y="2593"/>
              <a:ext cx="85" cy="40"/>
            </a:xfrm>
            <a:prstGeom prst="ellipse">
              <a:avLst/>
            </a:prstGeom>
            <a:grpFill/>
            <a:ln w="9525">
              <a:solidFill>
                <a:schemeClr val="bg1"/>
              </a:solidFill>
              <a:round/>
              <a:headEnd/>
              <a:tailEnd/>
            </a:ln>
          </p:spPr>
          <p:txBody>
            <a:bodyPr wrap="none" anchor="ctr"/>
            <a:lstStyle/>
            <a:p>
              <a:pPr algn="ctr">
                <a:defRPr/>
              </a:pPr>
              <a:endParaRPr lang="de-DE"/>
            </a:p>
          </p:txBody>
        </p:sp>
      </p:grpSp>
      <p:sp>
        <p:nvSpPr>
          <p:cNvPr id="86" name="Rectangle 85"/>
          <p:cNvSpPr/>
          <p:nvPr/>
        </p:nvSpPr>
        <p:spPr>
          <a:xfrm>
            <a:off x="1295400" y="6172200"/>
            <a:ext cx="2827184" cy="369332"/>
          </a:xfrm>
          <a:prstGeom prst="rect">
            <a:avLst/>
          </a:prstGeom>
        </p:spPr>
        <p:txBody>
          <a:bodyPr wrap="none">
            <a:spAutoFit/>
          </a:bodyPr>
          <a:lstStyle/>
          <a:p>
            <a:r>
              <a:rPr lang="en-CA" dirty="0" smtClean="0">
                <a:solidFill>
                  <a:schemeClr val="tx2"/>
                </a:solidFill>
                <a:effectLst>
                  <a:outerShdw blurRad="38100" dist="38100" dir="2700000" algn="tl">
                    <a:srgbClr val="000000">
                      <a:alpha val="43137"/>
                    </a:srgbClr>
                  </a:outerShdw>
                </a:effectLst>
              </a:rPr>
              <a:t>10 countries: </a:t>
            </a:r>
            <a:r>
              <a:rPr lang="en-CA" b="1" dirty="0" smtClean="0">
                <a:solidFill>
                  <a:schemeClr val="tx2"/>
                </a:solidFill>
                <a:effectLst>
                  <a:outerShdw blurRad="38100" dist="38100" dir="2700000" algn="tl">
                    <a:srgbClr val="000000">
                      <a:alpha val="43137"/>
                    </a:srgbClr>
                  </a:outerShdw>
                </a:effectLst>
              </a:rPr>
              <a:t>EPIC</a:t>
            </a:r>
            <a:r>
              <a:rPr lang="en-CA" dirty="0" smtClean="0">
                <a:solidFill>
                  <a:schemeClr val="tx2"/>
                </a:solidFill>
                <a:effectLst>
                  <a:outerShdw blurRad="38100" dist="38100" dir="2700000" algn="tl">
                    <a:srgbClr val="000000">
                      <a:alpha val="43137"/>
                    </a:srgbClr>
                  </a:outerShdw>
                </a:effectLst>
              </a:rPr>
              <a:t> (519,978)</a:t>
            </a:r>
            <a:endParaRPr lang="en-US" dirty="0"/>
          </a:p>
        </p:txBody>
      </p:sp>
      <p:grpSp>
        <p:nvGrpSpPr>
          <p:cNvPr id="87" name="Group 6"/>
          <p:cNvGrpSpPr>
            <a:grpSpLocks noChangeAspect="1"/>
          </p:cNvGrpSpPr>
          <p:nvPr/>
        </p:nvGrpSpPr>
        <p:grpSpPr bwMode="auto">
          <a:xfrm>
            <a:off x="5181600" y="1981200"/>
            <a:ext cx="2766648" cy="3394710"/>
            <a:chOff x="1805" y="845"/>
            <a:chExt cx="2820" cy="3194"/>
          </a:xfrm>
          <a:solidFill>
            <a:schemeClr val="tx1"/>
          </a:solidFill>
        </p:grpSpPr>
        <p:sp>
          <p:nvSpPr>
            <p:cNvPr id="88" name="Freeform 87"/>
            <p:cNvSpPr>
              <a:spLocks/>
            </p:cNvSpPr>
            <p:nvPr/>
          </p:nvSpPr>
          <p:spPr bwMode="auto">
            <a:xfrm>
              <a:off x="1805" y="3082"/>
              <a:ext cx="328" cy="432"/>
            </a:xfrm>
            <a:custGeom>
              <a:avLst/>
              <a:gdLst>
                <a:gd name="T0" fmla="*/ 165 w 344"/>
                <a:gd name="T1" fmla="*/ 0 h 492"/>
                <a:gd name="T2" fmla="*/ 180 w 344"/>
                <a:gd name="T3" fmla="*/ 25 h 492"/>
                <a:gd name="T4" fmla="*/ 195 w 344"/>
                <a:gd name="T5" fmla="*/ 25 h 492"/>
                <a:gd name="T6" fmla="*/ 238 w 344"/>
                <a:gd name="T7" fmla="*/ 31 h 492"/>
                <a:gd name="T8" fmla="*/ 258 w 344"/>
                <a:gd name="T9" fmla="*/ 37 h 492"/>
                <a:gd name="T10" fmla="*/ 276 w 344"/>
                <a:gd name="T11" fmla="*/ 60 h 492"/>
                <a:gd name="T12" fmla="*/ 281 w 344"/>
                <a:gd name="T13" fmla="*/ 68 h 492"/>
                <a:gd name="T14" fmla="*/ 231 w 344"/>
                <a:gd name="T15" fmla="*/ 85 h 492"/>
                <a:gd name="T16" fmla="*/ 215 w 344"/>
                <a:gd name="T17" fmla="*/ 112 h 492"/>
                <a:gd name="T18" fmla="*/ 201 w 344"/>
                <a:gd name="T19" fmla="*/ 136 h 492"/>
                <a:gd name="T20" fmla="*/ 191 w 344"/>
                <a:gd name="T21" fmla="*/ 156 h 492"/>
                <a:gd name="T22" fmla="*/ 167 w 344"/>
                <a:gd name="T23" fmla="*/ 151 h 492"/>
                <a:gd name="T24" fmla="*/ 163 w 344"/>
                <a:gd name="T25" fmla="*/ 171 h 492"/>
                <a:gd name="T26" fmla="*/ 165 w 344"/>
                <a:gd name="T27" fmla="*/ 191 h 492"/>
                <a:gd name="T28" fmla="*/ 144 w 344"/>
                <a:gd name="T29" fmla="*/ 211 h 492"/>
                <a:gd name="T30" fmla="*/ 140 w 344"/>
                <a:gd name="T31" fmla="*/ 236 h 492"/>
                <a:gd name="T32" fmla="*/ 144 w 344"/>
                <a:gd name="T33" fmla="*/ 253 h 492"/>
                <a:gd name="T34" fmla="*/ 108 w 344"/>
                <a:gd name="T35" fmla="*/ 265 h 492"/>
                <a:gd name="T36" fmla="*/ 107 w 344"/>
                <a:gd name="T37" fmla="*/ 289 h 492"/>
                <a:gd name="T38" fmla="*/ 56 w 344"/>
                <a:gd name="T39" fmla="*/ 292 h 492"/>
                <a:gd name="T40" fmla="*/ 18 w 344"/>
                <a:gd name="T41" fmla="*/ 270 h 492"/>
                <a:gd name="T42" fmla="*/ 0 w 344"/>
                <a:gd name="T43" fmla="*/ 264 h 492"/>
                <a:gd name="T44" fmla="*/ 20 w 344"/>
                <a:gd name="T45" fmla="*/ 241 h 492"/>
                <a:gd name="T46" fmla="*/ 45 w 344"/>
                <a:gd name="T47" fmla="*/ 211 h 492"/>
                <a:gd name="T48" fmla="*/ 41 w 344"/>
                <a:gd name="T49" fmla="*/ 193 h 492"/>
                <a:gd name="T50" fmla="*/ 29 w 344"/>
                <a:gd name="T51" fmla="*/ 180 h 492"/>
                <a:gd name="T52" fmla="*/ 49 w 344"/>
                <a:gd name="T53" fmla="*/ 169 h 492"/>
                <a:gd name="T54" fmla="*/ 20 w 344"/>
                <a:gd name="T55" fmla="*/ 171 h 492"/>
                <a:gd name="T56" fmla="*/ 29 w 344"/>
                <a:gd name="T57" fmla="*/ 151 h 492"/>
                <a:gd name="T58" fmla="*/ 39 w 344"/>
                <a:gd name="T59" fmla="*/ 134 h 492"/>
                <a:gd name="T60" fmla="*/ 49 w 344"/>
                <a:gd name="T61" fmla="*/ 125 h 492"/>
                <a:gd name="T62" fmla="*/ 77 w 344"/>
                <a:gd name="T63" fmla="*/ 112 h 492"/>
                <a:gd name="T64" fmla="*/ 114 w 344"/>
                <a:gd name="T65" fmla="*/ 76 h 492"/>
                <a:gd name="T66" fmla="*/ 127 w 344"/>
                <a:gd name="T67" fmla="*/ 53 h 492"/>
                <a:gd name="T68" fmla="*/ 136 w 344"/>
                <a:gd name="T69" fmla="*/ 2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4"/>
                <a:gd name="T106" fmla="*/ 0 h 492"/>
                <a:gd name="T107" fmla="*/ 344 w 344"/>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4" h="492">
                  <a:moveTo>
                    <a:pt x="174" y="4"/>
                  </a:moveTo>
                  <a:lnTo>
                    <a:pt x="199" y="0"/>
                  </a:lnTo>
                  <a:lnTo>
                    <a:pt x="215" y="20"/>
                  </a:lnTo>
                  <a:lnTo>
                    <a:pt x="218" y="43"/>
                  </a:lnTo>
                  <a:lnTo>
                    <a:pt x="224" y="47"/>
                  </a:lnTo>
                  <a:lnTo>
                    <a:pt x="236" y="43"/>
                  </a:lnTo>
                  <a:lnTo>
                    <a:pt x="277" y="59"/>
                  </a:lnTo>
                  <a:lnTo>
                    <a:pt x="288" y="52"/>
                  </a:lnTo>
                  <a:lnTo>
                    <a:pt x="304" y="50"/>
                  </a:lnTo>
                  <a:lnTo>
                    <a:pt x="313" y="63"/>
                  </a:lnTo>
                  <a:lnTo>
                    <a:pt x="322" y="86"/>
                  </a:lnTo>
                  <a:lnTo>
                    <a:pt x="333" y="100"/>
                  </a:lnTo>
                  <a:lnTo>
                    <a:pt x="343" y="109"/>
                  </a:lnTo>
                  <a:lnTo>
                    <a:pt x="340" y="115"/>
                  </a:lnTo>
                  <a:lnTo>
                    <a:pt x="311" y="125"/>
                  </a:lnTo>
                  <a:lnTo>
                    <a:pt x="279" y="143"/>
                  </a:lnTo>
                  <a:lnTo>
                    <a:pt x="279" y="172"/>
                  </a:lnTo>
                  <a:lnTo>
                    <a:pt x="261" y="188"/>
                  </a:lnTo>
                  <a:lnTo>
                    <a:pt x="245" y="202"/>
                  </a:lnTo>
                  <a:lnTo>
                    <a:pt x="243" y="229"/>
                  </a:lnTo>
                  <a:lnTo>
                    <a:pt x="243" y="250"/>
                  </a:lnTo>
                  <a:lnTo>
                    <a:pt x="231" y="263"/>
                  </a:lnTo>
                  <a:lnTo>
                    <a:pt x="220" y="250"/>
                  </a:lnTo>
                  <a:lnTo>
                    <a:pt x="202" y="254"/>
                  </a:lnTo>
                  <a:lnTo>
                    <a:pt x="199" y="263"/>
                  </a:lnTo>
                  <a:lnTo>
                    <a:pt x="197" y="288"/>
                  </a:lnTo>
                  <a:lnTo>
                    <a:pt x="204" y="297"/>
                  </a:lnTo>
                  <a:lnTo>
                    <a:pt x="199" y="322"/>
                  </a:lnTo>
                  <a:lnTo>
                    <a:pt x="188" y="334"/>
                  </a:lnTo>
                  <a:lnTo>
                    <a:pt x="174" y="354"/>
                  </a:lnTo>
                  <a:lnTo>
                    <a:pt x="168" y="370"/>
                  </a:lnTo>
                  <a:lnTo>
                    <a:pt x="170" y="397"/>
                  </a:lnTo>
                  <a:lnTo>
                    <a:pt x="183" y="415"/>
                  </a:lnTo>
                  <a:lnTo>
                    <a:pt x="174" y="425"/>
                  </a:lnTo>
                  <a:lnTo>
                    <a:pt x="143" y="436"/>
                  </a:lnTo>
                  <a:lnTo>
                    <a:pt x="131" y="447"/>
                  </a:lnTo>
                  <a:lnTo>
                    <a:pt x="129" y="461"/>
                  </a:lnTo>
                  <a:lnTo>
                    <a:pt x="129" y="486"/>
                  </a:lnTo>
                  <a:lnTo>
                    <a:pt x="93" y="486"/>
                  </a:lnTo>
                  <a:lnTo>
                    <a:pt x="68" y="491"/>
                  </a:lnTo>
                  <a:lnTo>
                    <a:pt x="38" y="456"/>
                  </a:lnTo>
                  <a:lnTo>
                    <a:pt x="22" y="456"/>
                  </a:lnTo>
                  <a:lnTo>
                    <a:pt x="9" y="456"/>
                  </a:lnTo>
                  <a:lnTo>
                    <a:pt x="0" y="445"/>
                  </a:lnTo>
                  <a:lnTo>
                    <a:pt x="9" y="431"/>
                  </a:lnTo>
                  <a:lnTo>
                    <a:pt x="24" y="406"/>
                  </a:lnTo>
                  <a:lnTo>
                    <a:pt x="34" y="381"/>
                  </a:lnTo>
                  <a:lnTo>
                    <a:pt x="54" y="354"/>
                  </a:lnTo>
                  <a:lnTo>
                    <a:pt x="59" y="336"/>
                  </a:lnTo>
                  <a:lnTo>
                    <a:pt x="49" y="325"/>
                  </a:lnTo>
                  <a:lnTo>
                    <a:pt x="38" y="311"/>
                  </a:lnTo>
                  <a:lnTo>
                    <a:pt x="34" y="304"/>
                  </a:lnTo>
                  <a:lnTo>
                    <a:pt x="49" y="300"/>
                  </a:lnTo>
                  <a:lnTo>
                    <a:pt x="59" y="284"/>
                  </a:lnTo>
                  <a:lnTo>
                    <a:pt x="43" y="279"/>
                  </a:lnTo>
                  <a:lnTo>
                    <a:pt x="24" y="288"/>
                  </a:lnTo>
                  <a:lnTo>
                    <a:pt x="24" y="265"/>
                  </a:lnTo>
                  <a:lnTo>
                    <a:pt x="34" y="254"/>
                  </a:lnTo>
                  <a:lnTo>
                    <a:pt x="43" y="240"/>
                  </a:lnTo>
                  <a:lnTo>
                    <a:pt x="47" y="225"/>
                  </a:lnTo>
                  <a:lnTo>
                    <a:pt x="49" y="213"/>
                  </a:lnTo>
                  <a:lnTo>
                    <a:pt x="59" y="209"/>
                  </a:lnTo>
                  <a:lnTo>
                    <a:pt x="70" y="218"/>
                  </a:lnTo>
                  <a:lnTo>
                    <a:pt x="93" y="188"/>
                  </a:lnTo>
                  <a:lnTo>
                    <a:pt x="104" y="168"/>
                  </a:lnTo>
                  <a:lnTo>
                    <a:pt x="138" y="129"/>
                  </a:lnTo>
                  <a:lnTo>
                    <a:pt x="138" y="113"/>
                  </a:lnTo>
                  <a:lnTo>
                    <a:pt x="154" y="88"/>
                  </a:lnTo>
                  <a:lnTo>
                    <a:pt x="159" y="59"/>
                  </a:lnTo>
                  <a:lnTo>
                    <a:pt x="165" y="43"/>
                  </a:lnTo>
                  <a:lnTo>
                    <a:pt x="174" y="4"/>
                  </a:lnTo>
                </a:path>
              </a:pathLst>
            </a:custGeom>
            <a:grpFill/>
            <a:ln w="12700" cap="rnd">
              <a:solidFill>
                <a:schemeClr val="bg1"/>
              </a:solidFill>
              <a:round/>
              <a:headEnd/>
              <a:tailEnd/>
            </a:ln>
          </p:spPr>
          <p:txBody>
            <a:bodyPr/>
            <a:lstStyle/>
            <a:p>
              <a:pPr>
                <a:defRPr/>
              </a:pPr>
              <a:endParaRPr lang="en-GB" dirty="0"/>
            </a:p>
          </p:txBody>
        </p:sp>
        <p:sp>
          <p:nvSpPr>
            <p:cNvPr id="89" name="Freeform 88"/>
            <p:cNvSpPr>
              <a:spLocks/>
            </p:cNvSpPr>
            <p:nvPr/>
          </p:nvSpPr>
          <p:spPr bwMode="auto">
            <a:xfrm>
              <a:off x="1929" y="2948"/>
              <a:ext cx="867" cy="707"/>
            </a:xfrm>
            <a:custGeom>
              <a:avLst/>
              <a:gdLst>
                <a:gd name="T0" fmla="*/ 32 w 911"/>
                <a:gd name="T1" fmla="*/ 86 h 805"/>
                <a:gd name="T2" fmla="*/ 58 w 911"/>
                <a:gd name="T3" fmla="*/ 52 h 805"/>
                <a:gd name="T4" fmla="*/ 51 w 911"/>
                <a:gd name="T5" fmla="*/ 39 h 805"/>
                <a:gd name="T6" fmla="*/ 42 w 911"/>
                <a:gd name="T7" fmla="*/ 27 h 805"/>
                <a:gd name="T8" fmla="*/ 82 w 911"/>
                <a:gd name="T9" fmla="*/ 12 h 805"/>
                <a:gd name="T10" fmla="*/ 111 w 911"/>
                <a:gd name="T11" fmla="*/ 7 h 805"/>
                <a:gd name="T12" fmla="*/ 144 w 911"/>
                <a:gd name="T13" fmla="*/ 4 h 805"/>
                <a:gd name="T14" fmla="*/ 206 w 911"/>
                <a:gd name="T15" fmla="*/ 37 h 805"/>
                <a:gd name="T16" fmla="*/ 247 w 911"/>
                <a:gd name="T17" fmla="*/ 39 h 805"/>
                <a:gd name="T18" fmla="*/ 366 w 911"/>
                <a:gd name="T19" fmla="*/ 80 h 805"/>
                <a:gd name="T20" fmla="*/ 418 w 911"/>
                <a:gd name="T21" fmla="*/ 87 h 805"/>
                <a:gd name="T22" fmla="*/ 453 w 911"/>
                <a:gd name="T23" fmla="*/ 108 h 805"/>
                <a:gd name="T24" fmla="*/ 486 w 911"/>
                <a:gd name="T25" fmla="*/ 111 h 805"/>
                <a:gd name="T26" fmla="*/ 486 w 911"/>
                <a:gd name="T27" fmla="*/ 123 h 805"/>
                <a:gd name="T28" fmla="*/ 543 w 911"/>
                <a:gd name="T29" fmla="*/ 161 h 805"/>
                <a:gd name="T30" fmla="*/ 586 w 911"/>
                <a:gd name="T31" fmla="*/ 175 h 805"/>
                <a:gd name="T32" fmla="*/ 654 w 911"/>
                <a:gd name="T33" fmla="*/ 188 h 805"/>
                <a:gd name="T34" fmla="*/ 668 w 911"/>
                <a:gd name="T35" fmla="*/ 206 h 805"/>
                <a:gd name="T36" fmla="*/ 694 w 911"/>
                <a:gd name="T37" fmla="*/ 214 h 805"/>
                <a:gd name="T38" fmla="*/ 722 w 911"/>
                <a:gd name="T39" fmla="*/ 214 h 805"/>
                <a:gd name="T40" fmla="*/ 740 w 911"/>
                <a:gd name="T41" fmla="*/ 214 h 805"/>
                <a:gd name="T42" fmla="*/ 746 w 911"/>
                <a:gd name="T43" fmla="*/ 237 h 805"/>
                <a:gd name="T44" fmla="*/ 681 w 911"/>
                <a:gd name="T45" fmla="*/ 272 h 805"/>
                <a:gd name="T46" fmla="*/ 589 w 911"/>
                <a:gd name="T47" fmla="*/ 286 h 805"/>
                <a:gd name="T48" fmla="*/ 565 w 911"/>
                <a:gd name="T49" fmla="*/ 304 h 805"/>
                <a:gd name="T50" fmla="*/ 539 w 911"/>
                <a:gd name="T51" fmla="*/ 310 h 805"/>
                <a:gd name="T52" fmla="*/ 511 w 911"/>
                <a:gd name="T53" fmla="*/ 332 h 805"/>
                <a:gd name="T54" fmla="*/ 479 w 911"/>
                <a:gd name="T55" fmla="*/ 348 h 805"/>
                <a:gd name="T56" fmla="*/ 491 w 911"/>
                <a:gd name="T57" fmla="*/ 374 h 805"/>
                <a:gd name="T58" fmla="*/ 494 w 911"/>
                <a:gd name="T59" fmla="*/ 394 h 805"/>
                <a:gd name="T60" fmla="*/ 478 w 911"/>
                <a:gd name="T61" fmla="*/ 402 h 805"/>
                <a:gd name="T62" fmla="*/ 429 w 911"/>
                <a:gd name="T63" fmla="*/ 432 h 805"/>
                <a:gd name="T64" fmla="*/ 412 w 911"/>
                <a:gd name="T65" fmla="*/ 444 h 805"/>
                <a:gd name="T66" fmla="*/ 383 w 911"/>
                <a:gd name="T67" fmla="*/ 451 h 805"/>
                <a:gd name="T68" fmla="*/ 349 w 911"/>
                <a:gd name="T69" fmla="*/ 457 h 805"/>
                <a:gd name="T70" fmla="*/ 333 w 911"/>
                <a:gd name="T71" fmla="*/ 472 h 805"/>
                <a:gd name="T72" fmla="*/ 306 w 911"/>
                <a:gd name="T73" fmla="*/ 476 h 805"/>
                <a:gd name="T74" fmla="*/ 252 w 911"/>
                <a:gd name="T75" fmla="*/ 472 h 805"/>
                <a:gd name="T76" fmla="*/ 166 w 911"/>
                <a:gd name="T77" fmla="*/ 451 h 805"/>
                <a:gd name="T78" fmla="*/ 127 w 911"/>
                <a:gd name="T79" fmla="*/ 464 h 805"/>
                <a:gd name="T80" fmla="*/ 87 w 911"/>
                <a:gd name="T81" fmla="*/ 474 h 805"/>
                <a:gd name="T82" fmla="*/ 42 w 911"/>
                <a:gd name="T83" fmla="*/ 450 h 805"/>
                <a:gd name="T84" fmla="*/ 25 w 911"/>
                <a:gd name="T85" fmla="*/ 392 h 805"/>
                <a:gd name="T86" fmla="*/ 0 w 911"/>
                <a:gd name="T87" fmla="*/ 372 h 805"/>
                <a:gd name="T88" fmla="*/ 10 w 911"/>
                <a:gd name="T89" fmla="*/ 350 h 805"/>
                <a:gd name="T90" fmla="*/ 45 w 911"/>
                <a:gd name="T91" fmla="*/ 337 h 805"/>
                <a:gd name="T92" fmla="*/ 29 w 911"/>
                <a:gd name="T93" fmla="*/ 310 h 805"/>
                <a:gd name="T94" fmla="*/ 62 w 911"/>
                <a:gd name="T95" fmla="*/ 281 h 805"/>
                <a:gd name="T96" fmla="*/ 53 w 911"/>
                <a:gd name="T97" fmla="*/ 259 h 805"/>
                <a:gd name="T98" fmla="*/ 65 w 911"/>
                <a:gd name="T99" fmla="*/ 239 h 805"/>
                <a:gd name="T100" fmla="*/ 82 w 911"/>
                <a:gd name="T101" fmla="*/ 247 h 805"/>
                <a:gd name="T102" fmla="*/ 95 w 911"/>
                <a:gd name="T103" fmla="*/ 209 h 805"/>
                <a:gd name="T104" fmla="*/ 123 w 911"/>
                <a:gd name="T105" fmla="*/ 182 h 805"/>
                <a:gd name="T106" fmla="*/ 149 w 911"/>
                <a:gd name="T107" fmla="*/ 163 h 805"/>
                <a:gd name="T108" fmla="*/ 178 w 911"/>
                <a:gd name="T109" fmla="*/ 155 h 805"/>
                <a:gd name="T110" fmla="*/ 147 w 911"/>
                <a:gd name="T111" fmla="*/ 123 h 805"/>
                <a:gd name="T112" fmla="*/ 119 w 911"/>
                <a:gd name="T113" fmla="*/ 125 h 805"/>
                <a:gd name="T114" fmla="*/ 85 w 911"/>
                <a:gd name="T115" fmla="*/ 116 h 805"/>
                <a:gd name="T116" fmla="*/ 72 w 911"/>
                <a:gd name="T117" fmla="*/ 113 h 805"/>
                <a:gd name="T118" fmla="*/ 62 w 911"/>
                <a:gd name="T119" fmla="*/ 92 h 805"/>
                <a:gd name="T120" fmla="*/ 37 w 911"/>
                <a:gd name="T121" fmla="*/ 92 h 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1"/>
                <a:gd name="T184" fmla="*/ 0 h 805"/>
                <a:gd name="T185" fmla="*/ 911 w 911"/>
                <a:gd name="T186" fmla="*/ 805 h 8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1" h="805">
                  <a:moveTo>
                    <a:pt x="45" y="156"/>
                  </a:moveTo>
                  <a:lnTo>
                    <a:pt x="40" y="145"/>
                  </a:lnTo>
                  <a:lnTo>
                    <a:pt x="45" y="129"/>
                  </a:lnTo>
                  <a:lnTo>
                    <a:pt x="70" y="86"/>
                  </a:lnTo>
                  <a:lnTo>
                    <a:pt x="59" y="77"/>
                  </a:lnTo>
                  <a:lnTo>
                    <a:pt x="63" y="65"/>
                  </a:lnTo>
                  <a:lnTo>
                    <a:pt x="50" y="63"/>
                  </a:lnTo>
                  <a:lnTo>
                    <a:pt x="50" y="45"/>
                  </a:lnTo>
                  <a:lnTo>
                    <a:pt x="59" y="34"/>
                  </a:lnTo>
                  <a:lnTo>
                    <a:pt x="100" y="20"/>
                  </a:lnTo>
                  <a:lnTo>
                    <a:pt x="134" y="24"/>
                  </a:lnTo>
                  <a:lnTo>
                    <a:pt x="136" y="11"/>
                  </a:lnTo>
                  <a:lnTo>
                    <a:pt x="161" y="0"/>
                  </a:lnTo>
                  <a:lnTo>
                    <a:pt x="175" y="4"/>
                  </a:lnTo>
                  <a:lnTo>
                    <a:pt x="202" y="40"/>
                  </a:lnTo>
                  <a:lnTo>
                    <a:pt x="250" y="63"/>
                  </a:lnTo>
                  <a:lnTo>
                    <a:pt x="291" y="63"/>
                  </a:lnTo>
                  <a:lnTo>
                    <a:pt x="302" y="65"/>
                  </a:lnTo>
                  <a:lnTo>
                    <a:pt x="416" y="129"/>
                  </a:lnTo>
                  <a:lnTo>
                    <a:pt x="448" y="134"/>
                  </a:lnTo>
                  <a:lnTo>
                    <a:pt x="473" y="156"/>
                  </a:lnTo>
                  <a:lnTo>
                    <a:pt x="509" y="147"/>
                  </a:lnTo>
                  <a:lnTo>
                    <a:pt x="532" y="161"/>
                  </a:lnTo>
                  <a:lnTo>
                    <a:pt x="552" y="181"/>
                  </a:lnTo>
                  <a:lnTo>
                    <a:pt x="577" y="181"/>
                  </a:lnTo>
                  <a:lnTo>
                    <a:pt x="593" y="186"/>
                  </a:lnTo>
                  <a:lnTo>
                    <a:pt x="602" y="195"/>
                  </a:lnTo>
                  <a:lnTo>
                    <a:pt x="593" y="206"/>
                  </a:lnTo>
                  <a:lnTo>
                    <a:pt x="593" y="222"/>
                  </a:lnTo>
                  <a:lnTo>
                    <a:pt x="662" y="270"/>
                  </a:lnTo>
                  <a:lnTo>
                    <a:pt x="698" y="299"/>
                  </a:lnTo>
                  <a:lnTo>
                    <a:pt x="714" y="295"/>
                  </a:lnTo>
                  <a:lnTo>
                    <a:pt x="734" y="290"/>
                  </a:lnTo>
                  <a:lnTo>
                    <a:pt x="798" y="317"/>
                  </a:lnTo>
                  <a:lnTo>
                    <a:pt x="805" y="340"/>
                  </a:lnTo>
                  <a:lnTo>
                    <a:pt x="814" y="347"/>
                  </a:lnTo>
                  <a:lnTo>
                    <a:pt x="834" y="352"/>
                  </a:lnTo>
                  <a:lnTo>
                    <a:pt x="846" y="361"/>
                  </a:lnTo>
                  <a:lnTo>
                    <a:pt x="864" y="361"/>
                  </a:lnTo>
                  <a:lnTo>
                    <a:pt x="880" y="361"/>
                  </a:lnTo>
                  <a:lnTo>
                    <a:pt x="898" y="365"/>
                  </a:lnTo>
                  <a:lnTo>
                    <a:pt x="903" y="361"/>
                  </a:lnTo>
                  <a:lnTo>
                    <a:pt x="910" y="377"/>
                  </a:lnTo>
                  <a:lnTo>
                    <a:pt x="910" y="397"/>
                  </a:lnTo>
                  <a:lnTo>
                    <a:pt x="898" y="411"/>
                  </a:lnTo>
                  <a:lnTo>
                    <a:pt x="830" y="458"/>
                  </a:lnTo>
                  <a:lnTo>
                    <a:pt x="803" y="458"/>
                  </a:lnTo>
                  <a:lnTo>
                    <a:pt x="718" y="481"/>
                  </a:lnTo>
                  <a:lnTo>
                    <a:pt x="689" y="486"/>
                  </a:lnTo>
                  <a:lnTo>
                    <a:pt x="689" y="511"/>
                  </a:lnTo>
                  <a:lnTo>
                    <a:pt x="673" y="511"/>
                  </a:lnTo>
                  <a:lnTo>
                    <a:pt x="657" y="522"/>
                  </a:lnTo>
                  <a:lnTo>
                    <a:pt x="639" y="542"/>
                  </a:lnTo>
                  <a:lnTo>
                    <a:pt x="623" y="558"/>
                  </a:lnTo>
                  <a:lnTo>
                    <a:pt x="602" y="563"/>
                  </a:lnTo>
                  <a:lnTo>
                    <a:pt x="584" y="585"/>
                  </a:lnTo>
                  <a:lnTo>
                    <a:pt x="584" y="613"/>
                  </a:lnTo>
                  <a:lnTo>
                    <a:pt x="598" y="629"/>
                  </a:lnTo>
                  <a:lnTo>
                    <a:pt x="602" y="642"/>
                  </a:lnTo>
                  <a:lnTo>
                    <a:pt x="602" y="663"/>
                  </a:lnTo>
                  <a:lnTo>
                    <a:pt x="598" y="672"/>
                  </a:lnTo>
                  <a:lnTo>
                    <a:pt x="582" y="676"/>
                  </a:lnTo>
                  <a:lnTo>
                    <a:pt x="557" y="697"/>
                  </a:lnTo>
                  <a:lnTo>
                    <a:pt x="523" y="726"/>
                  </a:lnTo>
                  <a:lnTo>
                    <a:pt x="509" y="738"/>
                  </a:lnTo>
                  <a:lnTo>
                    <a:pt x="502" y="747"/>
                  </a:lnTo>
                  <a:lnTo>
                    <a:pt x="502" y="758"/>
                  </a:lnTo>
                  <a:lnTo>
                    <a:pt x="466" y="758"/>
                  </a:lnTo>
                  <a:lnTo>
                    <a:pt x="443" y="763"/>
                  </a:lnTo>
                  <a:lnTo>
                    <a:pt x="427" y="767"/>
                  </a:lnTo>
                  <a:lnTo>
                    <a:pt x="420" y="774"/>
                  </a:lnTo>
                  <a:lnTo>
                    <a:pt x="407" y="792"/>
                  </a:lnTo>
                  <a:lnTo>
                    <a:pt x="386" y="799"/>
                  </a:lnTo>
                  <a:lnTo>
                    <a:pt x="373" y="799"/>
                  </a:lnTo>
                  <a:lnTo>
                    <a:pt x="348" y="797"/>
                  </a:lnTo>
                  <a:lnTo>
                    <a:pt x="307" y="792"/>
                  </a:lnTo>
                  <a:lnTo>
                    <a:pt x="232" y="763"/>
                  </a:lnTo>
                  <a:lnTo>
                    <a:pt x="202" y="758"/>
                  </a:lnTo>
                  <a:lnTo>
                    <a:pt x="175" y="767"/>
                  </a:lnTo>
                  <a:lnTo>
                    <a:pt x="154" y="779"/>
                  </a:lnTo>
                  <a:lnTo>
                    <a:pt x="129" y="783"/>
                  </a:lnTo>
                  <a:lnTo>
                    <a:pt x="106" y="797"/>
                  </a:lnTo>
                  <a:lnTo>
                    <a:pt x="95" y="804"/>
                  </a:lnTo>
                  <a:lnTo>
                    <a:pt x="50" y="756"/>
                  </a:lnTo>
                  <a:lnTo>
                    <a:pt x="50" y="683"/>
                  </a:lnTo>
                  <a:lnTo>
                    <a:pt x="29" y="658"/>
                  </a:lnTo>
                  <a:lnTo>
                    <a:pt x="4" y="638"/>
                  </a:lnTo>
                  <a:lnTo>
                    <a:pt x="0" y="626"/>
                  </a:lnTo>
                  <a:lnTo>
                    <a:pt x="0" y="601"/>
                  </a:lnTo>
                  <a:lnTo>
                    <a:pt x="13" y="588"/>
                  </a:lnTo>
                  <a:lnTo>
                    <a:pt x="45" y="576"/>
                  </a:lnTo>
                  <a:lnTo>
                    <a:pt x="54" y="567"/>
                  </a:lnTo>
                  <a:lnTo>
                    <a:pt x="40" y="551"/>
                  </a:lnTo>
                  <a:lnTo>
                    <a:pt x="36" y="522"/>
                  </a:lnTo>
                  <a:lnTo>
                    <a:pt x="50" y="497"/>
                  </a:lnTo>
                  <a:lnTo>
                    <a:pt x="75" y="472"/>
                  </a:lnTo>
                  <a:lnTo>
                    <a:pt x="75" y="451"/>
                  </a:lnTo>
                  <a:lnTo>
                    <a:pt x="65" y="436"/>
                  </a:lnTo>
                  <a:lnTo>
                    <a:pt x="75" y="406"/>
                  </a:lnTo>
                  <a:lnTo>
                    <a:pt x="79" y="402"/>
                  </a:lnTo>
                  <a:lnTo>
                    <a:pt x="91" y="402"/>
                  </a:lnTo>
                  <a:lnTo>
                    <a:pt x="100" y="415"/>
                  </a:lnTo>
                  <a:lnTo>
                    <a:pt x="111" y="397"/>
                  </a:lnTo>
                  <a:lnTo>
                    <a:pt x="116" y="352"/>
                  </a:lnTo>
                  <a:lnTo>
                    <a:pt x="150" y="322"/>
                  </a:lnTo>
                  <a:lnTo>
                    <a:pt x="150" y="306"/>
                  </a:lnTo>
                  <a:lnTo>
                    <a:pt x="150" y="295"/>
                  </a:lnTo>
                  <a:lnTo>
                    <a:pt x="182" y="274"/>
                  </a:lnTo>
                  <a:lnTo>
                    <a:pt x="207" y="270"/>
                  </a:lnTo>
                  <a:lnTo>
                    <a:pt x="216" y="261"/>
                  </a:lnTo>
                  <a:lnTo>
                    <a:pt x="195" y="240"/>
                  </a:lnTo>
                  <a:lnTo>
                    <a:pt x="179" y="206"/>
                  </a:lnTo>
                  <a:lnTo>
                    <a:pt x="170" y="199"/>
                  </a:lnTo>
                  <a:lnTo>
                    <a:pt x="145" y="211"/>
                  </a:lnTo>
                  <a:lnTo>
                    <a:pt x="129" y="204"/>
                  </a:lnTo>
                  <a:lnTo>
                    <a:pt x="104" y="195"/>
                  </a:lnTo>
                  <a:lnTo>
                    <a:pt x="95" y="199"/>
                  </a:lnTo>
                  <a:lnTo>
                    <a:pt x="88" y="190"/>
                  </a:lnTo>
                  <a:lnTo>
                    <a:pt x="88" y="174"/>
                  </a:lnTo>
                  <a:lnTo>
                    <a:pt x="75" y="156"/>
                  </a:lnTo>
                  <a:lnTo>
                    <a:pt x="65" y="152"/>
                  </a:lnTo>
                  <a:lnTo>
                    <a:pt x="45" y="156"/>
                  </a:lnTo>
                </a:path>
              </a:pathLst>
            </a:custGeom>
            <a:solidFill>
              <a:srgbClr val="FF0000"/>
            </a:solidFill>
            <a:ln w="12700" cap="rnd">
              <a:solidFill>
                <a:schemeClr val="bg1"/>
              </a:solidFill>
              <a:round/>
              <a:headEnd/>
              <a:tailEnd/>
            </a:ln>
          </p:spPr>
          <p:txBody>
            <a:bodyPr/>
            <a:lstStyle/>
            <a:p>
              <a:pPr>
                <a:defRPr/>
              </a:pPr>
              <a:endParaRPr lang="en-GB" dirty="0"/>
            </a:p>
          </p:txBody>
        </p:sp>
        <p:sp>
          <p:nvSpPr>
            <p:cNvPr id="90" name="Freeform 89"/>
            <p:cNvSpPr>
              <a:spLocks/>
            </p:cNvSpPr>
            <p:nvPr/>
          </p:nvSpPr>
          <p:spPr bwMode="auto">
            <a:xfrm>
              <a:off x="2589" y="3535"/>
              <a:ext cx="35" cy="33"/>
            </a:xfrm>
            <a:custGeom>
              <a:avLst/>
              <a:gdLst>
                <a:gd name="T0" fmla="*/ 31 w 36"/>
                <a:gd name="T1" fmla="*/ 0 h 38"/>
                <a:gd name="T2" fmla="*/ 18 w 36"/>
                <a:gd name="T3" fmla="*/ 0 h 38"/>
                <a:gd name="T4" fmla="*/ 0 w 36"/>
                <a:gd name="T5" fmla="*/ 13 h 38"/>
                <a:gd name="T6" fmla="*/ 9 w 36"/>
                <a:gd name="T7" fmla="*/ 21 h 38"/>
                <a:gd name="T8" fmla="*/ 21 w 36"/>
                <a:gd name="T9" fmla="*/ 21 h 38"/>
                <a:gd name="T10" fmla="*/ 31 w 36"/>
                <a:gd name="T11" fmla="*/ 0 h 38"/>
                <a:gd name="T12" fmla="*/ 0 60000 65536"/>
                <a:gd name="T13" fmla="*/ 0 60000 65536"/>
                <a:gd name="T14" fmla="*/ 0 60000 65536"/>
                <a:gd name="T15" fmla="*/ 0 60000 65536"/>
                <a:gd name="T16" fmla="*/ 0 60000 65536"/>
                <a:gd name="T17" fmla="*/ 0 60000 65536"/>
                <a:gd name="T18" fmla="*/ 0 w 36"/>
                <a:gd name="T19" fmla="*/ 0 h 38"/>
                <a:gd name="T20" fmla="*/ 36 w 3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6" h="38">
                  <a:moveTo>
                    <a:pt x="35" y="0"/>
                  </a:moveTo>
                  <a:lnTo>
                    <a:pt x="18" y="0"/>
                  </a:lnTo>
                  <a:lnTo>
                    <a:pt x="0" y="23"/>
                  </a:lnTo>
                  <a:lnTo>
                    <a:pt x="9" y="37"/>
                  </a:lnTo>
                  <a:lnTo>
                    <a:pt x="25" y="37"/>
                  </a:lnTo>
                  <a:lnTo>
                    <a:pt x="35" y="0"/>
                  </a:lnTo>
                </a:path>
              </a:pathLst>
            </a:custGeom>
            <a:grpFill/>
            <a:ln w="12700" cap="rnd">
              <a:solidFill>
                <a:schemeClr val="bg1"/>
              </a:solidFill>
              <a:round/>
              <a:headEnd/>
              <a:tailEnd/>
            </a:ln>
          </p:spPr>
          <p:txBody>
            <a:bodyPr/>
            <a:lstStyle/>
            <a:p>
              <a:pPr>
                <a:defRPr/>
              </a:pPr>
              <a:endParaRPr lang="en-GB" dirty="0"/>
            </a:p>
          </p:txBody>
        </p:sp>
        <p:sp>
          <p:nvSpPr>
            <p:cNvPr id="91" name="Freeform 90"/>
            <p:cNvSpPr>
              <a:spLocks/>
            </p:cNvSpPr>
            <p:nvPr/>
          </p:nvSpPr>
          <p:spPr bwMode="auto">
            <a:xfrm>
              <a:off x="2683" y="3481"/>
              <a:ext cx="77" cy="55"/>
            </a:xfrm>
            <a:custGeom>
              <a:avLst/>
              <a:gdLst>
                <a:gd name="T0" fmla="*/ 50 w 80"/>
                <a:gd name="T1" fmla="*/ 0 h 62"/>
                <a:gd name="T2" fmla="*/ 41 w 80"/>
                <a:gd name="T3" fmla="*/ 4 h 62"/>
                <a:gd name="T4" fmla="*/ 14 w 80"/>
                <a:gd name="T5" fmla="*/ 7 h 62"/>
                <a:gd name="T6" fmla="*/ 0 w 80"/>
                <a:gd name="T7" fmla="*/ 20 h 62"/>
                <a:gd name="T8" fmla="*/ 20 w 80"/>
                <a:gd name="T9" fmla="*/ 30 h 62"/>
                <a:gd name="T10" fmla="*/ 34 w 80"/>
                <a:gd name="T11" fmla="*/ 38 h 62"/>
                <a:gd name="T12" fmla="*/ 55 w 80"/>
                <a:gd name="T13" fmla="*/ 35 h 62"/>
                <a:gd name="T14" fmla="*/ 67 w 80"/>
                <a:gd name="T15" fmla="*/ 30 h 62"/>
                <a:gd name="T16" fmla="*/ 63 w 80"/>
                <a:gd name="T17" fmla="*/ 20 h 62"/>
                <a:gd name="T18" fmla="*/ 55 w 80"/>
                <a:gd name="T19" fmla="*/ 12 h 62"/>
                <a:gd name="T20" fmla="*/ 50 w 80"/>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62"/>
                <a:gd name="T35" fmla="*/ 80 w 8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62">
                  <a:moveTo>
                    <a:pt x="58" y="0"/>
                  </a:moveTo>
                  <a:lnTo>
                    <a:pt x="49" y="6"/>
                  </a:lnTo>
                  <a:lnTo>
                    <a:pt x="18" y="11"/>
                  </a:lnTo>
                  <a:lnTo>
                    <a:pt x="0" y="31"/>
                  </a:lnTo>
                  <a:lnTo>
                    <a:pt x="24" y="49"/>
                  </a:lnTo>
                  <a:lnTo>
                    <a:pt x="38" y="61"/>
                  </a:lnTo>
                  <a:lnTo>
                    <a:pt x="63" y="56"/>
                  </a:lnTo>
                  <a:lnTo>
                    <a:pt x="79" y="49"/>
                  </a:lnTo>
                  <a:lnTo>
                    <a:pt x="74" y="31"/>
                  </a:lnTo>
                  <a:lnTo>
                    <a:pt x="63" y="20"/>
                  </a:lnTo>
                  <a:lnTo>
                    <a:pt x="58" y="0"/>
                  </a:lnTo>
                </a:path>
              </a:pathLst>
            </a:custGeom>
            <a:grpFill/>
            <a:ln w="12700" cap="rnd">
              <a:solidFill>
                <a:schemeClr val="bg1"/>
              </a:solidFill>
              <a:round/>
              <a:headEnd/>
              <a:tailEnd/>
            </a:ln>
          </p:spPr>
          <p:txBody>
            <a:bodyPr/>
            <a:lstStyle/>
            <a:p>
              <a:pPr>
                <a:defRPr/>
              </a:pPr>
              <a:endParaRPr lang="en-GB" dirty="0"/>
            </a:p>
          </p:txBody>
        </p:sp>
        <p:sp>
          <p:nvSpPr>
            <p:cNvPr id="92" name="Freeform 91"/>
            <p:cNvSpPr>
              <a:spLocks/>
            </p:cNvSpPr>
            <p:nvPr/>
          </p:nvSpPr>
          <p:spPr bwMode="auto">
            <a:xfrm>
              <a:off x="2802" y="3484"/>
              <a:ext cx="37" cy="32"/>
            </a:xfrm>
            <a:custGeom>
              <a:avLst/>
              <a:gdLst>
                <a:gd name="T0" fmla="*/ 19 w 38"/>
                <a:gd name="T1" fmla="*/ 0 h 37"/>
                <a:gd name="T2" fmla="*/ 0 w 38"/>
                <a:gd name="T3" fmla="*/ 5 h 37"/>
                <a:gd name="T4" fmla="*/ 19 w 38"/>
                <a:gd name="T5" fmla="*/ 12 h 37"/>
                <a:gd name="T6" fmla="*/ 33 w 38"/>
                <a:gd name="T7" fmla="*/ 20 h 37"/>
                <a:gd name="T8" fmla="*/ 19 w 38"/>
                <a:gd name="T9" fmla="*/ 0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23" y="0"/>
                  </a:moveTo>
                  <a:lnTo>
                    <a:pt x="0" y="9"/>
                  </a:lnTo>
                  <a:lnTo>
                    <a:pt x="20" y="21"/>
                  </a:lnTo>
                  <a:lnTo>
                    <a:pt x="37" y="36"/>
                  </a:lnTo>
                  <a:lnTo>
                    <a:pt x="23" y="0"/>
                  </a:lnTo>
                </a:path>
              </a:pathLst>
            </a:custGeom>
            <a:grpFill/>
            <a:ln w="12700" cap="rnd">
              <a:solidFill>
                <a:schemeClr val="bg1"/>
              </a:solidFill>
              <a:round/>
              <a:headEnd/>
              <a:tailEnd/>
            </a:ln>
          </p:spPr>
          <p:txBody>
            <a:bodyPr/>
            <a:lstStyle/>
            <a:p>
              <a:pPr>
                <a:defRPr/>
              </a:pPr>
              <a:endParaRPr lang="en-GB" dirty="0"/>
            </a:p>
          </p:txBody>
        </p:sp>
        <p:sp>
          <p:nvSpPr>
            <p:cNvPr id="93" name="Freeform 92"/>
            <p:cNvSpPr>
              <a:spLocks/>
            </p:cNvSpPr>
            <p:nvPr/>
          </p:nvSpPr>
          <p:spPr bwMode="auto">
            <a:xfrm>
              <a:off x="3115" y="3455"/>
              <a:ext cx="129" cy="191"/>
            </a:xfrm>
            <a:custGeom>
              <a:avLst/>
              <a:gdLst>
                <a:gd name="T0" fmla="*/ 65 w 136"/>
                <a:gd name="T1" fmla="*/ 0 h 217"/>
                <a:gd name="T2" fmla="*/ 47 w 136"/>
                <a:gd name="T3" fmla="*/ 7 h 217"/>
                <a:gd name="T4" fmla="*/ 35 w 136"/>
                <a:gd name="T5" fmla="*/ 15 h 217"/>
                <a:gd name="T6" fmla="*/ 21 w 136"/>
                <a:gd name="T7" fmla="*/ 18 h 217"/>
                <a:gd name="T8" fmla="*/ 0 w 136"/>
                <a:gd name="T9" fmla="*/ 15 h 217"/>
                <a:gd name="T10" fmla="*/ 4 w 136"/>
                <a:gd name="T11" fmla="*/ 30 h 217"/>
                <a:gd name="T12" fmla="*/ 14 w 136"/>
                <a:gd name="T13" fmla="*/ 39 h 217"/>
                <a:gd name="T14" fmla="*/ 9 w 136"/>
                <a:gd name="T15" fmla="*/ 63 h 217"/>
                <a:gd name="T16" fmla="*/ 9 w 136"/>
                <a:gd name="T17" fmla="*/ 77 h 217"/>
                <a:gd name="T18" fmla="*/ 14 w 136"/>
                <a:gd name="T19" fmla="*/ 87 h 217"/>
                <a:gd name="T20" fmla="*/ 4 w 136"/>
                <a:gd name="T21" fmla="*/ 107 h 217"/>
                <a:gd name="T22" fmla="*/ 9 w 136"/>
                <a:gd name="T23" fmla="*/ 121 h 217"/>
                <a:gd name="T24" fmla="*/ 21 w 136"/>
                <a:gd name="T25" fmla="*/ 129 h 217"/>
                <a:gd name="T26" fmla="*/ 41 w 136"/>
                <a:gd name="T27" fmla="*/ 118 h 217"/>
                <a:gd name="T28" fmla="*/ 47 w 136"/>
                <a:gd name="T29" fmla="*/ 116 h 217"/>
                <a:gd name="T30" fmla="*/ 68 w 136"/>
                <a:gd name="T31" fmla="*/ 118 h 217"/>
                <a:gd name="T32" fmla="*/ 81 w 136"/>
                <a:gd name="T33" fmla="*/ 108 h 217"/>
                <a:gd name="T34" fmla="*/ 81 w 136"/>
                <a:gd name="T35" fmla="*/ 99 h 217"/>
                <a:gd name="T36" fmla="*/ 98 w 136"/>
                <a:gd name="T37" fmla="*/ 78 h 217"/>
                <a:gd name="T38" fmla="*/ 105 w 136"/>
                <a:gd name="T39" fmla="*/ 67 h 217"/>
                <a:gd name="T40" fmla="*/ 98 w 136"/>
                <a:gd name="T41" fmla="*/ 55 h 217"/>
                <a:gd name="T42" fmla="*/ 109 w 136"/>
                <a:gd name="T43" fmla="*/ 39 h 217"/>
                <a:gd name="T44" fmla="*/ 101 w 136"/>
                <a:gd name="T45" fmla="*/ 18 h 217"/>
                <a:gd name="T46" fmla="*/ 98 w 136"/>
                <a:gd name="T47" fmla="*/ 4 h 217"/>
                <a:gd name="T48" fmla="*/ 65 w 136"/>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217"/>
                <a:gd name="T77" fmla="*/ 136 w 136"/>
                <a:gd name="T78" fmla="*/ 217 h 2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217">
                  <a:moveTo>
                    <a:pt x="80" y="0"/>
                  </a:moveTo>
                  <a:lnTo>
                    <a:pt x="59" y="11"/>
                  </a:lnTo>
                  <a:lnTo>
                    <a:pt x="43" y="25"/>
                  </a:lnTo>
                  <a:lnTo>
                    <a:pt x="25" y="29"/>
                  </a:lnTo>
                  <a:lnTo>
                    <a:pt x="0" y="25"/>
                  </a:lnTo>
                  <a:lnTo>
                    <a:pt x="4" y="50"/>
                  </a:lnTo>
                  <a:lnTo>
                    <a:pt x="18" y="65"/>
                  </a:lnTo>
                  <a:lnTo>
                    <a:pt x="13" y="106"/>
                  </a:lnTo>
                  <a:lnTo>
                    <a:pt x="13" y="127"/>
                  </a:lnTo>
                  <a:lnTo>
                    <a:pt x="18" y="145"/>
                  </a:lnTo>
                  <a:lnTo>
                    <a:pt x="4" y="179"/>
                  </a:lnTo>
                  <a:lnTo>
                    <a:pt x="9" y="202"/>
                  </a:lnTo>
                  <a:lnTo>
                    <a:pt x="25" y="216"/>
                  </a:lnTo>
                  <a:lnTo>
                    <a:pt x="50" y="197"/>
                  </a:lnTo>
                  <a:lnTo>
                    <a:pt x="59" y="193"/>
                  </a:lnTo>
                  <a:lnTo>
                    <a:pt x="84" y="197"/>
                  </a:lnTo>
                  <a:lnTo>
                    <a:pt x="100" y="181"/>
                  </a:lnTo>
                  <a:lnTo>
                    <a:pt x="100" y="165"/>
                  </a:lnTo>
                  <a:lnTo>
                    <a:pt x="121" y="131"/>
                  </a:lnTo>
                  <a:lnTo>
                    <a:pt x="130" y="111"/>
                  </a:lnTo>
                  <a:lnTo>
                    <a:pt x="121" y="90"/>
                  </a:lnTo>
                  <a:lnTo>
                    <a:pt x="135" y="65"/>
                  </a:lnTo>
                  <a:lnTo>
                    <a:pt x="125" y="29"/>
                  </a:lnTo>
                  <a:lnTo>
                    <a:pt x="121" y="6"/>
                  </a:lnTo>
                  <a:lnTo>
                    <a:pt x="80"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94" name="Freeform 93"/>
            <p:cNvSpPr>
              <a:spLocks/>
            </p:cNvSpPr>
            <p:nvPr/>
          </p:nvSpPr>
          <p:spPr bwMode="auto">
            <a:xfrm>
              <a:off x="3404" y="3752"/>
              <a:ext cx="236" cy="134"/>
            </a:xfrm>
            <a:custGeom>
              <a:avLst/>
              <a:gdLst>
                <a:gd name="T0" fmla="*/ 198 w 246"/>
                <a:gd name="T1" fmla="*/ 0 h 153"/>
                <a:gd name="T2" fmla="*/ 207 w 246"/>
                <a:gd name="T3" fmla="*/ 7 h 153"/>
                <a:gd name="T4" fmla="*/ 201 w 246"/>
                <a:gd name="T5" fmla="*/ 14 h 153"/>
                <a:gd name="T6" fmla="*/ 193 w 246"/>
                <a:gd name="T7" fmla="*/ 26 h 153"/>
                <a:gd name="T8" fmla="*/ 182 w 246"/>
                <a:gd name="T9" fmla="*/ 33 h 153"/>
                <a:gd name="T10" fmla="*/ 185 w 246"/>
                <a:gd name="T11" fmla="*/ 56 h 153"/>
                <a:gd name="T12" fmla="*/ 193 w 246"/>
                <a:gd name="T13" fmla="*/ 72 h 153"/>
                <a:gd name="T14" fmla="*/ 175 w 246"/>
                <a:gd name="T15" fmla="*/ 80 h 153"/>
                <a:gd name="T16" fmla="*/ 172 w 246"/>
                <a:gd name="T17" fmla="*/ 87 h 153"/>
                <a:gd name="T18" fmla="*/ 156 w 246"/>
                <a:gd name="T19" fmla="*/ 89 h 153"/>
                <a:gd name="T20" fmla="*/ 135 w 246"/>
                <a:gd name="T21" fmla="*/ 74 h 153"/>
                <a:gd name="T22" fmla="*/ 122 w 246"/>
                <a:gd name="T23" fmla="*/ 74 h 153"/>
                <a:gd name="T24" fmla="*/ 110 w 246"/>
                <a:gd name="T25" fmla="*/ 62 h 153"/>
                <a:gd name="T26" fmla="*/ 89 w 246"/>
                <a:gd name="T27" fmla="*/ 56 h 153"/>
                <a:gd name="T28" fmla="*/ 76 w 246"/>
                <a:gd name="T29" fmla="*/ 53 h 153"/>
                <a:gd name="T30" fmla="*/ 61 w 246"/>
                <a:gd name="T31" fmla="*/ 47 h 153"/>
                <a:gd name="T32" fmla="*/ 46 w 246"/>
                <a:gd name="T33" fmla="*/ 40 h 153"/>
                <a:gd name="T34" fmla="*/ 21 w 246"/>
                <a:gd name="T35" fmla="*/ 29 h 153"/>
                <a:gd name="T36" fmla="*/ 12 w 246"/>
                <a:gd name="T37" fmla="*/ 26 h 153"/>
                <a:gd name="T38" fmla="*/ 0 w 246"/>
                <a:gd name="T39" fmla="*/ 18 h 153"/>
                <a:gd name="T40" fmla="*/ 0 w 246"/>
                <a:gd name="T41" fmla="*/ 9 h 153"/>
                <a:gd name="T42" fmla="*/ 4 w 246"/>
                <a:gd name="T43" fmla="*/ 4 h 153"/>
                <a:gd name="T44" fmla="*/ 25 w 246"/>
                <a:gd name="T45" fmla="*/ 4 h 153"/>
                <a:gd name="T46" fmla="*/ 57 w 246"/>
                <a:gd name="T47" fmla="*/ 4 h 153"/>
                <a:gd name="T48" fmla="*/ 65 w 246"/>
                <a:gd name="T49" fmla="*/ 12 h 153"/>
                <a:gd name="T50" fmla="*/ 101 w 246"/>
                <a:gd name="T51" fmla="*/ 12 h 153"/>
                <a:gd name="T52" fmla="*/ 125 w 246"/>
                <a:gd name="T53" fmla="*/ 12 h 153"/>
                <a:gd name="T54" fmla="*/ 156 w 246"/>
                <a:gd name="T55" fmla="*/ 7 h 153"/>
                <a:gd name="T56" fmla="*/ 198 w 246"/>
                <a:gd name="T57" fmla="*/ 0 h 1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6"/>
                <a:gd name="T88" fmla="*/ 0 h 153"/>
                <a:gd name="T89" fmla="*/ 246 w 246"/>
                <a:gd name="T90" fmla="*/ 153 h 1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6" h="153">
                  <a:moveTo>
                    <a:pt x="233" y="0"/>
                  </a:moveTo>
                  <a:lnTo>
                    <a:pt x="245" y="11"/>
                  </a:lnTo>
                  <a:lnTo>
                    <a:pt x="238" y="24"/>
                  </a:lnTo>
                  <a:lnTo>
                    <a:pt x="228" y="45"/>
                  </a:lnTo>
                  <a:lnTo>
                    <a:pt x="215" y="56"/>
                  </a:lnTo>
                  <a:lnTo>
                    <a:pt x="219" y="95"/>
                  </a:lnTo>
                  <a:lnTo>
                    <a:pt x="228" y="122"/>
                  </a:lnTo>
                  <a:lnTo>
                    <a:pt x="206" y="136"/>
                  </a:lnTo>
                  <a:lnTo>
                    <a:pt x="203" y="147"/>
                  </a:lnTo>
                  <a:lnTo>
                    <a:pt x="185" y="152"/>
                  </a:lnTo>
                  <a:lnTo>
                    <a:pt x="160" y="127"/>
                  </a:lnTo>
                  <a:lnTo>
                    <a:pt x="144" y="127"/>
                  </a:lnTo>
                  <a:lnTo>
                    <a:pt x="130" y="106"/>
                  </a:lnTo>
                  <a:lnTo>
                    <a:pt x="105" y="95"/>
                  </a:lnTo>
                  <a:lnTo>
                    <a:pt x="89" y="90"/>
                  </a:lnTo>
                  <a:lnTo>
                    <a:pt x="73" y="81"/>
                  </a:lnTo>
                  <a:lnTo>
                    <a:pt x="54" y="70"/>
                  </a:lnTo>
                  <a:lnTo>
                    <a:pt x="25" y="49"/>
                  </a:lnTo>
                  <a:lnTo>
                    <a:pt x="13" y="45"/>
                  </a:lnTo>
                  <a:lnTo>
                    <a:pt x="0" y="31"/>
                  </a:lnTo>
                  <a:lnTo>
                    <a:pt x="0" y="15"/>
                  </a:lnTo>
                  <a:lnTo>
                    <a:pt x="4" y="4"/>
                  </a:lnTo>
                  <a:lnTo>
                    <a:pt x="29" y="6"/>
                  </a:lnTo>
                  <a:lnTo>
                    <a:pt x="68" y="6"/>
                  </a:lnTo>
                  <a:lnTo>
                    <a:pt x="77" y="20"/>
                  </a:lnTo>
                  <a:lnTo>
                    <a:pt x="119" y="20"/>
                  </a:lnTo>
                  <a:lnTo>
                    <a:pt x="148" y="20"/>
                  </a:lnTo>
                  <a:lnTo>
                    <a:pt x="185" y="11"/>
                  </a:lnTo>
                  <a:lnTo>
                    <a:pt x="233"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95" name="Freeform 94"/>
            <p:cNvSpPr>
              <a:spLocks/>
            </p:cNvSpPr>
            <p:nvPr/>
          </p:nvSpPr>
          <p:spPr bwMode="auto">
            <a:xfrm>
              <a:off x="3088" y="2971"/>
              <a:ext cx="786" cy="817"/>
            </a:xfrm>
            <a:custGeom>
              <a:avLst/>
              <a:gdLst>
                <a:gd name="T0" fmla="*/ 517 w 825"/>
                <a:gd name="T1" fmla="*/ 546 h 930"/>
                <a:gd name="T2" fmla="*/ 558 w 825"/>
                <a:gd name="T3" fmla="*/ 494 h 930"/>
                <a:gd name="T4" fmla="*/ 576 w 825"/>
                <a:gd name="T5" fmla="*/ 477 h 930"/>
                <a:gd name="T6" fmla="*/ 563 w 825"/>
                <a:gd name="T7" fmla="*/ 452 h 930"/>
                <a:gd name="T8" fmla="*/ 546 w 825"/>
                <a:gd name="T9" fmla="*/ 449 h 930"/>
                <a:gd name="T10" fmla="*/ 558 w 825"/>
                <a:gd name="T11" fmla="*/ 430 h 930"/>
                <a:gd name="T12" fmla="*/ 579 w 825"/>
                <a:gd name="T13" fmla="*/ 403 h 930"/>
                <a:gd name="T14" fmla="*/ 645 w 825"/>
                <a:gd name="T15" fmla="*/ 435 h 930"/>
                <a:gd name="T16" fmla="*/ 671 w 825"/>
                <a:gd name="T17" fmla="*/ 435 h 930"/>
                <a:gd name="T18" fmla="*/ 650 w 825"/>
                <a:gd name="T19" fmla="*/ 397 h 930"/>
                <a:gd name="T20" fmla="*/ 630 w 825"/>
                <a:gd name="T21" fmla="*/ 394 h 930"/>
                <a:gd name="T22" fmla="*/ 558 w 825"/>
                <a:gd name="T23" fmla="*/ 352 h 930"/>
                <a:gd name="T24" fmla="*/ 514 w 825"/>
                <a:gd name="T25" fmla="*/ 331 h 930"/>
                <a:gd name="T26" fmla="*/ 517 w 825"/>
                <a:gd name="T27" fmla="*/ 315 h 930"/>
                <a:gd name="T28" fmla="*/ 451 w 825"/>
                <a:gd name="T29" fmla="*/ 293 h 930"/>
                <a:gd name="T30" fmla="*/ 418 w 825"/>
                <a:gd name="T31" fmla="*/ 275 h 930"/>
                <a:gd name="T32" fmla="*/ 348 w 825"/>
                <a:gd name="T33" fmla="*/ 194 h 930"/>
                <a:gd name="T34" fmla="*/ 335 w 825"/>
                <a:gd name="T35" fmla="*/ 132 h 930"/>
                <a:gd name="T36" fmla="*/ 314 w 825"/>
                <a:gd name="T37" fmla="*/ 108 h 930"/>
                <a:gd name="T38" fmla="*/ 373 w 825"/>
                <a:gd name="T39" fmla="*/ 89 h 930"/>
                <a:gd name="T40" fmla="*/ 397 w 825"/>
                <a:gd name="T41" fmla="*/ 47 h 930"/>
                <a:gd name="T42" fmla="*/ 338 w 825"/>
                <a:gd name="T43" fmla="*/ 27 h 930"/>
                <a:gd name="T44" fmla="*/ 327 w 825"/>
                <a:gd name="T45" fmla="*/ 9 h 930"/>
                <a:gd name="T46" fmla="*/ 240 w 825"/>
                <a:gd name="T47" fmla="*/ 4 h 930"/>
                <a:gd name="T48" fmla="*/ 202 w 825"/>
                <a:gd name="T49" fmla="*/ 33 h 930"/>
                <a:gd name="T50" fmla="*/ 166 w 825"/>
                <a:gd name="T51" fmla="*/ 31 h 930"/>
                <a:gd name="T52" fmla="*/ 121 w 825"/>
                <a:gd name="T53" fmla="*/ 41 h 930"/>
                <a:gd name="T54" fmla="*/ 105 w 825"/>
                <a:gd name="T55" fmla="*/ 20 h 930"/>
                <a:gd name="T56" fmla="*/ 80 w 825"/>
                <a:gd name="T57" fmla="*/ 39 h 930"/>
                <a:gd name="T58" fmla="*/ 18 w 825"/>
                <a:gd name="T59" fmla="*/ 56 h 930"/>
                <a:gd name="T60" fmla="*/ 6 w 825"/>
                <a:gd name="T61" fmla="*/ 91 h 930"/>
                <a:gd name="T62" fmla="*/ 0 w 825"/>
                <a:gd name="T63" fmla="*/ 126 h 930"/>
                <a:gd name="T64" fmla="*/ 27 w 825"/>
                <a:gd name="T65" fmla="*/ 137 h 930"/>
                <a:gd name="T66" fmla="*/ 46 w 825"/>
                <a:gd name="T67" fmla="*/ 164 h 930"/>
                <a:gd name="T68" fmla="*/ 112 w 825"/>
                <a:gd name="T69" fmla="*/ 141 h 930"/>
                <a:gd name="T70" fmla="*/ 173 w 825"/>
                <a:gd name="T71" fmla="*/ 180 h 930"/>
                <a:gd name="T72" fmla="*/ 202 w 825"/>
                <a:gd name="T73" fmla="*/ 233 h 930"/>
                <a:gd name="T74" fmla="*/ 248 w 825"/>
                <a:gd name="T75" fmla="*/ 264 h 930"/>
                <a:gd name="T76" fmla="*/ 310 w 825"/>
                <a:gd name="T77" fmla="*/ 320 h 930"/>
                <a:gd name="T78" fmla="*/ 406 w 825"/>
                <a:gd name="T79" fmla="*/ 371 h 930"/>
                <a:gd name="T80" fmla="*/ 434 w 825"/>
                <a:gd name="T81" fmla="*/ 385 h 930"/>
                <a:gd name="T82" fmla="*/ 460 w 825"/>
                <a:gd name="T83" fmla="*/ 421 h 930"/>
                <a:gd name="T84" fmla="*/ 496 w 825"/>
                <a:gd name="T85" fmla="*/ 430 h 930"/>
                <a:gd name="T86" fmla="*/ 512 w 825"/>
                <a:gd name="T87" fmla="*/ 474 h 930"/>
                <a:gd name="T88" fmla="*/ 501 w 825"/>
                <a:gd name="T89" fmla="*/ 507 h 930"/>
                <a:gd name="T90" fmla="*/ 490 w 825"/>
                <a:gd name="T91" fmla="*/ 546 h 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5"/>
                <a:gd name="T139" fmla="*/ 0 h 930"/>
                <a:gd name="T140" fmla="*/ 825 w 825"/>
                <a:gd name="T141" fmla="*/ 930 h 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5" h="930">
                  <a:moveTo>
                    <a:pt x="594" y="917"/>
                  </a:moveTo>
                  <a:lnTo>
                    <a:pt x="608" y="929"/>
                  </a:lnTo>
                  <a:lnTo>
                    <a:pt x="628" y="917"/>
                  </a:lnTo>
                  <a:lnTo>
                    <a:pt x="653" y="883"/>
                  </a:lnTo>
                  <a:lnTo>
                    <a:pt x="665" y="833"/>
                  </a:lnTo>
                  <a:lnTo>
                    <a:pt x="678" y="829"/>
                  </a:lnTo>
                  <a:lnTo>
                    <a:pt x="687" y="838"/>
                  </a:lnTo>
                  <a:lnTo>
                    <a:pt x="703" y="822"/>
                  </a:lnTo>
                  <a:lnTo>
                    <a:pt x="699" y="801"/>
                  </a:lnTo>
                  <a:lnTo>
                    <a:pt x="708" y="783"/>
                  </a:lnTo>
                  <a:lnTo>
                    <a:pt x="703" y="776"/>
                  </a:lnTo>
                  <a:lnTo>
                    <a:pt x="683" y="758"/>
                  </a:lnTo>
                  <a:lnTo>
                    <a:pt x="674" y="758"/>
                  </a:lnTo>
                  <a:lnTo>
                    <a:pt x="678" y="749"/>
                  </a:lnTo>
                  <a:lnTo>
                    <a:pt x="662" y="754"/>
                  </a:lnTo>
                  <a:lnTo>
                    <a:pt x="653" y="747"/>
                  </a:lnTo>
                  <a:lnTo>
                    <a:pt x="653" y="738"/>
                  </a:lnTo>
                  <a:lnTo>
                    <a:pt x="678" y="722"/>
                  </a:lnTo>
                  <a:lnTo>
                    <a:pt x="690" y="706"/>
                  </a:lnTo>
                  <a:lnTo>
                    <a:pt x="690" y="679"/>
                  </a:lnTo>
                  <a:lnTo>
                    <a:pt x="703" y="676"/>
                  </a:lnTo>
                  <a:lnTo>
                    <a:pt x="744" y="697"/>
                  </a:lnTo>
                  <a:lnTo>
                    <a:pt x="760" y="701"/>
                  </a:lnTo>
                  <a:lnTo>
                    <a:pt x="783" y="731"/>
                  </a:lnTo>
                  <a:lnTo>
                    <a:pt x="789" y="747"/>
                  </a:lnTo>
                  <a:lnTo>
                    <a:pt x="803" y="747"/>
                  </a:lnTo>
                  <a:lnTo>
                    <a:pt x="814" y="731"/>
                  </a:lnTo>
                  <a:lnTo>
                    <a:pt x="824" y="713"/>
                  </a:lnTo>
                  <a:lnTo>
                    <a:pt x="808" y="683"/>
                  </a:lnTo>
                  <a:lnTo>
                    <a:pt x="789" y="667"/>
                  </a:lnTo>
                  <a:lnTo>
                    <a:pt x="774" y="667"/>
                  </a:lnTo>
                  <a:lnTo>
                    <a:pt x="774" y="663"/>
                  </a:lnTo>
                  <a:lnTo>
                    <a:pt x="764" y="663"/>
                  </a:lnTo>
                  <a:lnTo>
                    <a:pt x="724" y="622"/>
                  </a:lnTo>
                  <a:lnTo>
                    <a:pt x="703" y="626"/>
                  </a:lnTo>
                  <a:lnTo>
                    <a:pt x="678" y="592"/>
                  </a:lnTo>
                  <a:lnTo>
                    <a:pt x="662" y="588"/>
                  </a:lnTo>
                  <a:lnTo>
                    <a:pt x="637" y="565"/>
                  </a:lnTo>
                  <a:lnTo>
                    <a:pt x="624" y="556"/>
                  </a:lnTo>
                  <a:lnTo>
                    <a:pt x="633" y="547"/>
                  </a:lnTo>
                  <a:lnTo>
                    <a:pt x="646" y="542"/>
                  </a:lnTo>
                  <a:lnTo>
                    <a:pt x="628" y="531"/>
                  </a:lnTo>
                  <a:lnTo>
                    <a:pt x="608" y="538"/>
                  </a:lnTo>
                  <a:lnTo>
                    <a:pt x="592" y="531"/>
                  </a:lnTo>
                  <a:lnTo>
                    <a:pt x="547" y="492"/>
                  </a:lnTo>
                  <a:lnTo>
                    <a:pt x="542" y="476"/>
                  </a:lnTo>
                  <a:lnTo>
                    <a:pt x="524" y="472"/>
                  </a:lnTo>
                  <a:lnTo>
                    <a:pt x="508" y="461"/>
                  </a:lnTo>
                  <a:lnTo>
                    <a:pt x="467" y="367"/>
                  </a:lnTo>
                  <a:lnTo>
                    <a:pt x="453" y="356"/>
                  </a:lnTo>
                  <a:lnTo>
                    <a:pt x="422" y="327"/>
                  </a:lnTo>
                  <a:lnTo>
                    <a:pt x="383" y="270"/>
                  </a:lnTo>
                  <a:lnTo>
                    <a:pt x="383" y="236"/>
                  </a:lnTo>
                  <a:lnTo>
                    <a:pt x="406" y="222"/>
                  </a:lnTo>
                  <a:lnTo>
                    <a:pt x="406" y="206"/>
                  </a:lnTo>
                  <a:lnTo>
                    <a:pt x="388" y="190"/>
                  </a:lnTo>
                  <a:lnTo>
                    <a:pt x="381" y="181"/>
                  </a:lnTo>
                  <a:lnTo>
                    <a:pt x="383" y="170"/>
                  </a:lnTo>
                  <a:lnTo>
                    <a:pt x="401" y="161"/>
                  </a:lnTo>
                  <a:lnTo>
                    <a:pt x="451" y="149"/>
                  </a:lnTo>
                  <a:lnTo>
                    <a:pt x="472" y="136"/>
                  </a:lnTo>
                  <a:lnTo>
                    <a:pt x="488" y="120"/>
                  </a:lnTo>
                  <a:lnTo>
                    <a:pt x="483" y="77"/>
                  </a:lnTo>
                  <a:lnTo>
                    <a:pt x="488" y="61"/>
                  </a:lnTo>
                  <a:lnTo>
                    <a:pt x="463" y="56"/>
                  </a:lnTo>
                  <a:lnTo>
                    <a:pt x="410" y="45"/>
                  </a:lnTo>
                  <a:lnTo>
                    <a:pt x="401" y="34"/>
                  </a:lnTo>
                  <a:lnTo>
                    <a:pt x="397" y="29"/>
                  </a:lnTo>
                  <a:lnTo>
                    <a:pt x="397" y="15"/>
                  </a:lnTo>
                  <a:lnTo>
                    <a:pt x="392" y="4"/>
                  </a:lnTo>
                  <a:lnTo>
                    <a:pt x="363" y="0"/>
                  </a:lnTo>
                  <a:lnTo>
                    <a:pt x="292" y="4"/>
                  </a:lnTo>
                  <a:lnTo>
                    <a:pt x="286" y="20"/>
                  </a:lnTo>
                  <a:lnTo>
                    <a:pt x="258" y="24"/>
                  </a:lnTo>
                  <a:lnTo>
                    <a:pt x="245" y="56"/>
                  </a:lnTo>
                  <a:lnTo>
                    <a:pt x="245" y="70"/>
                  </a:lnTo>
                  <a:lnTo>
                    <a:pt x="226" y="56"/>
                  </a:lnTo>
                  <a:lnTo>
                    <a:pt x="202" y="52"/>
                  </a:lnTo>
                  <a:lnTo>
                    <a:pt x="186" y="61"/>
                  </a:lnTo>
                  <a:lnTo>
                    <a:pt x="172" y="86"/>
                  </a:lnTo>
                  <a:lnTo>
                    <a:pt x="147" y="70"/>
                  </a:lnTo>
                  <a:lnTo>
                    <a:pt x="152" y="45"/>
                  </a:lnTo>
                  <a:lnTo>
                    <a:pt x="145" y="29"/>
                  </a:lnTo>
                  <a:lnTo>
                    <a:pt x="127" y="34"/>
                  </a:lnTo>
                  <a:lnTo>
                    <a:pt x="122" y="52"/>
                  </a:lnTo>
                  <a:lnTo>
                    <a:pt x="111" y="65"/>
                  </a:lnTo>
                  <a:lnTo>
                    <a:pt x="97" y="65"/>
                  </a:lnTo>
                  <a:lnTo>
                    <a:pt x="40" y="56"/>
                  </a:lnTo>
                  <a:lnTo>
                    <a:pt x="20" y="74"/>
                  </a:lnTo>
                  <a:lnTo>
                    <a:pt x="22" y="95"/>
                  </a:lnTo>
                  <a:lnTo>
                    <a:pt x="27" y="111"/>
                  </a:lnTo>
                  <a:lnTo>
                    <a:pt x="0" y="136"/>
                  </a:lnTo>
                  <a:lnTo>
                    <a:pt x="6" y="152"/>
                  </a:lnTo>
                  <a:lnTo>
                    <a:pt x="15" y="161"/>
                  </a:lnTo>
                  <a:lnTo>
                    <a:pt x="0" y="181"/>
                  </a:lnTo>
                  <a:lnTo>
                    <a:pt x="0" y="211"/>
                  </a:lnTo>
                  <a:lnTo>
                    <a:pt x="6" y="222"/>
                  </a:lnTo>
                  <a:lnTo>
                    <a:pt x="22" y="222"/>
                  </a:lnTo>
                  <a:lnTo>
                    <a:pt x="31" y="231"/>
                  </a:lnTo>
                  <a:lnTo>
                    <a:pt x="40" y="252"/>
                  </a:lnTo>
                  <a:lnTo>
                    <a:pt x="40" y="274"/>
                  </a:lnTo>
                  <a:lnTo>
                    <a:pt x="56" y="277"/>
                  </a:lnTo>
                  <a:lnTo>
                    <a:pt x="70" y="274"/>
                  </a:lnTo>
                  <a:lnTo>
                    <a:pt x="115" y="227"/>
                  </a:lnTo>
                  <a:lnTo>
                    <a:pt x="136" y="236"/>
                  </a:lnTo>
                  <a:lnTo>
                    <a:pt x="177" y="256"/>
                  </a:lnTo>
                  <a:lnTo>
                    <a:pt x="206" y="277"/>
                  </a:lnTo>
                  <a:lnTo>
                    <a:pt x="211" y="302"/>
                  </a:lnTo>
                  <a:lnTo>
                    <a:pt x="226" y="320"/>
                  </a:lnTo>
                  <a:lnTo>
                    <a:pt x="236" y="349"/>
                  </a:lnTo>
                  <a:lnTo>
                    <a:pt x="245" y="392"/>
                  </a:lnTo>
                  <a:lnTo>
                    <a:pt x="256" y="415"/>
                  </a:lnTo>
                  <a:lnTo>
                    <a:pt x="272" y="431"/>
                  </a:lnTo>
                  <a:lnTo>
                    <a:pt x="301" y="442"/>
                  </a:lnTo>
                  <a:lnTo>
                    <a:pt x="326" y="486"/>
                  </a:lnTo>
                  <a:lnTo>
                    <a:pt x="351" y="517"/>
                  </a:lnTo>
                  <a:lnTo>
                    <a:pt x="376" y="536"/>
                  </a:lnTo>
                  <a:lnTo>
                    <a:pt x="422" y="588"/>
                  </a:lnTo>
                  <a:lnTo>
                    <a:pt x="453" y="588"/>
                  </a:lnTo>
                  <a:lnTo>
                    <a:pt x="492" y="622"/>
                  </a:lnTo>
                  <a:lnTo>
                    <a:pt x="492" y="656"/>
                  </a:lnTo>
                  <a:lnTo>
                    <a:pt x="503" y="663"/>
                  </a:lnTo>
                  <a:lnTo>
                    <a:pt x="528" y="647"/>
                  </a:lnTo>
                  <a:lnTo>
                    <a:pt x="533" y="663"/>
                  </a:lnTo>
                  <a:lnTo>
                    <a:pt x="533" y="683"/>
                  </a:lnTo>
                  <a:lnTo>
                    <a:pt x="558" y="706"/>
                  </a:lnTo>
                  <a:lnTo>
                    <a:pt x="567" y="717"/>
                  </a:lnTo>
                  <a:lnTo>
                    <a:pt x="599" y="708"/>
                  </a:lnTo>
                  <a:lnTo>
                    <a:pt x="603" y="722"/>
                  </a:lnTo>
                  <a:lnTo>
                    <a:pt x="599" y="749"/>
                  </a:lnTo>
                  <a:lnTo>
                    <a:pt x="617" y="776"/>
                  </a:lnTo>
                  <a:lnTo>
                    <a:pt x="621" y="797"/>
                  </a:lnTo>
                  <a:lnTo>
                    <a:pt x="628" y="817"/>
                  </a:lnTo>
                  <a:lnTo>
                    <a:pt x="624" y="833"/>
                  </a:lnTo>
                  <a:lnTo>
                    <a:pt x="608" y="851"/>
                  </a:lnTo>
                  <a:lnTo>
                    <a:pt x="603" y="872"/>
                  </a:lnTo>
                  <a:lnTo>
                    <a:pt x="592" y="894"/>
                  </a:lnTo>
                  <a:lnTo>
                    <a:pt x="594" y="917"/>
                  </a:lnTo>
                </a:path>
              </a:pathLst>
            </a:custGeom>
            <a:solidFill>
              <a:srgbClr val="FF0000"/>
            </a:solidFill>
            <a:ln w="12700" cap="rnd">
              <a:solidFill>
                <a:schemeClr val="bg1"/>
              </a:solidFill>
              <a:round/>
              <a:headEnd/>
              <a:tailEnd/>
            </a:ln>
          </p:spPr>
          <p:txBody>
            <a:bodyPr/>
            <a:lstStyle/>
            <a:p>
              <a:pPr>
                <a:defRPr/>
              </a:pPr>
              <a:endParaRPr lang="en-GB" dirty="0"/>
            </a:p>
          </p:txBody>
        </p:sp>
        <p:sp>
          <p:nvSpPr>
            <p:cNvPr id="96" name="Freeform 95"/>
            <p:cNvSpPr>
              <a:spLocks/>
            </p:cNvSpPr>
            <p:nvPr/>
          </p:nvSpPr>
          <p:spPr bwMode="auto">
            <a:xfrm>
              <a:off x="3048" y="2854"/>
              <a:ext cx="319" cy="194"/>
            </a:xfrm>
            <a:custGeom>
              <a:avLst/>
              <a:gdLst>
                <a:gd name="T0" fmla="*/ 146 w 334"/>
                <a:gd name="T1" fmla="*/ 25 h 220"/>
                <a:gd name="T2" fmla="*/ 131 w 334"/>
                <a:gd name="T3" fmla="*/ 17 h 220"/>
                <a:gd name="T4" fmla="*/ 132 w 334"/>
                <a:gd name="T5" fmla="*/ 13 h 220"/>
                <a:gd name="T6" fmla="*/ 125 w 334"/>
                <a:gd name="T7" fmla="*/ 8 h 220"/>
                <a:gd name="T8" fmla="*/ 117 w 334"/>
                <a:gd name="T9" fmla="*/ 0 h 220"/>
                <a:gd name="T10" fmla="*/ 108 w 334"/>
                <a:gd name="T11" fmla="*/ 8 h 220"/>
                <a:gd name="T12" fmla="*/ 104 w 334"/>
                <a:gd name="T13" fmla="*/ 5 h 220"/>
                <a:gd name="T14" fmla="*/ 92 w 334"/>
                <a:gd name="T15" fmla="*/ 12 h 220"/>
                <a:gd name="T16" fmla="*/ 92 w 334"/>
                <a:gd name="T17" fmla="*/ 15 h 220"/>
                <a:gd name="T18" fmla="*/ 82 w 334"/>
                <a:gd name="T19" fmla="*/ 19 h 220"/>
                <a:gd name="T20" fmla="*/ 49 w 334"/>
                <a:gd name="T21" fmla="*/ 37 h 220"/>
                <a:gd name="T22" fmla="*/ 42 w 334"/>
                <a:gd name="T23" fmla="*/ 43 h 220"/>
                <a:gd name="T24" fmla="*/ 42 w 334"/>
                <a:gd name="T25" fmla="*/ 54 h 220"/>
                <a:gd name="T26" fmla="*/ 30 w 334"/>
                <a:gd name="T27" fmla="*/ 56 h 220"/>
                <a:gd name="T28" fmla="*/ 9 w 334"/>
                <a:gd name="T29" fmla="*/ 72 h 220"/>
                <a:gd name="T30" fmla="*/ 9 w 334"/>
                <a:gd name="T31" fmla="*/ 79 h 220"/>
                <a:gd name="T32" fmla="*/ 0 w 334"/>
                <a:gd name="T33" fmla="*/ 86 h 220"/>
                <a:gd name="T34" fmla="*/ 4 w 334"/>
                <a:gd name="T35" fmla="*/ 95 h 220"/>
                <a:gd name="T36" fmla="*/ 11 w 334"/>
                <a:gd name="T37" fmla="*/ 90 h 220"/>
                <a:gd name="T38" fmla="*/ 25 w 334"/>
                <a:gd name="T39" fmla="*/ 82 h 220"/>
                <a:gd name="T40" fmla="*/ 39 w 334"/>
                <a:gd name="T41" fmla="*/ 81 h 220"/>
                <a:gd name="T42" fmla="*/ 49 w 334"/>
                <a:gd name="T43" fmla="*/ 82 h 220"/>
                <a:gd name="T44" fmla="*/ 52 w 334"/>
                <a:gd name="T45" fmla="*/ 95 h 220"/>
                <a:gd name="T46" fmla="*/ 51 w 334"/>
                <a:gd name="T47" fmla="*/ 105 h 220"/>
                <a:gd name="T48" fmla="*/ 58 w 334"/>
                <a:gd name="T49" fmla="*/ 109 h 220"/>
                <a:gd name="T50" fmla="*/ 66 w 334"/>
                <a:gd name="T51" fmla="*/ 115 h 220"/>
                <a:gd name="T52" fmla="*/ 85 w 334"/>
                <a:gd name="T53" fmla="*/ 116 h 220"/>
                <a:gd name="T54" fmla="*/ 123 w 334"/>
                <a:gd name="T55" fmla="*/ 120 h 220"/>
                <a:gd name="T56" fmla="*/ 131 w 334"/>
                <a:gd name="T57" fmla="*/ 116 h 220"/>
                <a:gd name="T58" fmla="*/ 137 w 334"/>
                <a:gd name="T59" fmla="*/ 109 h 220"/>
                <a:gd name="T60" fmla="*/ 139 w 334"/>
                <a:gd name="T61" fmla="*/ 100 h 220"/>
                <a:gd name="T62" fmla="*/ 156 w 334"/>
                <a:gd name="T63" fmla="*/ 100 h 220"/>
                <a:gd name="T64" fmla="*/ 159 w 334"/>
                <a:gd name="T65" fmla="*/ 106 h 220"/>
                <a:gd name="T66" fmla="*/ 159 w 334"/>
                <a:gd name="T67" fmla="*/ 123 h 220"/>
                <a:gd name="T68" fmla="*/ 176 w 334"/>
                <a:gd name="T69" fmla="*/ 132 h 220"/>
                <a:gd name="T70" fmla="*/ 190 w 334"/>
                <a:gd name="T71" fmla="*/ 116 h 220"/>
                <a:gd name="T72" fmla="*/ 204 w 334"/>
                <a:gd name="T73" fmla="*/ 111 h 220"/>
                <a:gd name="T74" fmla="*/ 220 w 334"/>
                <a:gd name="T75" fmla="*/ 114 h 220"/>
                <a:gd name="T76" fmla="*/ 233 w 334"/>
                <a:gd name="T77" fmla="*/ 119 h 220"/>
                <a:gd name="T78" fmla="*/ 237 w 334"/>
                <a:gd name="T79" fmla="*/ 123 h 220"/>
                <a:gd name="T80" fmla="*/ 241 w 334"/>
                <a:gd name="T81" fmla="*/ 108 h 220"/>
                <a:gd name="T82" fmla="*/ 250 w 334"/>
                <a:gd name="T83" fmla="*/ 95 h 220"/>
                <a:gd name="T84" fmla="*/ 271 w 334"/>
                <a:gd name="T85" fmla="*/ 92 h 220"/>
                <a:gd name="T86" fmla="*/ 277 w 334"/>
                <a:gd name="T87" fmla="*/ 82 h 220"/>
                <a:gd name="T88" fmla="*/ 271 w 334"/>
                <a:gd name="T89" fmla="*/ 74 h 220"/>
                <a:gd name="T90" fmla="*/ 262 w 334"/>
                <a:gd name="T91" fmla="*/ 70 h 220"/>
                <a:gd name="T92" fmla="*/ 234 w 334"/>
                <a:gd name="T93" fmla="*/ 67 h 220"/>
                <a:gd name="T94" fmla="*/ 234 w 334"/>
                <a:gd name="T95" fmla="*/ 57 h 220"/>
                <a:gd name="T96" fmla="*/ 234 w 334"/>
                <a:gd name="T97" fmla="*/ 49 h 220"/>
                <a:gd name="T98" fmla="*/ 234 w 334"/>
                <a:gd name="T99" fmla="*/ 40 h 220"/>
                <a:gd name="T100" fmla="*/ 218 w 334"/>
                <a:gd name="T101" fmla="*/ 34 h 220"/>
                <a:gd name="T102" fmla="*/ 211 w 334"/>
                <a:gd name="T103" fmla="*/ 37 h 220"/>
                <a:gd name="T104" fmla="*/ 194 w 334"/>
                <a:gd name="T105" fmla="*/ 28 h 220"/>
                <a:gd name="T106" fmla="*/ 193 w 334"/>
                <a:gd name="T107" fmla="*/ 23 h 220"/>
                <a:gd name="T108" fmla="*/ 187 w 334"/>
                <a:gd name="T109" fmla="*/ 18 h 220"/>
                <a:gd name="T110" fmla="*/ 187 w 334"/>
                <a:gd name="T111" fmla="*/ 15 h 220"/>
                <a:gd name="T112" fmla="*/ 174 w 334"/>
                <a:gd name="T113" fmla="*/ 12 h 220"/>
                <a:gd name="T114" fmla="*/ 168 w 334"/>
                <a:gd name="T115" fmla="*/ 17 h 220"/>
                <a:gd name="T116" fmla="*/ 158 w 334"/>
                <a:gd name="T117" fmla="*/ 22 h 220"/>
                <a:gd name="T118" fmla="*/ 146 w 334"/>
                <a:gd name="T119" fmla="*/ 25 h 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4"/>
                <a:gd name="T181" fmla="*/ 0 h 220"/>
                <a:gd name="T182" fmla="*/ 334 w 334"/>
                <a:gd name="T183" fmla="*/ 220 h 2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4" h="220">
                  <a:moveTo>
                    <a:pt x="175" y="41"/>
                  </a:moveTo>
                  <a:lnTo>
                    <a:pt x="157" y="27"/>
                  </a:lnTo>
                  <a:lnTo>
                    <a:pt x="159" y="22"/>
                  </a:lnTo>
                  <a:lnTo>
                    <a:pt x="150" y="13"/>
                  </a:lnTo>
                  <a:lnTo>
                    <a:pt x="141" y="0"/>
                  </a:lnTo>
                  <a:lnTo>
                    <a:pt x="130" y="13"/>
                  </a:lnTo>
                  <a:lnTo>
                    <a:pt x="125" y="9"/>
                  </a:lnTo>
                  <a:lnTo>
                    <a:pt x="111" y="20"/>
                  </a:lnTo>
                  <a:lnTo>
                    <a:pt x="111" y="25"/>
                  </a:lnTo>
                  <a:lnTo>
                    <a:pt x="98" y="31"/>
                  </a:lnTo>
                  <a:lnTo>
                    <a:pt x="59" y="61"/>
                  </a:lnTo>
                  <a:lnTo>
                    <a:pt x="50" y="73"/>
                  </a:lnTo>
                  <a:lnTo>
                    <a:pt x="50" y="88"/>
                  </a:lnTo>
                  <a:lnTo>
                    <a:pt x="36" y="93"/>
                  </a:lnTo>
                  <a:lnTo>
                    <a:pt x="9" y="120"/>
                  </a:lnTo>
                  <a:lnTo>
                    <a:pt x="9" y="132"/>
                  </a:lnTo>
                  <a:lnTo>
                    <a:pt x="0" y="143"/>
                  </a:lnTo>
                  <a:lnTo>
                    <a:pt x="4" y="159"/>
                  </a:lnTo>
                  <a:lnTo>
                    <a:pt x="15" y="150"/>
                  </a:lnTo>
                  <a:lnTo>
                    <a:pt x="29" y="136"/>
                  </a:lnTo>
                  <a:lnTo>
                    <a:pt x="47" y="134"/>
                  </a:lnTo>
                  <a:lnTo>
                    <a:pt x="59" y="136"/>
                  </a:lnTo>
                  <a:lnTo>
                    <a:pt x="63" y="159"/>
                  </a:lnTo>
                  <a:lnTo>
                    <a:pt x="61" y="173"/>
                  </a:lnTo>
                  <a:lnTo>
                    <a:pt x="70" y="182"/>
                  </a:lnTo>
                  <a:lnTo>
                    <a:pt x="79" y="189"/>
                  </a:lnTo>
                  <a:lnTo>
                    <a:pt x="102" y="191"/>
                  </a:lnTo>
                  <a:lnTo>
                    <a:pt x="148" y="198"/>
                  </a:lnTo>
                  <a:lnTo>
                    <a:pt x="157" y="191"/>
                  </a:lnTo>
                  <a:lnTo>
                    <a:pt x="164" y="182"/>
                  </a:lnTo>
                  <a:lnTo>
                    <a:pt x="168" y="164"/>
                  </a:lnTo>
                  <a:lnTo>
                    <a:pt x="187" y="164"/>
                  </a:lnTo>
                  <a:lnTo>
                    <a:pt x="191" y="175"/>
                  </a:lnTo>
                  <a:lnTo>
                    <a:pt x="191" y="203"/>
                  </a:lnTo>
                  <a:lnTo>
                    <a:pt x="212" y="219"/>
                  </a:lnTo>
                  <a:lnTo>
                    <a:pt x="228" y="193"/>
                  </a:lnTo>
                  <a:lnTo>
                    <a:pt x="246" y="184"/>
                  </a:lnTo>
                  <a:lnTo>
                    <a:pt x="264" y="187"/>
                  </a:lnTo>
                  <a:lnTo>
                    <a:pt x="280" y="196"/>
                  </a:lnTo>
                  <a:lnTo>
                    <a:pt x="285" y="203"/>
                  </a:lnTo>
                  <a:lnTo>
                    <a:pt x="289" y="180"/>
                  </a:lnTo>
                  <a:lnTo>
                    <a:pt x="301" y="157"/>
                  </a:lnTo>
                  <a:lnTo>
                    <a:pt x="326" y="152"/>
                  </a:lnTo>
                  <a:lnTo>
                    <a:pt x="333" y="136"/>
                  </a:lnTo>
                  <a:lnTo>
                    <a:pt x="326" y="123"/>
                  </a:lnTo>
                  <a:lnTo>
                    <a:pt x="314" y="116"/>
                  </a:lnTo>
                  <a:lnTo>
                    <a:pt x="282" y="111"/>
                  </a:lnTo>
                  <a:lnTo>
                    <a:pt x="282" y="95"/>
                  </a:lnTo>
                  <a:lnTo>
                    <a:pt x="282" y="79"/>
                  </a:lnTo>
                  <a:lnTo>
                    <a:pt x="282" y="66"/>
                  </a:lnTo>
                  <a:lnTo>
                    <a:pt x="262" y="57"/>
                  </a:lnTo>
                  <a:lnTo>
                    <a:pt x="253" y="61"/>
                  </a:lnTo>
                  <a:lnTo>
                    <a:pt x="234" y="47"/>
                  </a:lnTo>
                  <a:lnTo>
                    <a:pt x="232" y="38"/>
                  </a:lnTo>
                  <a:lnTo>
                    <a:pt x="225" y="29"/>
                  </a:lnTo>
                  <a:lnTo>
                    <a:pt x="225" y="25"/>
                  </a:lnTo>
                  <a:lnTo>
                    <a:pt x="209" y="20"/>
                  </a:lnTo>
                  <a:lnTo>
                    <a:pt x="202" y="27"/>
                  </a:lnTo>
                  <a:lnTo>
                    <a:pt x="189" y="36"/>
                  </a:lnTo>
                  <a:lnTo>
                    <a:pt x="175" y="41"/>
                  </a:lnTo>
                </a:path>
              </a:pathLst>
            </a:custGeom>
            <a:grpFill/>
            <a:ln w="12700" cap="rnd">
              <a:solidFill>
                <a:schemeClr val="bg1"/>
              </a:solidFill>
              <a:round/>
              <a:headEnd/>
              <a:tailEnd/>
            </a:ln>
          </p:spPr>
          <p:txBody>
            <a:bodyPr/>
            <a:lstStyle/>
            <a:p>
              <a:pPr>
                <a:defRPr/>
              </a:pPr>
              <a:endParaRPr lang="en-GB" dirty="0"/>
            </a:p>
          </p:txBody>
        </p:sp>
        <p:sp>
          <p:nvSpPr>
            <p:cNvPr id="97" name="Freeform 96"/>
            <p:cNvSpPr>
              <a:spLocks/>
            </p:cNvSpPr>
            <p:nvPr/>
          </p:nvSpPr>
          <p:spPr bwMode="auto">
            <a:xfrm>
              <a:off x="3302" y="2833"/>
              <a:ext cx="482" cy="204"/>
            </a:xfrm>
            <a:custGeom>
              <a:avLst/>
              <a:gdLst>
                <a:gd name="T0" fmla="*/ 18 w 507"/>
                <a:gd name="T1" fmla="*/ 48 h 232"/>
                <a:gd name="T2" fmla="*/ 32 w 507"/>
                <a:gd name="T3" fmla="*/ 55 h 232"/>
                <a:gd name="T4" fmla="*/ 58 w 507"/>
                <a:gd name="T5" fmla="*/ 54 h 232"/>
                <a:gd name="T6" fmla="*/ 81 w 507"/>
                <a:gd name="T7" fmla="*/ 53 h 232"/>
                <a:gd name="T8" fmla="*/ 107 w 507"/>
                <a:gd name="T9" fmla="*/ 60 h 232"/>
                <a:gd name="T10" fmla="*/ 125 w 507"/>
                <a:gd name="T11" fmla="*/ 57 h 232"/>
                <a:gd name="T12" fmla="*/ 157 w 507"/>
                <a:gd name="T13" fmla="*/ 54 h 232"/>
                <a:gd name="T14" fmla="*/ 191 w 507"/>
                <a:gd name="T15" fmla="*/ 68 h 232"/>
                <a:gd name="T16" fmla="*/ 207 w 507"/>
                <a:gd name="T17" fmla="*/ 54 h 232"/>
                <a:gd name="T18" fmla="*/ 194 w 507"/>
                <a:gd name="T19" fmla="*/ 27 h 232"/>
                <a:gd name="T20" fmla="*/ 250 w 507"/>
                <a:gd name="T21" fmla="*/ 4 h 232"/>
                <a:gd name="T22" fmla="*/ 266 w 507"/>
                <a:gd name="T23" fmla="*/ 13 h 232"/>
                <a:gd name="T24" fmla="*/ 306 w 507"/>
                <a:gd name="T25" fmla="*/ 2 h 232"/>
                <a:gd name="T26" fmla="*/ 353 w 507"/>
                <a:gd name="T27" fmla="*/ 12 h 232"/>
                <a:gd name="T28" fmla="*/ 379 w 507"/>
                <a:gd name="T29" fmla="*/ 5 h 232"/>
                <a:gd name="T30" fmla="*/ 404 w 507"/>
                <a:gd name="T31" fmla="*/ 35 h 232"/>
                <a:gd name="T32" fmla="*/ 411 w 507"/>
                <a:gd name="T33" fmla="*/ 55 h 232"/>
                <a:gd name="T34" fmla="*/ 391 w 507"/>
                <a:gd name="T35" fmla="*/ 68 h 232"/>
                <a:gd name="T36" fmla="*/ 395 w 507"/>
                <a:gd name="T37" fmla="*/ 80 h 232"/>
                <a:gd name="T38" fmla="*/ 388 w 507"/>
                <a:gd name="T39" fmla="*/ 99 h 232"/>
                <a:gd name="T40" fmla="*/ 365 w 507"/>
                <a:gd name="T41" fmla="*/ 115 h 232"/>
                <a:gd name="T42" fmla="*/ 348 w 507"/>
                <a:gd name="T43" fmla="*/ 126 h 232"/>
                <a:gd name="T44" fmla="*/ 302 w 507"/>
                <a:gd name="T45" fmla="*/ 128 h 232"/>
                <a:gd name="T46" fmla="*/ 265 w 507"/>
                <a:gd name="T47" fmla="*/ 138 h 232"/>
                <a:gd name="T48" fmla="*/ 202 w 507"/>
                <a:gd name="T49" fmla="*/ 128 h 232"/>
                <a:gd name="T50" fmla="*/ 141 w 507"/>
                <a:gd name="T51" fmla="*/ 111 h 232"/>
                <a:gd name="T52" fmla="*/ 137 w 507"/>
                <a:gd name="T53" fmla="*/ 94 h 232"/>
                <a:gd name="T54" fmla="*/ 98 w 507"/>
                <a:gd name="T55" fmla="*/ 93 h 232"/>
                <a:gd name="T56" fmla="*/ 47 w 507"/>
                <a:gd name="T57" fmla="*/ 87 h 232"/>
                <a:gd name="T58" fmla="*/ 26 w 507"/>
                <a:gd name="T59" fmla="*/ 82 h 232"/>
                <a:gd name="T60" fmla="*/ 11 w 507"/>
                <a:gd name="T61" fmla="*/ 70 h 232"/>
                <a:gd name="T62" fmla="*/ 0 w 507"/>
                <a:gd name="T63" fmla="*/ 49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7"/>
                <a:gd name="T97" fmla="*/ 0 h 232"/>
                <a:gd name="T98" fmla="*/ 507 w 507"/>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7" h="232">
                  <a:moveTo>
                    <a:pt x="0" y="83"/>
                  </a:moveTo>
                  <a:lnTo>
                    <a:pt x="22" y="81"/>
                  </a:lnTo>
                  <a:lnTo>
                    <a:pt x="29" y="79"/>
                  </a:lnTo>
                  <a:lnTo>
                    <a:pt x="40" y="92"/>
                  </a:lnTo>
                  <a:lnTo>
                    <a:pt x="54" y="88"/>
                  </a:lnTo>
                  <a:lnTo>
                    <a:pt x="70" y="90"/>
                  </a:lnTo>
                  <a:lnTo>
                    <a:pt x="81" y="97"/>
                  </a:lnTo>
                  <a:lnTo>
                    <a:pt x="99" y="88"/>
                  </a:lnTo>
                  <a:lnTo>
                    <a:pt x="122" y="88"/>
                  </a:lnTo>
                  <a:lnTo>
                    <a:pt x="131" y="99"/>
                  </a:lnTo>
                  <a:lnTo>
                    <a:pt x="147" y="101"/>
                  </a:lnTo>
                  <a:lnTo>
                    <a:pt x="154" y="95"/>
                  </a:lnTo>
                  <a:lnTo>
                    <a:pt x="181" y="90"/>
                  </a:lnTo>
                  <a:lnTo>
                    <a:pt x="192" y="90"/>
                  </a:lnTo>
                  <a:lnTo>
                    <a:pt x="211" y="97"/>
                  </a:lnTo>
                  <a:lnTo>
                    <a:pt x="233" y="113"/>
                  </a:lnTo>
                  <a:lnTo>
                    <a:pt x="251" y="106"/>
                  </a:lnTo>
                  <a:lnTo>
                    <a:pt x="254" y="90"/>
                  </a:lnTo>
                  <a:lnTo>
                    <a:pt x="242" y="72"/>
                  </a:lnTo>
                  <a:lnTo>
                    <a:pt x="238" y="45"/>
                  </a:lnTo>
                  <a:lnTo>
                    <a:pt x="294" y="6"/>
                  </a:lnTo>
                  <a:lnTo>
                    <a:pt x="306" y="6"/>
                  </a:lnTo>
                  <a:lnTo>
                    <a:pt x="308" y="20"/>
                  </a:lnTo>
                  <a:lnTo>
                    <a:pt x="326" y="22"/>
                  </a:lnTo>
                  <a:lnTo>
                    <a:pt x="360" y="18"/>
                  </a:lnTo>
                  <a:lnTo>
                    <a:pt x="376" y="2"/>
                  </a:lnTo>
                  <a:lnTo>
                    <a:pt x="422" y="0"/>
                  </a:lnTo>
                  <a:lnTo>
                    <a:pt x="431" y="20"/>
                  </a:lnTo>
                  <a:lnTo>
                    <a:pt x="449" y="20"/>
                  </a:lnTo>
                  <a:lnTo>
                    <a:pt x="465" y="9"/>
                  </a:lnTo>
                  <a:lnTo>
                    <a:pt x="494" y="27"/>
                  </a:lnTo>
                  <a:lnTo>
                    <a:pt x="494" y="58"/>
                  </a:lnTo>
                  <a:lnTo>
                    <a:pt x="506" y="72"/>
                  </a:lnTo>
                  <a:lnTo>
                    <a:pt x="503" y="92"/>
                  </a:lnTo>
                  <a:lnTo>
                    <a:pt x="494" y="113"/>
                  </a:lnTo>
                  <a:lnTo>
                    <a:pt x="478" y="113"/>
                  </a:lnTo>
                  <a:lnTo>
                    <a:pt x="474" y="117"/>
                  </a:lnTo>
                  <a:lnTo>
                    <a:pt x="483" y="133"/>
                  </a:lnTo>
                  <a:lnTo>
                    <a:pt x="483" y="151"/>
                  </a:lnTo>
                  <a:lnTo>
                    <a:pt x="474" y="165"/>
                  </a:lnTo>
                  <a:lnTo>
                    <a:pt x="449" y="178"/>
                  </a:lnTo>
                  <a:lnTo>
                    <a:pt x="447" y="192"/>
                  </a:lnTo>
                  <a:lnTo>
                    <a:pt x="447" y="206"/>
                  </a:lnTo>
                  <a:lnTo>
                    <a:pt x="426" y="210"/>
                  </a:lnTo>
                  <a:lnTo>
                    <a:pt x="388" y="208"/>
                  </a:lnTo>
                  <a:lnTo>
                    <a:pt x="369" y="215"/>
                  </a:lnTo>
                  <a:lnTo>
                    <a:pt x="338" y="215"/>
                  </a:lnTo>
                  <a:lnTo>
                    <a:pt x="324" y="231"/>
                  </a:lnTo>
                  <a:lnTo>
                    <a:pt x="272" y="212"/>
                  </a:lnTo>
                  <a:lnTo>
                    <a:pt x="247" y="215"/>
                  </a:lnTo>
                  <a:lnTo>
                    <a:pt x="181" y="201"/>
                  </a:lnTo>
                  <a:lnTo>
                    <a:pt x="172" y="185"/>
                  </a:lnTo>
                  <a:lnTo>
                    <a:pt x="172" y="167"/>
                  </a:lnTo>
                  <a:lnTo>
                    <a:pt x="167" y="158"/>
                  </a:lnTo>
                  <a:lnTo>
                    <a:pt x="161" y="154"/>
                  </a:lnTo>
                  <a:lnTo>
                    <a:pt x="120" y="156"/>
                  </a:lnTo>
                  <a:lnTo>
                    <a:pt x="63" y="160"/>
                  </a:lnTo>
                  <a:lnTo>
                    <a:pt x="58" y="147"/>
                  </a:lnTo>
                  <a:lnTo>
                    <a:pt x="47" y="142"/>
                  </a:lnTo>
                  <a:lnTo>
                    <a:pt x="31" y="138"/>
                  </a:lnTo>
                  <a:lnTo>
                    <a:pt x="15" y="133"/>
                  </a:lnTo>
                  <a:lnTo>
                    <a:pt x="15" y="117"/>
                  </a:lnTo>
                  <a:lnTo>
                    <a:pt x="15" y="95"/>
                  </a:lnTo>
                  <a:lnTo>
                    <a:pt x="0" y="83"/>
                  </a:lnTo>
                </a:path>
              </a:pathLst>
            </a:custGeom>
            <a:grpFill/>
            <a:ln w="12700" cap="rnd">
              <a:solidFill>
                <a:schemeClr val="bg1"/>
              </a:solidFill>
              <a:round/>
              <a:headEnd/>
              <a:tailEnd/>
            </a:ln>
          </p:spPr>
          <p:txBody>
            <a:bodyPr/>
            <a:lstStyle/>
            <a:p>
              <a:pPr>
                <a:defRPr/>
              </a:pPr>
              <a:endParaRPr lang="en-GB" dirty="0"/>
            </a:p>
          </p:txBody>
        </p:sp>
        <p:sp>
          <p:nvSpPr>
            <p:cNvPr id="98" name="Freeform 97"/>
            <p:cNvSpPr>
              <a:spLocks/>
            </p:cNvSpPr>
            <p:nvPr/>
          </p:nvSpPr>
          <p:spPr bwMode="auto">
            <a:xfrm>
              <a:off x="3725" y="2859"/>
              <a:ext cx="453" cy="251"/>
            </a:xfrm>
            <a:custGeom>
              <a:avLst/>
              <a:gdLst>
                <a:gd name="T0" fmla="*/ 2 w 474"/>
                <a:gd name="T1" fmla="*/ 107 h 286"/>
                <a:gd name="T2" fmla="*/ 14 w 474"/>
                <a:gd name="T3" fmla="*/ 114 h 286"/>
                <a:gd name="T4" fmla="*/ 11 w 474"/>
                <a:gd name="T5" fmla="*/ 118 h 286"/>
                <a:gd name="T6" fmla="*/ 16 w 474"/>
                <a:gd name="T7" fmla="*/ 126 h 286"/>
                <a:gd name="T8" fmla="*/ 27 w 474"/>
                <a:gd name="T9" fmla="*/ 126 h 286"/>
                <a:gd name="T10" fmla="*/ 67 w 474"/>
                <a:gd name="T11" fmla="*/ 153 h 286"/>
                <a:gd name="T12" fmla="*/ 77 w 474"/>
                <a:gd name="T13" fmla="*/ 154 h 286"/>
                <a:gd name="T14" fmla="*/ 109 w 474"/>
                <a:gd name="T15" fmla="*/ 169 h 286"/>
                <a:gd name="T16" fmla="*/ 127 w 474"/>
                <a:gd name="T17" fmla="*/ 161 h 286"/>
                <a:gd name="T18" fmla="*/ 149 w 474"/>
                <a:gd name="T19" fmla="*/ 162 h 286"/>
                <a:gd name="T20" fmla="*/ 157 w 474"/>
                <a:gd name="T21" fmla="*/ 165 h 286"/>
                <a:gd name="T22" fmla="*/ 175 w 474"/>
                <a:gd name="T23" fmla="*/ 161 h 286"/>
                <a:gd name="T24" fmla="*/ 208 w 474"/>
                <a:gd name="T25" fmla="*/ 150 h 286"/>
                <a:gd name="T26" fmla="*/ 248 w 474"/>
                <a:gd name="T27" fmla="*/ 147 h 286"/>
                <a:gd name="T28" fmla="*/ 266 w 474"/>
                <a:gd name="T29" fmla="*/ 148 h 286"/>
                <a:gd name="T30" fmla="*/ 271 w 474"/>
                <a:gd name="T31" fmla="*/ 154 h 286"/>
                <a:gd name="T32" fmla="*/ 285 w 474"/>
                <a:gd name="T33" fmla="*/ 143 h 286"/>
                <a:gd name="T34" fmla="*/ 303 w 474"/>
                <a:gd name="T35" fmla="*/ 139 h 286"/>
                <a:gd name="T36" fmla="*/ 320 w 474"/>
                <a:gd name="T37" fmla="*/ 136 h 286"/>
                <a:gd name="T38" fmla="*/ 352 w 474"/>
                <a:gd name="T39" fmla="*/ 114 h 286"/>
                <a:gd name="T40" fmla="*/ 361 w 474"/>
                <a:gd name="T41" fmla="*/ 102 h 286"/>
                <a:gd name="T42" fmla="*/ 364 w 474"/>
                <a:gd name="T43" fmla="*/ 75 h 286"/>
                <a:gd name="T44" fmla="*/ 367 w 474"/>
                <a:gd name="T45" fmla="*/ 54 h 286"/>
                <a:gd name="T46" fmla="*/ 381 w 474"/>
                <a:gd name="T47" fmla="*/ 54 h 286"/>
                <a:gd name="T48" fmla="*/ 388 w 474"/>
                <a:gd name="T49" fmla="*/ 47 h 286"/>
                <a:gd name="T50" fmla="*/ 395 w 474"/>
                <a:gd name="T51" fmla="*/ 39 h 286"/>
                <a:gd name="T52" fmla="*/ 383 w 474"/>
                <a:gd name="T53" fmla="*/ 34 h 286"/>
                <a:gd name="T54" fmla="*/ 378 w 474"/>
                <a:gd name="T55" fmla="*/ 36 h 286"/>
                <a:gd name="T56" fmla="*/ 358 w 474"/>
                <a:gd name="T57" fmla="*/ 34 h 286"/>
                <a:gd name="T58" fmla="*/ 348 w 474"/>
                <a:gd name="T59" fmla="*/ 22 h 286"/>
                <a:gd name="T60" fmla="*/ 337 w 474"/>
                <a:gd name="T61" fmla="*/ 11 h 286"/>
                <a:gd name="T62" fmla="*/ 326 w 474"/>
                <a:gd name="T63" fmla="*/ 11 h 286"/>
                <a:gd name="T64" fmla="*/ 307 w 474"/>
                <a:gd name="T65" fmla="*/ 0 h 286"/>
                <a:gd name="T66" fmla="*/ 298 w 474"/>
                <a:gd name="T67" fmla="*/ 2 h 286"/>
                <a:gd name="T68" fmla="*/ 258 w 474"/>
                <a:gd name="T69" fmla="*/ 5 h 286"/>
                <a:gd name="T70" fmla="*/ 252 w 474"/>
                <a:gd name="T71" fmla="*/ 12 h 286"/>
                <a:gd name="T72" fmla="*/ 240 w 474"/>
                <a:gd name="T73" fmla="*/ 22 h 286"/>
                <a:gd name="T74" fmla="*/ 227 w 474"/>
                <a:gd name="T75" fmla="*/ 26 h 286"/>
                <a:gd name="T76" fmla="*/ 214 w 474"/>
                <a:gd name="T77" fmla="*/ 30 h 286"/>
                <a:gd name="T78" fmla="*/ 205 w 474"/>
                <a:gd name="T79" fmla="*/ 26 h 286"/>
                <a:gd name="T80" fmla="*/ 196 w 474"/>
                <a:gd name="T81" fmla="*/ 22 h 286"/>
                <a:gd name="T82" fmla="*/ 189 w 474"/>
                <a:gd name="T83" fmla="*/ 22 h 286"/>
                <a:gd name="T84" fmla="*/ 178 w 474"/>
                <a:gd name="T85" fmla="*/ 25 h 286"/>
                <a:gd name="T86" fmla="*/ 161 w 474"/>
                <a:gd name="T87" fmla="*/ 32 h 286"/>
                <a:gd name="T88" fmla="*/ 128 w 474"/>
                <a:gd name="T89" fmla="*/ 41 h 286"/>
                <a:gd name="T90" fmla="*/ 114 w 474"/>
                <a:gd name="T91" fmla="*/ 42 h 286"/>
                <a:gd name="T92" fmla="*/ 77 w 474"/>
                <a:gd name="T93" fmla="*/ 41 h 286"/>
                <a:gd name="T94" fmla="*/ 73 w 474"/>
                <a:gd name="T95" fmla="*/ 41 h 286"/>
                <a:gd name="T96" fmla="*/ 65 w 474"/>
                <a:gd name="T97" fmla="*/ 31 h 286"/>
                <a:gd name="T98" fmla="*/ 52 w 474"/>
                <a:gd name="T99" fmla="*/ 25 h 286"/>
                <a:gd name="T100" fmla="*/ 50 w 474"/>
                <a:gd name="T101" fmla="*/ 30 h 286"/>
                <a:gd name="T102" fmla="*/ 48 w 474"/>
                <a:gd name="T103" fmla="*/ 39 h 286"/>
                <a:gd name="T104" fmla="*/ 42 w 474"/>
                <a:gd name="T105" fmla="*/ 50 h 286"/>
                <a:gd name="T106" fmla="*/ 29 w 474"/>
                <a:gd name="T107" fmla="*/ 50 h 286"/>
                <a:gd name="T108" fmla="*/ 25 w 474"/>
                <a:gd name="T109" fmla="*/ 53 h 286"/>
                <a:gd name="T110" fmla="*/ 31 w 474"/>
                <a:gd name="T111" fmla="*/ 61 h 286"/>
                <a:gd name="T112" fmla="*/ 30 w 474"/>
                <a:gd name="T113" fmla="*/ 71 h 286"/>
                <a:gd name="T114" fmla="*/ 21 w 474"/>
                <a:gd name="T115" fmla="*/ 80 h 286"/>
                <a:gd name="T116" fmla="*/ 14 w 474"/>
                <a:gd name="T117" fmla="*/ 85 h 286"/>
                <a:gd name="T118" fmla="*/ 4 w 474"/>
                <a:gd name="T119" fmla="*/ 90 h 286"/>
                <a:gd name="T120" fmla="*/ 0 w 474"/>
                <a:gd name="T121" fmla="*/ 97 h 286"/>
                <a:gd name="T122" fmla="*/ 2 w 474"/>
                <a:gd name="T123" fmla="*/ 107 h 2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4"/>
                <a:gd name="T187" fmla="*/ 0 h 286"/>
                <a:gd name="T188" fmla="*/ 474 w 474"/>
                <a:gd name="T189" fmla="*/ 286 h 2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4" h="286">
                  <a:moveTo>
                    <a:pt x="2" y="180"/>
                  </a:moveTo>
                  <a:lnTo>
                    <a:pt x="18" y="193"/>
                  </a:lnTo>
                  <a:lnTo>
                    <a:pt x="15" y="200"/>
                  </a:lnTo>
                  <a:lnTo>
                    <a:pt x="20" y="212"/>
                  </a:lnTo>
                  <a:lnTo>
                    <a:pt x="31" y="212"/>
                  </a:lnTo>
                  <a:lnTo>
                    <a:pt x="79" y="257"/>
                  </a:lnTo>
                  <a:lnTo>
                    <a:pt x="93" y="259"/>
                  </a:lnTo>
                  <a:lnTo>
                    <a:pt x="131" y="285"/>
                  </a:lnTo>
                  <a:lnTo>
                    <a:pt x="152" y="271"/>
                  </a:lnTo>
                  <a:lnTo>
                    <a:pt x="179" y="273"/>
                  </a:lnTo>
                  <a:lnTo>
                    <a:pt x="188" y="278"/>
                  </a:lnTo>
                  <a:lnTo>
                    <a:pt x="209" y="271"/>
                  </a:lnTo>
                  <a:lnTo>
                    <a:pt x="250" y="253"/>
                  </a:lnTo>
                  <a:lnTo>
                    <a:pt x="297" y="246"/>
                  </a:lnTo>
                  <a:lnTo>
                    <a:pt x="318" y="250"/>
                  </a:lnTo>
                  <a:lnTo>
                    <a:pt x="325" y="259"/>
                  </a:lnTo>
                  <a:lnTo>
                    <a:pt x="341" y="241"/>
                  </a:lnTo>
                  <a:lnTo>
                    <a:pt x="363" y="234"/>
                  </a:lnTo>
                  <a:lnTo>
                    <a:pt x="384" y="230"/>
                  </a:lnTo>
                  <a:lnTo>
                    <a:pt x="422" y="193"/>
                  </a:lnTo>
                  <a:lnTo>
                    <a:pt x="432" y="171"/>
                  </a:lnTo>
                  <a:lnTo>
                    <a:pt x="436" y="127"/>
                  </a:lnTo>
                  <a:lnTo>
                    <a:pt x="441" y="91"/>
                  </a:lnTo>
                  <a:lnTo>
                    <a:pt x="457" y="91"/>
                  </a:lnTo>
                  <a:lnTo>
                    <a:pt x="466" y="77"/>
                  </a:lnTo>
                  <a:lnTo>
                    <a:pt x="473" y="66"/>
                  </a:lnTo>
                  <a:lnTo>
                    <a:pt x="459" y="57"/>
                  </a:lnTo>
                  <a:lnTo>
                    <a:pt x="452" y="61"/>
                  </a:lnTo>
                  <a:lnTo>
                    <a:pt x="429" y="57"/>
                  </a:lnTo>
                  <a:lnTo>
                    <a:pt x="418" y="38"/>
                  </a:lnTo>
                  <a:lnTo>
                    <a:pt x="404" y="18"/>
                  </a:lnTo>
                  <a:lnTo>
                    <a:pt x="391" y="18"/>
                  </a:lnTo>
                  <a:lnTo>
                    <a:pt x="368" y="0"/>
                  </a:lnTo>
                  <a:lnTo>
                    <a:pt x="357" y="2"/>
                  </a:lnTo>
                  <a:lnTo>
                    <a:pt x="309" y="9"/>
                  </a:lnTo>
                  <a:lnTo>
                    <a:pt x="302" y="20"/>
                  </a:lnTo>
                  <a:lnTo>
                    <a:pt x="288" y="36"/>
                  </a:lnTo>
                  <a:lnTo>
                    <a:pt x="272" y="45"/>
                  </a:lnTo>
                  <a:lnTo>
                    <a:pt x="256" y="50"/>
                  </a:lnTo>
                  <a:lnTo>
                    <a:pt x="245" y="45"/>
                  </a:lnTo>
                  <a:lnTo>
                    <a:pt x="234" y="38"/>
                  </a:lnTo>
                  <a:lnTo>
                    <a:pt x="227" y="36"/>
                  </a:lnTo>
                  <a:lnTo>
                    <a:pt x="213" y="43"/>
                  </a:lnTo>
                  <a:lnTo>
                    <a:pt x="193" y="54"/>
                  </a:lnTo>
                  <a:lnTo>
                    <a:pt x="154" y="70"/>
                  </a:lnTo>
                  <a:lnTo>
                    <a:pt x="136" y="72"/>
                  </a:lnTo>
                  <a:lnTo>
                    <a:pt x="93" y="70"/>
                  </a:lnTo>
                  <a:lnTo>
                    <a:pt x="88" y="68"/>
                  </a:lnTo>
                  <a:lnTo>
                    <a:pt x="77" y="52"/>
                  </a:lnTo>
                  <a:lnTo>
                    <a:pt x="63" y="43"/>
                  </a:lnTo>
                  <a:lnTo>
                    <a:pt x="59" y="50"/>
                  </a:lnTo>
                  <a:lnTo>
                    <a:pt x="56" y="66"/>
                  </a:lnTo>
                  <a:lnTo>
                    <a:pt x="50" y="84"/>
                  </a:lnTo>
                  <a:lnTo>
                    <a:pt x="34" y="84"/>
                  </a:lnTo>
                  <a:lnTo>
                    <a:pt x="29" y="88"/>
                  </a:lnTo>
                  <a:lnTo>
                    <a:pt x="38" y="104"/>
                  </a:lnTo>
                  <a:lnTo>
                    <a:pt x="36" y="120"/>
                  </a:lnTo>
                  <a:lnTo>
                    <a:pt x="25" y="136"/>
                  </a:lnTo>
                  <a:lnTo>
                    <a:pt x="18" y="143"/>
                  </a:lnTo>
                  <a:lnTo>
                    <a:pt x="4" y="150"/>
                  </a:lnTo>
                  <a:lnTo>
                    <a:pt x="0" y="164"/>
                  </a:lnTo>
                  <a:lnTo>
                    <a:pt x="2" y="180"/>
                  </a:lnTo>
                </a:path>
              </a:pathLst>
            </a:custGeom>
            <a:grpFill/>
            <a:ln w="12700" cap="rnd">
              <a:solidFill>
                <a:schemeClr val="bg1"/>
              </a:solidFill>
              <a:round/>
              <a:headEnd/>
              <a:tailEnd/>
            </a:ln>
          </p:spPr>
          <p:txBody>
            <a:bodyPr/>
            <a:lstStyle/>
            <a:p>
              <a:pPr>
                <a:defRPr/>
              </a:pPr>
              <a:endParaRPr lang="en-GB" dirty="0"/>
            </a:p>
          </p:txBody>
        </p:sp>
        <p:sp>
          <p:nvSpPr>
            <p:cNvPr id="99" name="Freeform 98"/>
            <p:cNvSpPr>
              <a:spLocks/>
            </p:cNvSpPr>
            <p:nvPr/>
          </p:nvSpPr>
          <p:spPr bwMode="auto">
            <a:xfrm>
              <a:off x="3532" y="3017"/>
              <a:ext cx="213" cy="114"/>
            </a:xfrm>
            <a:custGeom>
              <a:avLst/>
              <a:gdLst>
                <a:gd name="T0" fmla="*/ 16 w 224"/>
                <a:gd name="T1" fmla="*/ 40 h 130"/>
                <a:gd name="T2" fmla="*/ 32 w 224"/>
                <a:gd name="T3" fmla="*/ 54 h 130"/>
                <a:gd name="T4" fmla="*/ 28 w 224"/>
                <a:gd name="T5" fmla="*/ 61 h 130"/>
                <a:gd name="T6" fmla="*/ 21 w 224"/>
                <a:gd name="T7" fmla="*/ 65 h 130"/>
                <a:gd name="T8" fmla="*/ 10 w 224"/>
                <a:gd name="T9" fmla="*/ 67 h 130"/>
                <a:gd name="T10" fmla="*/ 0 w 224"/>
                <a:gd name="T11" fmla="*/ 68 h 130"/>
                <a:gd name="T12" fmla="*/ 18 w 224"/>
                <a:gd name="T13" fmla="*/ 74 h 130"/>
                <a:gd name="T14" fmla="*/ 26 w 224"/>
                <a:gd name="T15" fmla="*/ 76 h 130"/>
                <a:gd name="T16" fmla="*/ 48 w 224"/>
                <a:gd name="T17" fmla="*/ 65 h 130"/>
                <a:gd name="T18" fmla="*/ 98 w 224"/>
                <a:gd name="T19" fmla="*/ 74 h 130"/>
                <a:gd name="T20" fmla="*/ 131 w 224"/>
                <a:gd name="T21" fmla="*/ 47 h 130"/>
                <a:gd name="T22" fmla="*/ 139 w 224"/>
                <a:gd name="T23" fmla="*/ 37 h 130"/>
                <a:gd name="T24" fmla="*/ 145 w 224"/>
                <a:gd name="T25" fmla="*/ 34 h 130"/>
                <a:gd name="T26" fmla="*/ 164 w 224"/>
                <a:gd name="T27" fmla="*/ 35 h 130"/>
                <a:gd name="T28" fmla="*/ 183 w 224"/>
                <a:gd name="T29" fmla="*/ 19 h 130"/>
                <a:gd name="T30" fmla="*/ 180 w 224"/>
                <a:gd name="T31" fmla="*/ 9 h 130"/>
                <a:gd name="T32" fmla="*/ 166 w 224"/>
                <a:gd name="T33" fmla="*/ 0 h 130"/>
                <a:gd name="T34" fmla="*/ 158 w 224"/>
                <a:gd name="T35" fmla="*/ 2 h 130"/>
                <a:gd name="T36" fmla="*/ 150 w 224"/>
                <a:gd name="T37" fmla="*/ 4 h 130"/>
                <a:gd name="T38" fmla="*/ 133 w 224"/>
                <a:gd name="T39" fmla="*/ 0 h 130"/>
                <a:gd name="T40" fmla="*/ 117 w 224"/>
                <a:gd name="T41" fmla="*/ 2 h 130"/>
                <a:gd name="T42" fmla="*/ 100 w 224"/>
                <a:gd name="T43" fmla="*/ 4 h 130"/>
                <a:gd name="T44" fmla="*/ 78 w 224"/>
                <a:gd name="T45" fmla="*/ 4 h 130"/>
                <a:gd name="T46" fmla="*/ 66 w 224"/>
                <a:gd name="T47" fmla="*/ 13 h 130"/>
                <a:gd name="T48" fmla="*/ 28 w 224"/>
                <a:gd name="T49" fmla="*/ 4 h 130"/>
                <a:gd name="T50" fmla="*/ 14 w 224"/>
                <a:gd name="T51" fmla="*/ 4 h 130"/>
                <a:gd name="T52" fmla="*/ 14 w 224"/>
                <a:gd name="T53" fmla="*/ 22 h 130"/>
                <a:gd name="T54" fmla="*/ 16 w 224"/>
                <a:gd name="T55" fmla="*/ 40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30"/>
                <a:gd name="T86" fmla="*/ 224 w 224"/>
                <a:gd name="T87" fmla="*/ 130 h 1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30">
                  <a:moveTo>
                    <a:pt x="20" y="70"/>
                  </a:moveTo>
                  <a:lnTo>
                    <a:pt x="40" y="92"/>
                  </a:lnTo>
                  <a:lnTo>
                    <a:pt x="34" y="104"/>
                  </a:lnTo>
                  <a:lnTo>
                    <a:pt x="25" y="110"/>
                  </a:lnTo>
                  <a:lnTo>
                    <a:pt x="13" y="113"/>
                  </a:lnTo>
                  <a:lnTo>
                    <a:pt x="0" y="115"/>
                  </a:lnTo>
                  <a:lnTo>
                    <a:pt x="22" y="126"/>
                  </a:lnTo>
                  <a:lnTo>
                    <a:pt x="31" y="129"/>
                  </a:lnTo>
                  <a:lnTo>
                    <a:pt x="59" y="110"/>
                  </a:lnTo>
                  <a:lnTo>
                    <a:pt x="120" y="126"/>
                  </a:lnTo>
                  <a:lnTo>
                    <a:pt x="161" y="81"/>
                  </a:lnTo>
                  <a:lnTo>
                    <a:pt x="170" y="63"/>
                  </a:lnTo>
                  <a:lnTo>
                    <a:pt x="177" y="58"/>
                  </a:lnTo>
                  <a:lnTo>
                    <a:pt x="200" y="61"/>
                  </a:lnTo>
                  <a:lnTo>
                    <a:pt x="223" y="33"/>
                  </a:lnTo>
                  <a:lnTo>
                    <a:pt x="220" y="15"/>
                  </a:lnTo>
                  <a:lnTo>
                    <a:pt x="204" y="0"/>
                  </a:lnTo>
                  <a:lnTo>
                    <a:pt x="193" y="2"/>
                  </a:lnTo>
                  <a:lnTo>
                    <a:pt x="184" y="4"/>
                  </a:lnTo>
                  <a:lnTo>
                    <a:pt x="163" y="0"/>
                  </a:lnTo>
                  <a:lnTo>
                    <a:pt x="143" y="2"/>
                  </a:lnTo>
                  <a:lnTo>
                    <a:pt x="122" y="6"/>
                  </a:lnTo>
                  <a:lnTo>
                    <a:pt x="95" y="4"/>
                  </a:lnTo>
                  <a:lnTo>
                    <a:pt x="81" y="22"/>
                  </a:lnTo>
                  <a:lnTo>
                    <a:pt x="34" y="6"/>
                  </a:lnTo>
                  <a:lnTo>
                    <a:pt x="18" y="6"/>
                  </a:lnTo>
                  <a:lnTo>
                    <a:pt x="18" y="36"/>
                  </a:lnTo>
                  <a:lnTo>
                    <a:pt x="20" y="70"/>
                  </a:lnTo>
                </a:path>
              </a:pathLst>
            </a:custGeom>
            <a:grpFill/>
            <a:ln w="12700" cap="rnd">
              <a:solidFill>
                <a:schemeClr val="bg1"/>
              </a:solidFill>
              <a:round/>
              <a:headEnd/>
              <a:tailEnd/>
            </a:ln>
          </p:spPr>
          <p:txBody>
            <a:bodyPr/>
            <a:lstStyle/>
            <a:p>
              <a:pPr>
                <a:defRPr/>
              </a:pPr>
              <a:endParaRPr lang="en-GB" dirty="0"/>
            </a:p>
          </p:txBody>
        </p:sp>
        <p:sp>
          <p:nvSpPr>
            <p:cNvPr id="100" name="Freeform 99"/>
            <p:cNvSpPr>
              <a:spLocks/>
            </p:cNvSpPr>
            <p:nvPr/>
          </p:nvSpPr>
          <p:spPr bwMode="auto">
            <a:xfrm>
              <a:off x="4157" y="3222"/>
              <a:ext cx="409" cy="278"/>
            </a:xfrm>
            <a:custGeom>
              <a:avLst/>
              <a:gdLst>
                <a:gd name="T0" fmla="*/ 9 w 430"/>
                <a:gd name="T1" fmla="*/ 27 h 316"/>
                <a:gd name="T2" fmla="*/ 2 w 430"/>
                <a:gd name="T3" fmla="*/ 39 h 316"/>
                <a:gd name="T4" fmla="*/ 26 w 430"/>
                <a:gd name="T5" fmla="*/ 55 h 316"/>
                <a:gd name="T6" fmla="*/ 28 w 430"/>
                <a:gd name="T7" fmla="*/ 77 h 316"/>
                <a:gd name="T8" fmla="*/ 6 w 430"/>
                <a:gd name="T9" fmla="*/ 91 h 316"/>
                <a:gd name="T10" fmla="*/ 10 w 430"/>
                <a:gd name="T11" fmla="*/ 106 h 316"/>
                <a:gd name="T12" fmla="*/ 6 w 430"/>
                <a:gd name="T13" fmla="*/ 126 h 316"/>
                <a:gd name="T14" fmla="*/ 10 w 430"/>
                <a:gd name="T15" fmla="*/ 141 h 316"/>
                <a:gd name="T16" fmla="*/ 28 w 430"/>
                <a:gd name="T17" fmla="*/ 150 h 316"/>
                <a:gd name="T18" fmla="*/ 28 w 430"/>
                <a:gd name="T19" fmla="*/ 172 h 316"/>
                <a:gd name="T20" fmla="*/ 41 w 430"/>
                <a:gd name="T21" fmla="*/ 189 h 316"/>
                <a:gd name="T22" fmla="*/ 100 w 430"/>
                <a:gd name="T23" fmla="*/ 177 h 316"/>
                <a:gd name="T24" fmla="*/ 135 w 430"/>
                <a:gd name="T25" fmla="*/ 158 h 316"/>
                <a:gd name="T26" fmla="*/ 163 w 430"/>
                <a:gd name="T27" fmla="*/ 171 h 316"/>
                <a:gd name="T28" fmla="*/ 189 w 430"/>
                <a:gd name="T29" fmla="*/ 177 h 316"/>
                <a:gd name="T30" fmla="*/ 221 w 430"/>
                <a:gd name="T31" fmla="*/ 168 h 316"/>
                <a:gd name="T32" fmla="*/ 223 w 430"/>
                <a:gd name="T33" fmla="*/ 148 h 316"/>
                <a:gd name="T34" fmla="*/ 246 w 430"/>
                <a:gd name="T35" fmla="*/ 148 h 316"/>
                <a:gd name="T36" fmla="*/ 260 w 430"/>
                <a:gd name="T37" fmla="*/ 142 h 316"/>
                <a:gd name="T38" fmla="*/ 306 w 430"/>
                <a:gd name="T39" fmla="*/ 132 h 316"/>
                <a:gd name="T40" fmla="*/ 323 w 430"/>
                <a:gd name="T41" fmla="*/ 118 h 316"/>
                <a:gd name="T42" fmla="*/ 299 w 430"/>
                <a:gd name="T43" fmla="*/ 99 h 316"/>
                <a:gd name="T44" fmla="*/ 309 w 430"/>
                <a:gd name="T45" fmla="*/ 84 h 316"/>
                <a:gd name="T46" fmla="*/ 320 w 430"/>
                <a:gd name="T47" fmla="*/ 74 h 316"/>
                <a:gd name="T48" fmla="*/ 325 w 430"/>
                <a:gd name="T49" fmla="*/ 55 h 316"/>
                <a:gd name="T50" fmla="*/ 332 w 430"/>
                <a:gd name="T51" fmla="*/ 35 h 316"/>
                <a:gd name="T52" fmla="*/ 351 w 430"/>
                <a:gd name="T53" fmla="*/ 27 h 316"/>
                <a:gd name="T54" fmla="*/ 341 w 430"/>
                <a:gd name="T55" fmla="*/ 7 h 316"/>
                <a:gd name="T56" fmla="*/ 293 w 430"/>
                <a:gd name="T57" fmla="*/ 2 h 316"/>
                <a:gd name="T58" fmla="*/ 243 w 430"/>
                <a:gd name="T59" fmla="*/ 4 h 316"/>
                <a:gd name="T60" fmla="*/ 195 w 430"/>
                <a:gd name="T61" fmla="*/ 22 h 316"/>
                <a:gd name="T62" fmla="*/ 158 w 430"/>
                <a:gd name="T63" fmla="*/ 33 h 316"/>
                <a:gd name="T64" fmla="*/ 107 w 430"/>
                <a:gd name="T65" fmla="*/ 37 h 316"/>
                <a:gd name="T66" fmla="*/ 76 w 430"/>
                <a:gd name="T67" fmla="*/ 35 h 316"/>
                <a:gd name="T68" fmla="*/ 37 w 430"/>
                <a:gd name="T69" fmla="*/ 26 h 316"/>
                <a:gd name="T70" fmla="*/ 10 w 430"/>
                <a:gd name="T71" fmla="*/ 23 h 3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0"/>
                <a:gd name="T109" fmla="*/ 0 h 316"/>
                <a:gd name="T110" fmla="*/ 430 w 430"/>
                <a:gd name="T111" fmla="*/ 316 h 3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0" h="316">
                  <a:moveTo>
                    <a:pt x="11" y="38"/>
                  </a:moveTo>
                  <a:lnTo>
                    <a:pt x="9" y="45"/>
                  </a:lnTo>
                  <a:lnTo>
                    <a:pt x="0" y="52"/>
                  </a:lnTo>
                  <a:lnTo>
                    <a:pt x="2" y="65"/>
                  </a:lnTo>
                  <a:lnTo>
                    <a:pt x="13" y="90"/>
                  </a:lnTo>
                  <a:lnTo>
                    <a:pt x="31" y="92"/>
                  </a:lnTo>
                  <a:lnTo>
                    <a:pt x="34" y="101"/>
                  </a:lnTo>
                  <a:lnTo>
                    <a:pt x="34" y="129"/>
                  </a:lnTo>
                  <a:lnTo>
                    <a:pt x="27" y="138"/>
                  </a:lnTo>
                  <a:lnTo>
                    <a:pt x="6" y="151"/>
                  </a:lnTo>
                  <a:lnTo>
                    <a:pt x="4" y="158"/>
                  </a:lnTo>
                  <a:lnTo>
                    <a:pt x="11" y="179"/>
                  </a:lnTo>
                  <a:lnTo>
                    <a:pt x="11" y="194"/>
                  </a:lnTo>
                  <a:lnTo>
                    <a:pt x="6" y="210"/>
                  </a:lnTo>
                  <a:lnTo>
                    <a:pt x="0" y="219"/>
                  </a:lnTo>
                  <a:lnTo>
                    <a:pt x="11" y="235"/>
                  </a:lnTo>
                  <a:lnTo>
                    <a:pt x="18" y="233"/>
                  </a:lnTo>
                  <a:lnTo>
                    <a:pt x="34" y="249"/>
                  </a:lnTo>
                  <a:lnTo>
                    <a:pt x="34" y="265"/>
                  </a:lnTo>
                  <a:lnTo>
                    <a:pt x="34" y="287"/>
                  </a:lnTo>
                  <a:lnTo>
                    <a:pt x="34" y="296"/>
                  </a:lnTo>
                  <a:lnTo>
                    <a:pt x="49" y="315"/>
                  </a:lnTo>
                  <a:lnTo>
                    <a:pt x="83" y="308"/>
                  </a:lnTo>
                  <a:lnTo>
                    <a:pt x="122" y="296"/>
                  </a:lnTo>
                  <a:lnTo>
                    <a:pt x="152" y="278"/>
                  </a:lnTo>
                  <a:lnTo>
                    <a:pt x="165" y="265"/>
                  </a:lnTo>
                  <a:lnTo>
                    <a:pt x="183" y="292"/>
                  </a:lnTo>
                  <a:lnTo>
                    <a:pt x="199" y="285"/>
                  </a:lnTo>
                  <a:lnTo>
                    <a:pt x="220" y="292"/>
                  </a:lnTo>
                  <a:lnTo>
                    <a:pt x="231" y="294"/>
                  </a:lnTo>
                  <a:lnTo>
                    <a:pt x="256" y="285"/>
                  </a:lnTo>
                  <a:lnTo>
                    <a:pt x="270" y="281"/>
                  </a:lnTo>
                  <a:lnTo>
                    <a:pt x="270" y="267"/>
                  </a:lnTo>
                  <a:lnTo>
                    <a:pt x="272" y="247"/>
                  </a:lnTo>
                  <a:lnTo>
                    <a:pt x="286" y="240"/>
                  </a:lnTo>
                  <a:lnTo>
                    <a:pt x="301" y="247"/>
                  </a:lnTo>
                  <a:lnTo>
                    <a:pt x="304" y="256"/>
                  </a:lnTo>
                  <a:lnTo>
                    <a:pt x="317" y="237"/>
                  </a:lnTo>
                  <a:lnTo>
                    <a:pt x="347" y="224"/>
                  </a:lnTo>
                  <a:lnTo>
                    <a:pt x="374" y="219"/>
                  </a:lnTo>
                  <a:lnTo>
                    <a:pt x="399" y="219"/>
                  </a:lnTo>
                  <a:lnTo>
                    <a:pt x="394" y="197"/>
                  </a:lnTo>
                  <a:lnTo>
                    <a:pt x="392" y="185"/>
                  </a:lnTo>
                  <a:lnTo>
                    <a:pt x="365" y="165"/>
                  </a:lnTo>
                  <a:lnTo>
                    <a:pt x="365" y="160"/>
                  </a:lnTo>
                  <a:lnTo>
                    <a:pt x="379" y="140"/>
                  </a:lnTo>
                  <a:lnTo>
                    <a:pt x="394" y="135"/>
                  </a:lnTo>
                  <a:lnTo>
                    <a:pt x="390" y="124"/>
                  </a:lnTo>
                  <a:lnTo>
                    <a:pt x="397" y="104"/>
                  </a:lnTo>
                  <a:lnTo>
                    <a:pt x="397" y="92"/>
                  </a:lnTo>
                  <a:lnTo>
                    <a:pt x="401" y="67"/>
                  </a:lnTo>
                  <a:lnTo>
                    <a:pt x="406" y="58"/>
                  </a:lnTo>
                  <a:lnTo>
                    <a:pt x="419" y="61"/>
                  </a:lnTo>
                  <a:lnTo>
                    <a:pt x="429" y="45"/>
                  </a:lnTo>
                  <a:lnTo>
                    <a:pt x="419" y="29"/>
                  </a:lnTo>
                  <a:lnTo>
                    <a:pt x="415" y="11"/>
                  </a:lnTo>
                  <a:lnTo>
                    <a:pt x="406" y="13"/>
                  </a:lnTo>
                  <a:lnTo>
                    <a:pt x="358" y="2"/>
                  </a:lnTo>
                  <a:lnTo>
                    <a:pt x="326" y="0"/>
                  </a:lnTo>
                  <a:lnTo>
                    <a:pt x="297" y="6"/>
                  </a:lnTo>
                  <a:lnTo>
                    <a:pt x="270" y="20"/>
                  </a:lnTo>
                  <a:lnTo>
                    <a:pt x="238" y="36"/>
                  </a:lnTo>
                  <a:lnTo>
                    <a:pt x="215" y="54"/>
                  </a:lnTo>
                  <a:lnTo>
                    <a:pt x="192" y="56"/>
                  </a:lnTo>
                  <a:lnTo>
                    <a:pt x="161" y="52"/>
                  </a:lnTo>
                  <a:lnTo>
                    <a:pt x="131" y="61"/>
                  </a:lnTo>
                  <a:lnTo>
                    <a:pt x="113" y="65"/>
                  </a:lnTo>
                  <a:lnTo>
                    <a:pt x="93" y="58"/>
                  </a:lnTo>
                  <a:lnTo>
                    <a:pt x="63" y="47"/>
                  </a:lnTo>
                  <a:lnTo>
                    <a:pt x="45" y="43"/>
                  </a:lnTo>
                  <a:lnTo>
                    <a:pt x="22" y="38"/>
                  </a:lnTo>
                  <a:lnTo>
                    <a:pt x="11" y="38"/>
                  </a:lnTo>
                </a:path>
              </a:pathLst>
            </a:custGeom>
            <a:grpFill/>
            <a:ln w="12700" cap="rnd">
              <a:solidFill>
                <a:schemeClr val="bg1"/>
              </a:solidFill>
              <a:round/>
              <a:headEnd/>
              <a:tailEnd/>
            </a:ln>
          </p:spPr>
          <p:txBody>
            <a:bodyPr/>
            <a:lstStyle/>
            <a:p>
              <a:pPr>
                <a:defRPr/>
              </a:pPr>
              <a:endParaRPr lang="en-GB" dirty="0"/>
            </a:p>
          </p:txBody>
        </p:sp>
        <p:sp>
          <p:nvSpPr>
            <p:cNvPr id="101" name="Freeform 100"/>
            <p:cNvSpPr>
              <a:spLocks/>
            </p:cNvSpPr>
            <p:nvPr/>
          </p:nvSpPr>
          <p:spPr bwMode="auto">
            <a:xfrm>
              <a:off x="3920" y="3395"/>
              <a:ext cx="159" cy="245"/>
            </a:xfrm>
            <a:custGeom>
              <a:avLst/>
              <a:gdLst>
                <a:gd name="T0" fmla="*/ 9 w 168"/>
                <a:gd name="T1" fmla="*/ 36 h 279"/>
                <a:gd name="T2" fmla="*/ 18 w 168"/>
                <a:gd name="T3" fmla="*/ 41 h 279"/>
                <a:gd name="T4" fmla="*/ 18 w 168"/>
                <a:gd name="T5" fmla="*/ 48 h 279"/>
                <a:gd name="T6" fmla="*/ 16 w 168"/>
                <a:gd name="T7" fmla="*/ 54 h 279"/>
                <a:gd name="T8" fmla="*/ 12 w 168"/>
                <a:gd name="T9" fmla="*/ 60 h 279"/>
                <a:gd name="T10" fmla="*/ 12 w 168"/>
                <a:gd name="T11" fmla="*/ 76 h 279"/>
                <a:gd name="T12" fmla="*/ 14 w 168"/>
                <a:gd name="T13" fmla="*/ 83 h 279"/>
                <a:gd name="T14" fmla="*/ 4 w 168"/>
                <a:gd name="T15" fmla="*/ 96 h 279"/>
                <a:gd name="T16" fmla="*/ 9 w 168"/>
                <a:gd name="T17" fmla="*/ 98 h 279"/>
                <a:gd name="T18" fmla="*/ 0 w 168"/>
                <a:gd name="T19" fmla="*/ 104 h 279"/>
                <a:gd name="T20" fmla="*/ 6 w 168"/>
                <a:gd name="T21" fmla="*/ 112 h 279"/>
                <a:gd name="T22" fmla="*/ 9 w 168"/>
                <a:gd name="T23" fmla="*/ 118 h 279"/>
                <a:gd name="T24" fmla="*/ 9 w 168"/>
                <a:gd name="T25" fmla="*/ 111 h 279"/>
                <a:gd name="T26" fmla="*/ 21 w 168"/>
                <a:gd name="T27" fmla="*/ 119 h 279"/>
                <a:gd name="T28" fmla="*/ 18 w 168"/>
                <a:gd name="T29" fmla="*/ 129 h 279"/>
                <a:gd name="T30" fmla="*/ 14 w 168"/>
                <a:gd name="T31" fmla="*/ 133 h 279"/>
                <a:gd name="T32" fmla="*/ 21 w 168"/>
                <a:gd name="T33" fmla="*/ 141 h 279"/>
                <a:gd name="T34" fmla="*/ 26 w 168"/>
                <a:gd name="T35" fmla="*/ 143 h 279"/>
                <a:gd name="T36" fmla="*/ 42 w 168"/>
                <a:gd name="T37" fmla="*/ 148 h 279"/>
                <a:gd name="T38" fmla="*/ 53 w 168"/>
                <a:gd name="T39" fmla="*/ 155 h 279"/>
                <a:gd name="T40" fmla="*/ 55 w 168"/>
                <a:gd name="T41" fmla="*/ 162 h 279"/>
                <a:gd name="T42" fmla="*/ 69 w 168"/>
                <a:gd name="T43" fmla="*/ 165 h 279"/>
                <a:gd name="T44" fmla="*/ 80 w 168"/>
                <a:gd name="T45" fmla="*/ 162 h 279"/>
                <a:gd name="T46" fmla="*/ 95 w 168"/>
                <a:gd name="T47" fmla="*/ 154 h 279"/>
                <a:gd name="T48" fmla="*/ 103 w 168"/>
                <a:gd name="T49" fmla="*/ 144 h 279"/>
                <a:gd name="T50" fmla="*/ 108 w 168"/>
                <a:gd name="T51" fmla="*/ 138 h 279"/>
                <a:gd name="T52" fmla="*/ 120 w 168"/>
                <a:gd name="T53" fmla="*/ 122 h 279"/>
                <a:gd name="T54" fmla="*/ 125 w 168"/>
                <a:gd name="T55" fmla="*/ 110 h 279"/>
                <a:gd name="T56" fmla="*/ 126 w 168"/>
                <a:gd name="T57" fmla="*/ 98 h 279"/>
                <a:gd name="T58" fmla="*/ 134 w 168"/>
                <a:gd name="T59" fmla="*/ 90 h 279"/>
                <a:gd name="T60" fmla="*/ 120 w 168"/>
                <a:gd name="T61" fmla="*/ 88 h 279"/>
                <a:gd name="T62" fmla="*/ 115 w 168"/>
                <a:gd name="T63" fmla="*/ 84 h 279"/>
                <a:gd name="T64" fmla="*/ 108 w 168"/>
                <a:gd name="T65" fmla="*/ 85 h 279"/>
                <a:gd name="T66" fmla="*/ 97 w 168"/>
                <a:gd name="T67" fmla="*/ 80 h 279"/>
                <a:gd name="T68" fmla="*/ 93 w 168"/>
                <a:gd name="T69" fmla="*/ 69 h 279"/>
                <a:gd name="T70" fmla="*/ 90 w 168"/>
                <a:gd name="T71" fmla="*/ 61 h 279"/>
                <a:gd name="T72" fmla="*/ 97 w 168"/>
                <a:gd name="T73" fmla="*/ 53 h 279"/>
                <a:gd name="T74" fmla="*/ 97 w 168"/>
                <a:gd name="T75" fmla="*/ 27 h 279"/>
                <a:gd name="T76" fmla="*/ 97 w 168"/>
                <a:gd name="T77" fmla="*/ 17 h 279"/>
                <a:gd name="T78" fmla="*/ 90 w 168"/>
                <a:gd name="T79" fmla="*/ 12 h 279"/>
                <a:gd name="T80" fmla="*/ 79 w 168"/>
                <a:gd name="T81" fmla="*/ 12 h 279"/>
                <a:gd name="T82" fmla="*/ 72 w 168"/>
                <a:gd name="T83" fmla="*/ 9 h 279"/>
                <a:gd name="T84" fmla="*/ 64 w 168"/>
                <a:gd name="T85" fmla="*/ 2 h 279"/>
                <a:gd name="T86" fmla="*/ 55 w 168"/>
                <a:gd name="T87" fmla="*/ 0 h 279"/>
                <a:gd name="T88" fmla="*/ 52 w 168"/>
                <a:gd name="T89" fmla="*/ 4 h 279"/>
                <a:gd name="T90" fmla="*/ 52 w 168"/>
                <a:gd name="T91" fmla="*/ 2 h 279"/>
                <a:gd name="T92" fmla="*/ 37 w 168"/>
                <a:gd name="T93" fmla="*/ 4 h 279"/>
                <a:gd name="T94" fmla="*/ 28 w 168"/>
                <a:gd name="T95" fmla="*/ 0 h 279"/>
                <a:gd name="T96" fmla="*/ 21 w 168"/>
                <a:gd name="T97" fmla="*/ 4 h 279"/>
                <a:gd name="T98" fmla="*/ 18 w 168"/>
                <a:gd name="T99" fmla="*/ 18 h 279"/>
                <a:gd name="T100" fmla="*/ 14 w 168"/>
                <a:gd name="T101" fmla="*/ 28 h 279"/>
                <a:gd name="T102" fmla="*/ 9 w 168"/>
                <a:gd name="T103" fmla="*/ 36 h 2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8"/>
                <a:gd name="T157" fmla="*/ 0 h 279"/>
                <a:gd name="T158" fmla="*/ 168 w 168"/>
                <a:gd name="T159" fmla="*/ 279 h 2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8" h="279">
                  <a:moveTo>
                    <a:pt x="13" y="61"/>
                  </a:moveTo>
                  <a:lnTo>
                    <a:pt x="22" y="70"/>
                  </a:lnTo>
                  <a:lnTo>
                    <a:pt x="22" y="82"/>
                  </a:lnTo>
                  <a:lnTo>
                    <a:pt x="20" y="91"/>
                  </a:lnTo>
                  <a:lnTo>
                    <a:pt x="16" y="100"/>
                  </a:lnTo>
                  <a:lnTo>
                    <a:pt x="16" y="127"/>
                  </a:lnTo>
                  <a:lnTo>
                    <a:pt x="18" y="139"/>
                  </a:lnTo>
                  <a:lnTo>
                    <a:pt x="4" y="161"/>
                  </a:lnTo>
                  <a:lnTo>
                    <a:pt x="9" y="166"/>
                  </a:lnTo>
                  <a:lnTo>
                    <a:pt x="0" y="177"/>
                  </a:lnTo>
                  <a:lnTo>
                    <a:pt x="6" y="189"/>
                  </a:lnTo>
                  <a:lnTo>
                    <a:pt x="9" y="198"/>
                  </a:lnTo>
                  <a:lnTo>
                    <a:pt x="13" y="186"/>
                  </a:lnTo>
                  <a:lnTo>
                    <a:pt x="25" y="202"/>
                  </a:lnTo>
                  <a:lnTo>
                    <a:pt x="22" y="216"/>
                  </a:lnTo>
                  <a:lnTo>
                    <a:pt x="18" y="223"/>
                  </a:lnTo>
                  <a:lnTo>
                    <a:pt x="25" y="236"/>
                  </a:lnTo>
                  <a:lnTo>
                    <a:pt x="34" y="241"/>
                  </a:lnTo>
                  <a:lnTo>
                    <a:pt x="52" y="250"/>
                  </a:lnTo>
                  <a:lnTo>
                    <a:pt x="66" y="262"/>
                  </a:lnTo>
                  <a:lnTo>
                    <a:pt x="68" y="271"/>
                  </a:lnTo>
                  <a:lnTo>
                    <a:pt x="86" y="278"/>
                  </a:lnTo>
                  <a:lnTo>
                    <a:pt x="100" y="271"/>
                  </a:lnTo>
                  <a:lnTo>
                    <a:pt x="118" y="259"/>
                  </a:lnTo>
                  <a:lnTo>
                    <a:pt x="128" y="243"/>
                  </a:lnTo>
                  <a:lnTo>
                    <a:pt x="134" y="232"/>
                  </a:lnTo>
                  <a:lnTo>
                    <a:pt x="150" y="205"/>
                  </a:lnTo>
                  <a:lnTo>
                    <a:pt x="155" y="184"/>
                  </a:lnTo>
                  <a:lnTo>
                    <a:pt x="157" y="166"/>
                  </a:lnTo>
                  <a:lnTo>
                    <a:pt x="167" y="152"/>
                  </a:lnTo>
                  <a:lnTo>
                    <a:pt x="150" y="148"/>
                  </a:lnTo>
                  <a:lnTo>
                    <a:pt x="144" y="141"/>
                  </a:lnTo>
                  <a:lnTo>
                    <a:pt x="134" y="143"/>
                  </a:lnTo>
                  <a:lnTo>
                    <a:pt x="121" y="136"/>
                  </a:lnTo>
                  <a:lnTo>
                    <a:pt x="116" y="116"/>
                  </a:lnTo>
                  <a:lnTo>
                    <a:pt x="112" y="102"/>
                  </a:lnTo>
                  <a:lnTo>
                    <a:pt x="121" y="88"/>
                  </a:lnTo>
                  <a:lnTo>
                    <a:pt x="121" y="45"/>
                  </a:lnTo>
                  <a:lnTo>
                    <a:pt x="121" y="29"/>
                  </a:lnTo>
                  <a:lnTo>
                    <a:pt x="112" y="20"/>
                  </a:lnTo>
                  <a:lnTo>
                    <a:pt x="98" y="20"/>
                  </a:lnTo>
                  <a:lnTo>
                    <a:pt x="89" y="15"/>
                  </a:lnTo>
                  <a:lnTo>
                    <a:pt x="80" y="2"/>
                  </a:lnTo>
                  <a:lnTo>
                    <a:pt x="68" y="0"/>
                  </a:lnTo>
                  <a:lnTo>
                    <a:pt x="64" y="6"/>
                  </a:lnTo>
                  <a:lnTo>
                    <a:pt x="64" y="2"/>
                  </a:lnTo>
                  <a:lnTo>
                    <a:pt x="45" y="4"/>
                  </a:lnTo>
                  <a:lnTo>
                    <a:pt x="36" y="0"/>
                  </a:lnTo>
                  <a:lnTo>
                    <a:pt x="25" y="6"/>
                  </a:lnTo>
                  <a:lnTo>
                    <a:pt x="22" y="31"/>
                  </a:lnTo>
                  <a:lnTo>
                    <a:pt x="18" y="47"/>
                  </a:lnTo>
                  <a:lnTo>
                    <a:pt x="13" y="61"/>
                  </a:lnTo>
                </a:path>
              </a:pathLst>
            </a:custGeom>
            <a:grpFill/>
            <a:ln w="12700" cap="rnd">
              <a:solidFill>
                <a:schemeClr val="bg1"/>
              </a:solidFill>
              <a:round/>
              <a:headEnd/>
              <a:tailEnd/>
            </a:ln>
          </p:spPr>
          <p:txBody>
            <a:bodyPr/>
            <a:lstStyle/>
            <a:p>
              <a:pPr>
                <a:defRPr/>
              </a:pPr>
              <a:endParaRPr lang="en-GB" dirty="0"/>
            </a:p>
          </p:txBody>
        </p:sp>
        <p:sp>
          <p:nvSpPr>
            <p:cNvPr id="102" name="Freeform 101"/>
            <p:cNvSpPr>
              <a:spLocks/>
            </p:cNvSpPr>
            <p:nvPr/>
          </p:nvSpPr>
          <p:spPr bwMode="auto">
            <a:xfrm>
              <a:off x="4039" y="2883"/>
              <a:ext cx="586" cy="395"/>
            </a:xfrm>
            <a:custGeom>
              <a:avLst/>
              <a:gdLst>
                <a:gd name="T0" fmla="*/ 111 w 616"/>
                <a:gd name="T1" fmla="*/ 31 h 450"/>
                <a:gd name="T2" fmla="*/ 92 w 616"/>
                <a:gd name="T3" fmla="*/ 37 h 450"/>
                <a:gd name="T4" fmla="*/ 87 w 616"/>
                <a:gd name="T5" fmla="*/ 85 h 450"/>
                <a:gd name="T6" fmla="*/ 56 w 616"/>
                <a:gd name="T7" fmla="*/ 111 h 450"/>
                <a:gd name="T8" fmla="*/ 16 w 616"/>
                <a:gd name="T9" fmla="*/ 125 h 450"/>
                <a:gd name="T10" fmla="*/ 0 w 616"/>
                <a:gd name="T11" fmla="*/ 142 h 450"/>
                <a:gd name="T12" fmla="*/ 14 w 616"/>
                <a:gd name="T13" fmla="*/ 158 h 450"/>
                <a:gd name="T14" fmla="*/ 14 w 616"/>
                <a:gd name="T15" fmla="*/ 170 h 450"/>
                <a:gd name="T16" fmla="*/ 37 w 616"/>
                <a:gd name="T17" fmla="*/ 174 h 450"/>
                <a:gd name="T18" fmla="*/ 46 w 616"/>
                <a:gd name="T19" fmla="*/ 195 h 450"/>
                <a:gd name="T20" fmla="*/ 53 w 616"/>
                <a:gd name="T21" fmla="*/ 215 h 450"/>
                <a:gd name="T22" fmla="*/ 68 w 616"/>
                <a:gd name="T23" fmla="*/ 215 h 450"/>
                <a:gd name="T24" fmla="*/ 94 w 616"/>
                <a:gd name="T25" fmla="*/ 217 h 450"/>
                <a:gd name="T26" fmla="*/ 94 w 616"/>
                <a:gd name="T27" fmla="*/ 227 h 450"/>
                <a:gd name="T28" fmla="*/ 111 w 616"/>
                <a:gd name="T29" fmla="*/ 236 h 450"/>
                <a:gd name="T30" fmla="*/ 111 w 616"/>
                <a:gd name="T31" fmla="*/ 250 h 450"/>
                <a:gd name="T32" fmla="*/ 147 w 616"/>
                <a:gd name="T33" fmla="*/ 257 h 450"/>
                <a:gd name="T34" fmla="*/ 195 w 616"/>
                <a:gd name="T35" fmla="*/ 267 h 450"/>
                <a:gd name="T36" fmla="*/ 230 w 616"/>
                <a:gd name="T37" fmla="*/ 260 h 450"/>
                <a:gd name="T38" fmla="*/ 271 w 616"/>
                <a:gd name="T39" fmla="*/ 262 h 450"/>
                <a:gd name="T40" fmla="*/ 294 w 616"/>
                <a:gd name="T41" fmla="*/ 252 h 450"/>
                <a:gd name="T42" fmla="*/ 362 w 616"/>
                <a:gd name="T43" fmla="*/ 229 h 450"/>
                <a:gd name="T44" fmla="*/ 402 w 616"/>
                <a:gd name="T45" fmla="*/ 231 h 450"/>
                <a:gd name="T46" fmla="*/ 433 w 616"/>
                <a:gd name="T47" fmla="*/ 235 h 450"/>
                <a:gd name="T48" fmla="*/ 451 w 616"/>
                <a:gd name="T49" fmla="*/ 224 h 450"/>
                <a:gd name="T50" fmla="*/ 453 w 616"/>
                <a:gd name="T51" fmla="*/ 187 h 450"/>
                <a:gd name="T52" fmla="*/ 470 w 616"/>
                <a:gd name="T53" fmla="*/ 174 h 450"/>
                <a:gd name="T54" fmla="*/ 486 w 616"/>
                <a:gd name="T55" fmla="*/ 174 h 450"/>
                <a:gd name="T56" fmla="*/ 491 w 616"/>
                <a:gd name="T57" fmla="*/ 163 h 450"/>
                <a:gd name="T58" fmla="*/ 504 w 616"/>
                <a:gd name="T59" fmla="*/ 156 h 450"/>
                <a:gd name="T60" fmla="*/ 478 w 616"/>
                <a:gd name="T61" fmla="*/ 148 h 450"/>
                <a:gd name="T62" fmla="*/ 446 w 616"/>
                <a:gd name="T63" fmla="*/ 154 h 450"/>
                <a:gd name="T64" fmla="*/ 418 w 616"/>
                <a:gd name="T65" fmla="*/ 148 h 450"/>
                <a:gd name="T66" fmla="*/ 413 w 616"/>
                <a:gd name="T67" fmla="*/ 132 h 450"/>
                <a:gd name="T68" fmla="*/ 402 w 616"/>
                <a:gd name="T69" fmla="*/ 116 h 450"/>
                <a:gd name="T70" fmla="*/ 398 w 616"/>
                <a:gd name="T71" fmla="*/ 97 h 450"/>
                <a:gd name="T72" fmla="*/ 399 w 616"/>
                <a:gd name="T73" fmla="*/ 82 h 450"/>
                <a:gd name="T74" fmla="*/ 378 w 616"/>
                <a:gd name="T75" fmla="*/ 58 h 450"/>
                <a:gd name="T76" fmla="*/ 369 w 616"/>
                <a:gd name="T77" fmla="*/ 41 h 450"/>
                <a:gd name="T78" fmla="*/ 346 w 616"/>
                <a:gd name="T79" fmla="*/ 27 h 450"/>
                <a:gd name="T80" fmla="*/ 332 w 616"/>
                <a:gd name="T81" fmla="*/ 5 h 450"/>
                <a:gd name="T82" fmla="*/ 318 w 616"/>
                <a:gd name="T83" fmla="*/ 0 h 450"/>
                <a:gd name="T84" fmla="*/ 301 w 616"/>
                <a:gd name="T85" fmla="*/ 8 h 450"/>
                <a:gd name="T86" fmla="*/ 280 w 616"/>
                <a:gd name="T87" fmla="*/ 9 h 450"/>
                <a:gd name="T88" fmla="*/ 261 w 616"/>
                <a:gd name="T89" fmla="*/ 17 h 450"/>
                <a:gd name="T90" fmla="*/ 236 w 616"/>
                <a:gd name="T91" fmla="*/ 20 h 450"/>
                <a:gd name="T92" fmla="*/ 213 w 616"/>
                <a:gd name="T93" fmla="*/ 8 h 450"/>
                <a:gd name="T94" fmla="*/ 186 w 616"/>
                <a:gd name="T95" fmla="*/ 16 h 450"/>
                <a:gd name="T96" fmla="*/ 165 w 616"/>
                <a:gd name="T97" fmla="*/ 14 h 450"/>
                <a:gd name="T98" fmla="*/ 137 w 616"/>
                <a:gd name="T99" fmla="*/ 13 h 450"/>
                <a:gd name="T100" fmla="*/ 122 w 616"/>
                <a:gd name="T101" fmla="*/ 18 h 450"/>
                <a:gd name="T102" fmla="*/ 116 w 616"/>
                <a:gd name="T103" fmla="*/ 20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16"/>
                <a:gd name="T157" fmla="*/ 0 h 450"/>
                <a:gd name="T158" fmla="*/ 616 w 616"/>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16" h="450">
                  <a:moveTo>
                    <a:pt x="147" y="38"/>
                  </a:moveTo>
                  <a:lnTo>
                    <a:pt x="136" y="52"/>
                  </a:lnTo>
                  <a:lnTo>
                    <a:pt x="129" y="61"/>
                  </a:lnTo>
                  <a:lnTo>
                    <a:pt x="113" y="63"/>
                  </a:lnTo>
                  <a:lnTo>
                    <a:pt x="106" y="133"/>
                  </a:lnTo>
                  <a:lnTo>
                    <a:pt x="106" y="145"/>
                  </a:lnTo>
                  <a:lnTo>
                    <a:pt x="88" y="172"/>
                  </a:lnTo>
                  <a:lnTo>
                    <a:pt x="68" y="188"/>
                  </a:lnTo>
                  <a:lnTo>
                    <a:pt x="56" y="204"/>
                  </a:lnTo>
                  <a:lnTo>
                    <a:pt x="20" y="210"/>
                  </a:lnTo>
                  <a:lnTo>
                    <a:pt x="2" y="226"/>
                  </a:lnTo>
                  <a:lnTo>
                    <a:pt x="0" y="240"/>
                  </a:lnTo>
                  <a:lnTo>
                    <a:pt x="11" y="249"/>
                  </a:lnTo>
                  <a:lnTo>
                    <a:pt x="18" y="265"/>
                  </a:lnTo>
                  <a:lnTo>
                    <a:pt x="15" y="274"/>
                  </a:lnTo>
                  <a:lnTo>
                    <a:pt x="18" y="287"/>
                  </a:lnTo>
                  <a:lnTo>
                    <a:pt x="29" y="294"/>
                  </a:lnTo>
                  <a:lnTo>
                    <a:pt x="45" y="294"/>
                  </a:lnTo>
                  <a:lnTo>
                    <a:pt x="52" y="306"/>
                  </a:lnTo>
                  <a:lnTo>
                    <a:pt x="56" y="328"/>
                  </a:lnTo>
                  <a:lnTo>
                    <a:pt x="59" y="346"/>
                  </a:lnTo>
                  <a:lnTo>
                    <a:pt x="65" y="362"/>
                  </a:lnTo>
                  <a:lnTo>
                    <a:pt x="77" y="367"/>
                  </a:lnTo>
                  <a:lnTo>
                    <a:pt x="83" y="362"/>
                  </a:lnTo>
                  <a:lnTo>
                    <a:pt x="99" y="351"/>
                  </a:lnTo>
                  <a:lnTo>
                    <a:pt x="115" y="365"/>
                  </a:lnTo>
                  <a:lnTo>
                    <a:pt x="113" y="376"/>
                  </a:lnTo>
                  <a:lnTo>
                    <a:pt x="115" y="383"/>
                  </a:lnTo>
                  <a:lnTo>
                    <a:pt x="124" y="385"/>
                  </a:lnTo>
                  <a:lnTo>
                    <a:pt x="136" y="399"/>
                  </a:lnTo>
                  <a:lnTo>
                    <a:pt x="133" y="414"/>
                  </a:lnTo>
                  <a:lnTo>
                    <a:pt x="136" y="421"/>
                  </a:lnTo>
                  <a:lnTo>
                    <a:pt x="154" y="421"/>
                  </a:lnTo>
                  <a:lnTo>
                    <a:pt x="179" y="433"/>
                  </a:lnTo>
                  <a:lnTo>
                    <a:pt x="220" y="449"/>
                  </a:lnTo>
                  <a:lnTo>
                    <a:pt x="238" y="449"/>
                  </a:lnTo>
                  <a:lnTo>
                    <a:pt x="260" y="444"/>
                  </a:lnTo>
                  <a:lnTo>
                    <a:pt x="281" y="437"/>
                  </a:lnTo>
                  <a:lnTo>
                    <a:pt x="315" y="442"/>
                  </a:lnTo>
                  <a:lnTo>
                    <a:pt x="331" y="442"/>
                  </a:lnTo>
                  <a:lnTo>
                    <a:pt x="340" y="439"/>
                  </a:lnTo>
                  <a:lnTo>
                    <a:pt x="360" y="424"/>
                  </a:lnTo>
                  <a:lnTo>
                    <a:pt x="408" y="396"/>
                  </a:lnTo>
                  <a:lnTo>
                    <a:pt x="444" y="385"/>
                  </a:lnTo>
                  <a:lnTo>
                    <a:pt x="462" y="385"/>
                  </a:lnTo>
                  <a:lnTo>
                    <a:pt x="492" y="390"/>
                  </a:lnTo>
                  <a:lnTo>
                    <a:pt x="517" y="392"/>
                  </a:lnTo>
                  <a:lnTo>
                    <a:pt x="528" y="396"/>
                  </a:lnTo>
                  <a:lnTo>
                    <a:pt x="546" y="394"/>
                  </a:lnTo>
                  <a:lnTo>
                    <a:pt x="551" y="378"/>
                  </a:lnTo>
                  <a:lnTo>
                    <a:pt x="551" y="346"/>
                  </a:lnTo>
                  <a:lnTo>
                    <a:pt x="553" y="315"/>
                  </a:lnTo>
                  <a:lnTo>
                    <a:pt x="562" y="297"/>
                  </a:lnTo>
                  <a:lnTo>
                    <a:pt x="574" y="294"/>
                  </a:lnTo>
                  <a:lnTo>
                    <a:pt x="585" y="299"/>
                  </a:lnTo>
                  <a:lnTo>
                    <a:pt x="594" y="294"/>
                  </a:lnTo>
                  <a:lnTo>
                    <a:pt x="601" y="285"/>
                  </a:lnTo>
                  <a:lnTo>
                    <a:pt x="599" y="276"/>
                  </a:lnTo>
                  <a:lnTo>
                    <a:pt x="612" y="274"/>
                  </a:lnTo>
                  <a:lnTo>
                    <a:pt x="615" y="263"/>
                  </a:lnTo>
                  <a:lnTo>
                    <a:pt x="601" y="256"/>
                  </a:lnTo>
                  <a:lnTo>
                    <a:pt x="583" y="251"/>
                  </a:lnTo>
                  <a:lnTo>
                    <a:pt x="567" y="256"/>
                  </a:lnTo>
                  <a:lnTo>
                    <a:pt x="544" y="260"/>
                  </a:lnTo>
                  <a:lnTo>
                    <a:pt x="524" y="260"/>
                  </a:lnTo>
                  <a:lnTo>
                    <a:pt x="510" y="251"/>
                  </a:lnTo>
                  <a:lnTo>
                    <a:pt x="503" y="240"/>
                  </a:lnTo>
                  <a:lnTo>
                    <a:pt x="503" y="222"/>
                  </a:lnTo>
                  <a:lnTo>
                    <a:pt x="501" y="206"/>
                  </a:lnTo>
                  <a:lnTo>
                    <a:pt x="492" y="195"/>
                  </a:lnTo>
                  <a:lnTo>
                    <a:pt x="485" y="181"/>
                  </a:lnTo>
                  <a:lnTo>
                    <a:pt x="485" y="165"/>
                  </a:lnTo>
                  <a:lnTo>
                    <a:pt x="487" y="147"/>
                  </a:lnTo>
                  <a:lnTo>
                    <a:pt x="487" y="138"/>
                  </a:lnTo>
                  <a:lnTo>
                    <a:pt x="476" y="113"/>
                  </a:lnTo>
                  <a:lnTo>
                    <a:pt x="460" y="97"/>
                  </a:lnTo>
                  <a:lnTo>
                    <a:pt x="453" y="79"/>
                  </a:lnTo>
                  <a:lnTo>
                    <a:pt x="451" y="68"/>
                  </a:lnTo>
                  <a:lnTo>
                    <a:pt x="449" y="63"/>
                  </a:lnTo>
                  <a:lnTo>
                    <a:pt x="424" y="45"/>
                  </a:lnTo>
                  <a:lnTo>
                    <a:pt x="417" y="31"/>
                  </a:lnTo>
                  <a:lnTo>
                    <a:pt x="406" y="9"/>
                  </a:lnTo>
                  <a:lnTo>
                    <a:pt x="397" y="2"/>
                  </a:lnTo>
                  <a:lnTo>
                    <a:pt x="388" y="0"/>
                  </a:lnTo>
                  <a:lnTo>
                    <a:pt x="376" y="4"/>
                  </a:lnTo>
                  <a:lnTo>
                    <a:pt x="367" y="13"/>
                  </a:lnTo>
                  <a:lnTo>
                    <a:pt x="360" y="15"/>
                  </a:lnTo>
                  <a:lnTo>
                    <a:pt x="342" y="15"/>
                  </a:lnTo>
                  <a:lnTo>
                    <a:pt x="329" y="18"/>
                  </a:lnTo>
                  <a:lnTo>
                    <a:pt x="319" y="29"/>
                  </a:lnTo>
                  <a:lnTo>
                    <a:pt x="304" y="34"/>
                  </a:lnTo>
                  <a:lnTo>
                    <a:pt x="288" y="34"/>
                  </a:lnTo>
                  <a:lnTo>
                    <a:pt x="279" y="24"/>
                  </a:lnTo>
                  <a:lnTo>
                    <a:pt x="260" y="13"/>
                  </a:lnTo>
                  <a:lnTo>
                    <a:pt x="247" y="18"/>
                  </a:lnTo>
                  <a:lnTo>
                    <a:pt x="226" y="27"/>
                  </a:lnTo>
                  <a:lnTo>
                    <a:pt x="213" y="29"/>
                  </a:lnTo>
                  <a:lnTo>
                    <a:pt x="201" y="24"/>
                  </a:lnTo>
                  <a:lnTo>
                    <a:pt x="186" y="15"/>
                  </a:lnTo>
                  <a:lnTo>
                    <a:pt x="167" y="22"/>
                  </a:lnTo>
                  <a:lnTo>
                    <a:pt x="154" y="29"/>
                  </a:lnTo>
                  <a:lnTo>
                    <a:pt x="149" y="31"/>
                  </a:lnTo>
                  <a:lnTo>
                    <a:pt x="147" y="34"/>
                  </a:lnTo>
                  <a:lnTo>
                    <a:pt x="142" y="34"/>
                  </a:lnTo>
                  <a:lnTo>
                    <a:pt x="147" y="38"/>
                  </a:lnTo>
                </a:path>
              </a:pathLst>
            </a:custGeom>
            <a:grpFill/>
            <a:ln w="12700" cap="rnd">
              <a:solidFill>
                <a:schemeClr val="bg1"/>
              </a:solidFill>
              <a:round/>
              <a:headEnd/>
              <a:tailEnd/>
            </a:ln>
          </p:spPr>
          <p:txBody>
            <a:bodyPr/>
            <a:lstStyle/>
            <a:p>
              <a:pPr>
                <a:defRPr/>
              </a:pPr>
              <a:endParaRPr lang="en-GB" dirty="0"/>
            </a:p>
          </p:txBody>
        </p:sp>
        <p:sp>
          <p:nvSpPr>
            <p:cNvPr id="103" name="Freeform 102"/>
            <p:cNvSpPr>
              <a:spLocks/>
            </p:cNvSpPr>
            <p:nvPr/>
          </p:nvSpPr>
          <p:spPr bwMode="auto">
            <a:xfrm>
              <a:off x="2945" y="2504"/>
              <a:ext cx="220" cy="183"/>
            </a:xfrm>
            <a:custGeom>
              <a:avLst/>
              <a:gdLst>
                <a:gd name="T0" fmla="*/ 0 w 233"/>
                <a:gd name="T1" fmla="*/ 23 h 208"/>
                <a:gd name="T2" fmla="*/ 4 w 233"/>
                <a:gd name="T3" fmla="*/ 18 h 208"/>
                <a:gd name="T4" fmla="*/ 2 w 233"/>
                <a:gd name="T5" fmla="*/ 12 h 208"/>
                <a:gd name="T6" fmla="*/ 30 w 233"/>
                <a:gd name="T7" fmla="*/ 0 h 208"/>
                <a:gd name="T8" fmla="*/ 32 w 233"/>
                <a:gd name="T9" fmla="*/ 4 h 208"/>
                <a:gd name="T10" fmla="*/ 53 w 233"/>
                <a:gd name="T11" fmla="*/ 2 h 208"/>
                <a:gd name="T12" fmla="*/ 68 w 233"/>
                <a:gd name="T13" fmla="*/ 4 h 208"/>
                <a:gd name="T14" fmla="*/ 62 w 233"/>
                <a:gd name="T15" fmla="*/ 8 h 208"/>
                <a:gd name="T16" fmla="*/ 66 w 233"/>
                <a:gd name="T17" fmla="*/ 16 h 208"/>
                <a:gd name="T18" fmla="*/ 78 w 233"/>
                <a:gd name="T19" fmla="*/ 20 h 208"/>
                <a:gd name="T20" fmla="*/ 93 w 233"/>
                <a:gd name="T21" fmla="*/ 18 h 208"/>
                <a:gd name="T22" fmla="*/ 104 w 233"/>
                <a:gd name="T23" fmla="*/ 13 h 208"/>
                <a:gd name="T24" fmla="*/ 121 w 233"/>
                <a:gd name="T25" fmla="*/ 12 h 208"/>
                <a:gd name="T26" fmla="*/ 127 w 233"/>
                <a:gd name="T27" fmla="*/ 18 h 208"/>
                <a:gd name="T28" fmla="*/ 136 w 233"/>
                <a:gd name="T29" fmla="*/ 22 h 208"/>
                <a:gd name="T30" fmla="*/ 152 w 233"/>
                <a:gd name="T31" fmla="*/ 23 h 208"/>
                <a:gd name="T32" fmla="*/ 148 w 233"/>
                <a:gd name="T33" fmla="*/ 31 h 208"/>
                <a:gd name="T34" fmla="*/ 150 w 233"/>
                <a:gd name="T35" fmla="*/ 50 h 208"/>
                <a:gd name="T36" fmla="*/ 152 w 233"/>
                <a:gd name="T37" fmla="*/ 62 h 208"/>
                <a:gd name="T38" fmla="*/ 169 w 233"/>
                <a:gd name="T39" fmla="*/ 62 h 208"/>
                <a:gd name="T40" fmla="*/ 175 w 233"/>
                <a:gd name="T41" fmla="*/ 70 h 208"/>
                <a:gd name="T42" fmla="*/ 175 w 233"/>
                <a:gd name="T43" fmla="*/ 75 h 208"/>
                <a:gd name="T44" fmla="*/ 184 w 233"/>
                <a:gd name="T45" fmla="*/ 84 h 208"/>
                <a:gd name="T46" fmla="*/ 174 w 233"/>
                <a:gd name="T47" fmla="*/ 92 h 208"/>
                <a:gd name="T48" fmla="*/ 164 w 233"/>
                <a:gd name="T49" fmla="*/ 97 h 208"/>
                <a:gd name="T50" fmla="*/ 153 w 233"/>
                <a:gd name="T51" fmla="*/ 97 h 208"/>
                <a:gd name="T52" fmla="*/ 141 w 233"/>
                <a:gd name="T53" fmla="*/ 99 h 208"/>
                <a:gd name="T54" fmla="*/ 141 w 233"/>
                <a:gd name="T55" fmla="*/ 111 h 208"/>
                <a:gd name="T56" fmla="*/ 136 w 233"/>
                <a:gd name="T57" fmla="*/ 117 h 208"/>
                <a:gd name="T58" fmla="*/ 123 w 233"/>
                <a:gd name="T59" fmla="*/ 124 h 208"/>
                <a:gd name="T60" fmla="*/ 100 w 233"/>
                <a:gd name="T61" fmla="*/ 112 h 208"/>
                <a:gd name="T62" fmla="*/ 94 w 233"/>
                <a:gd name="T63" fmla="*/ 100 h 208"/>
                <a:gd name="T64" fmla="*/ 73 w 233"/>
                <a:gd name="T65" fmla="*/ 97 h 208"/>
                <a:gd name="T66" fmla="*/ 66 w 233"/>
                <a:gd name="T67" fmla="*/ 82 h 208"/>
                <a:gd name="T68" fmla="*/ 53 w 233"/>
                <a:gd name="T69" fmla="*/ 73 h 208"/>
                <a:gd name="T70" fmla="*/ 48 w 233"/>
                <a:gd name="T71" fmla="*/ 62 h 208"/>
                <a:gd name="T72" fmla="*/ 36 w 233"/>
                <a:gd name="T73" fmla="*/ 52 h 208"/>
                <a:gd name="T74" fmla="*/ 28 w 233"/>
                <a:gd name="T75" fmla="*/ 41 h 208"/>
                <a:gd name="T76" fmla="*/ 11 w 233"/>
                <a:gd name="T77" fmla="*/ 33 h 208"/>
                <a:gd name="T78" fmla="*/ 0 w 233"/>
                <a:gd name="T79" fmla="*/ 23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3"/>
                <a:gd name="T121" fmla="*/ 0 h 208"/>
                <a:gd name="T122" fmla="*/ 233 w 233"/>
                <a:gd name="T123" fmla="*/ 208 h 2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3" h="208">
                  <a:moveTo>
                    <a:pt x="0" y="38"/>
                  </a:moveTo>
                  <a:lnTo>
                    <a:pt x="4" y="29"/>
                  </a:lnTo>
                  <a:lnTo>
                    <a:pt x="2" y="20"/>
                  </a:lnTo>
                  <a:lnTo>
                    <a:pt x="38" y="0"/>
                  </a:lnTo>
                  <a:lnTo>
                    <a:pt x="40" y="6"/>
                  </a:lnTo>
                  <a:lnTo>
                    <a:pt x="67" y="2"/>
                  </a:lnTo>
                  <a:lnTo>
                    <a:pt x="85" y="4"/>
                  </a:lnTo>
                  <a:lnTo>
                    <a:pt x="78" y="13"/>
                  </a:lnTo>
                  <a:lnTo>
                    <a:pt x="83" y="27"/>
                  </a:lnTo>
                  <a:lnTo>
                    <a:pt x="99" y="34"/>
                  </a:lnTo>
                  <a:lnTo>
                    <a:pt x="117" y="31"/>
                  </a:lnTo>
                  <a:lnTo>
                    <a:pt x="130" y="22"/>
                  </a:lnTo>
                  <a:lnTo>
                    <a:pt x="153" y="20"/>
                  </a:lnTo>
                  <a:lnTo>
                    <a:pt x="159" y="29"/>
                  </a:lnTo>
                  <a:lnTo>
                    <a:pt x="171" y="36"/>
                  </a:lnTo>
                  <a:lnTo>
                    <a:pt x="191" y="38"/>
                  </a:lnTo>
                  <a:lnTo>
                    <a:pt x="186" y="52"/>
                  </a:lnTo>
                  <a:lnTo>
                    <a:pt x="189" y="84"/>
                  </a:lnTo>
                  <a:lnTo>
                    <a:pt x="191" y="104"/>
                  </a:lnTo>
                  <a:lnTo>
                    <a:pt x="213" y="102"/>
                  </a:lnTo>
                  <a:lnTo>
                    <a:pt x="220" y="116"/>
                  </a:lnTo>
                  <a:lnTo>
                    <a:pt x="220" y="125"/>
                  </a:lnTo>
                  <a:lnTo>
                    <a:pt x="232" y="141"/>
                  </a:lnTo>
                  <a:lnTo>
                    <a:pt x="218" y="152"/>
                  </a:lnTo>
                  <a:lnTo>
                    <a:pt x="207" y="161"/>
                  </a:lnTo>
                  <a:lnTo>
                    <a:pt x="193" y="161"/>
                  </a:lnTo>
                  <a:lnTo>
                    <a:pt x="177" y="166"/>
                  </a:lnTo>
                  <a:lnTo>
                    <a:pt x="177" y="184"/>
                  </a:lnTo>
                  <a:lnTo>
                    <a:pt x="171" y="195"/>
                  </a:lnTo>
                  <a:lnTo>
                    <a:pt x="155" y="207"/>
                  </a:lnTo>
                  <a:lnTo>
                    <a:pt x="126" y="186"/>
                  </a:lnTo>
                  <a:lnTo>
                    <a:pt x="119" y="168"/>
                  </a:lnTo>
                  <a:lnTo>
                    <a:pt x="92" y="161"/>
                  </a:lnTo>
                  <a:lnTo>
                    <a:pt x="83" y="136"/>
                  </a:lnTo>
                  <a:lnTo>
                    <a:pt x="67" y="122"/>
                  </a:lnTo>
                  <a:lnTo>
                    <a:pt x="60" y="104"/>
                  </a:lnTo>
                  <a:lnTo>
                    <a:pt x="45" y="86"/>
                  </a:lnTo>
                  <a:lnTo>
                    <a:pt x="36" y="68"/>
                  </a:lnTo>
                  <a:lnTo>
                    <a:pt x="15" y="54"/>
                  </a:lnTo>
                  <a:lnTo>
                    <a:pt x="0" y="38"/>
                  </a:lnTo>
                </a:path>
              </a:pathLst>
            </a:custGeom>
            <a:grpFill/>
            <a:ln w="12700" cap="rnd">
              <a:solidFill>
                <a:schemeClr val="bg1"/>
              </a:solidFill>
              <a:round/>
              <a:headEnd/>
              <a:tailEnd/>
            </a:ln>
          </p:spPr>
          <p:txBody>
            <a:bodyPr/>
            <a:lstStyle/>
            <a:p>
              <a:pPr>
                <a:defRPr/>
              </a:pPr>
              <a:endParaRPr lang="en-GB" dirty="0"/>
            </a:p>
          </p:txBody>
        </p:sp>
        <p:sp>
          <p:nvSpPr>
            <p:cNvPr id="104" name="Freeform 103"/>
            <p:cNvSpPr>
              <a:spLocks/>
            </p:cNvSpPr>
            <p:nvPr/>
          </p:nvSpPr>
          <p:spPr bwMode="auto">
            <a:xfrm>
              <a:off x="3095" y="2644"/>
              <a:ext cx="60" cy="72"/>
            </a:xfrm>
            <a:custGeom>
              <a:avLst/>
              <a:gdLst>
                <a:gd name="T0" fmla="*/ 36 w 63"/>
                <a:gd name="T1" fmla="*/ 47 h 82"/>
                <a:gd name="T2" fmla="*/ 40 w 63"/>
                <a:gd name="T3" fmla="*/ 32 h 82"/>
                <a:gd name="T4" fmla="*/ 50 w 63"/>
                <a:gd name="T5" fmla="*/ 25 h 82"/>
                <a:gd name="T6" fmla="*/ 50 w 63"/>
                <a:gd name="T7" fmla="*/ 19 h 82"/>
                <a:gd name="T8" fmla="*/ 46 w 63"/>
                <a:gd name="T9" fmla="*/ 14 h 82"/>
                <a:gd name="T10" fmla="*/ 38 w 63"/>
                <a:gd name="T11" fmla="*/ 7 h 82"/>
                <a:gd name="T12" fmla="*/ 34 w 63"/>
                <a:gd name="T13" fmla="*/ 0 h 82"/>
                <a:gd name="T14" fmla="*/ 24 w 63"/>
                <a:gd name="T15" fmla="*/ 0 h 82"/>
                <a:gd name="T16" fmla="*/ 13 w 63"/>
                <a:gd name="T17" fmla="*/ 4 h 82"/>
                <a:gd name="T18" fmla="*/ 13 w 63"/>
                <a:gd name="T19" fmla="*/ 14 h 82"/>
                <a:gd name="T20" fmla="*/ 8 w 63"/>
                <a:gd name="T21" fmla="*/ 22 h 82"/>
                <a:gd name="T22" fmla="*/ 0 w 63"/>
                <a:gd name="T23" fmla="*/ 25 h 82"/>
                <a:gd name="T24" fmla="*/ 4 w 63"/>
                <a:gd name="T25" fmla="*/ 32 h 82"/>
                <a:gd name="T26" fmla="*/ 13 w 63"/>
                <a:gd name="T27" fmla="*/ 34 h 82"/>
                <a:gd name="T28" fmla="*/ 27 w 63"/>
                <a:gd name="T29" fmla="*/ 36 h 82"/>
                <a:gd name="T30" fmla="*/ 30 w 63"/>
                <a:gd name="T31" fmla="*/ 41 h 82"/>
                <a:gd name="T32" fmla="*/ 36 w 63"/>
                <a:gd name="T33" fmla="*/ 47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44" y="81"/>
                  </a:moveTo>
                  <a:lnTo>
                    <a:pt x="48" y="55"/>
                  </a:lnTo>
                  <a:lnTo>
                    <a:pt x="62" y="43"/>
                  </a:lnTo>
                  <a:lnTo>
                    <a:pt x="62" y="32"/>
                  </a:lnTo>
                  <a:lnTo>
                    <a:pt x="55" y="23"/>
                  </a:lnTo>
                  <a:lnTo>
                    <a:pt x="46" y="11"/>
                  </a:lnTo>
                  <a:lnTo>
                    <a:pt x="42" y="0"/>
                  </a:lnTo>
                  <a:lnTo>
                    <a:pt x="28" y="0"/>
                  </a:lnTo>
                  <a:lnTo>
                    <a:pt x="17" y="4"/>
                  </a:lnTo>
                  <a:lnTo>
                    <a:pt x="17" y="23"/>
                  </a:lnTo>
                  <a:lnTo>
                    <a:pt x="8" y="37"/>
                  </a:lnTo>
                  <a:lnTo>
                    <a:pt x="0" y="41"/>
                  </a:lnTo>
                  <a:lnTo>
                    <a:pt x="4" y="53"/>
                  </a:lnTo>
                  <a:lnTo>
                    <a:pt x="17" y="57"/>
                  </a:lnTo>
                  <a:lnTo>
                    <a:pt x="31" y="60"/>
                  </a:lnTo>
                  <a:lnTo>
                    <a:pt x="37" y="69"/>
                  </a:lnTo>
                  <a:lnTo>
                    <a:pt x="44" y="81"/>
                  </a:lnTo>
                </a:path>
              </a:pathLst>
            </a:custGeom>
            <a:grpFill/>
            <a:ln w="9525">
              <a:solidFill>
                <a:schemeClr val="bg1"/>
              </a:solidFill>
              <a:round/>
              <a:headEnd/>
              <a:tailEnd/>
            </a:ln>
          </p:spPr>
          <p:txBody>
            <a:bodyPr anchor="ctr"/>
            <a:lstStyle/>
            <a:p>
              <a:pPr>
                <a:defRPr/>
              </a:pPr>
              <a:endParaRPr lang="en-GB" dirty="0"/>
            </a:p>
          </p:txBody>
        </p:sp>
        <p:sp>
          <p:nvSpPr>
            <p:cNvPr id="105" name="Freeform 104"/>
            <p:cNvSpPr>
              <a:spLocks/>
            </p:cNvSpPr>
            <p:nvPr/>
          </p:nvSpPr>
          <p:spPr bwMode="auto">
            <a:xfrm>
              <a:off x="3020" y="2372"/>
              <a:ext cx="228" cy="224"/>
            </a:xfrm>
            <a:custGeom>
              <a:avLst/>
              <a:gdLst>
                <a:gd name="T0" fmla="*/ 79 w 240"/>
                <a:gd name="T1" fmla="*/ 4 h 255"/>
                <a:gd name="T2" fmla="*/ 61 w 240"/>
                <a:gd name="T3" fmla="*/ 22 h 255"/>
                <a:gd name="T4" fmla="*/ 61 w 240"/>
                <a:gd name="T5" fmla="*/ 27 h 255"/>
                <a:gd name="T6" fmla="*/ 48 w 240"/>
                <a:gd name="T7" fmla="*/ 35 h 255"/>
                <a:gd name="T8" fmla="*/ 49 w 240"/>
                <a:gd name="T9" fmla="*/ 37 h 255"/>
                <a:gd name="T10" fmla="*/ 46 w 240"/>
                <a:gd name="T11" fmla="*/ 42 h 255"/>
                <a:gd name="T12" fmla="*/ 35 w 240"/>
                <a:gd name="T13" fmla="*/ 53 h 255"/>
                <a:gd name="T14" fmla="*/ 23 w 240"/>
                <a:gd name="T15" fmla="*/ 61 h 255"/>
                <a:gd name="T16" fmla="*/ 16 w 240"/>
                <a:gd name="T17" fmla="*/ 67 h 255"/>
                <a:gd name="T18" fmla="*/ 23 w 240"/>
                <a:gd name="T19" fmla="*/ 71 h 255"/>
                <a:gd name="T20" fmla="*/ 18 w 240"/>
                <a:gd name="T21" fmla="*/ 79 h 255"/>
                <a:gd name="T22" fmla="*/ 11 w 240"/>
                <a:gd name="T23" fmla="*/ 85 h 255"/>
                <a:gd name="T24" fmla="*/ 9 w 240"/>
                <a:gd name="T25" fmla="*/ 87 h 255"/>
                <a:gd name="T26" fmla="*/ 0 w 240"/>
                <a:gd name="T27" fmla="*/ 96 h 255"/>
                <a:gd name="T28" fmla="*/ 0 w 240"/>
                <a:gd name="T29" fmla="*/ 103 h 255"/>
                <a:gd name="T30" fmla="*/ 10 w 240"/>
                <a:gd name="T31" fmla="*/ 106 h 255"/>
                <a:gd name="T32" fmla="*/ 30 w 240"/>
                <a:gd name="T33" fmla="*/ 106 h 255"/>
                <a:gd name="T34" fmla="*/ 44 w 240"/>
                <a:gd name="T35" fmla="*/ 101 h 255"/>
                <a:gd name="T36" fmla="*/ 58 w 240"/>
                <a:gd name="T37" fmla="*/ 99 h 255"/>
                <a:gd name="T38" fmla="*/ 66 w 240"/>
                <a:gd name="T39" fmla="*/ 106 h 255"/>
                <a:gd name="T40" fmla="*/ 76 w 240"/>
                <a:gd name="T41" fmla="*/ 111 h 255"/>
                <a:gd name="T42" fmla="*/ 90 w 240"/>
                <a:gd name="T43" fmla="*/ 112 h 255"/>
                <a:gd name="T44" fmla="*/ 86 w 240"/>
                <a:gd name="T45" fmla="*/ 123 h 255"/>
                <a:gd name="T46" fmla="*/ 90 w 240"/>
                <a:gd name="T47" fmla="*/ 151 h 255"/>
                <a:gd name="T48" fmla="*/ 104 w 240"/>
                <a:gd name="T49" fmla="*/ 149 h 255"/>
                <a:gd name="T50" fmla="*/ 111 w 240"/>
                <a:gd name="T51" fmla="*/ 149 h 255"/>
                <a:gd name="T52" fmla="*/ 112 w 240"/>
                <a:gd name="T53" fmla="*/ 142 h 255"/>
                <a:gd name="T54" fmla="*/ 115 w 240"/>
                <a:gd name="T55" fmla="*/ 124 h 255"/>
                <a:gd name="T56" fmla="*/ 124 w 240"/>
                <a:gd name="T57" fmla="*/ 116 h 255"/>
                <a:gd name="T58" fmla="*/ 124 w 240"/>
                <a:gd name="T59" fmla="*/ 101 h 255"/>
                <a:gd name="T60" fmla="*/ 131 w 240"/>
                <a:gd name="T61" fmla="*/ 92 h 255"/>
                <a:gd name="T62" fmla="*/ 146 w 240"/>
                <a:gd name="T63" fmla="*/ 87 h 255"/>
                <a:gd name="T64" fmla="*/ 173 w 240"/>
                <a:gd name="T65" fmla="*/ 64 h 255"/>
                <a:gd name="T66" fmla="*/ 178 w 240"/>
                <a:gd name="T67" fmla="*/ 54 h 255"/>
                <a:gd name="T68" fmla="*/ 173 w 240"/>
                <a:gd name="T69" fmla="*/ 39 h 255"/>
                <a:gd name="T70" fmla="*/ 192 w 240"/>
                <a:gd name="T71" fmla="*/ 28 h 255"/>
                <a:gd name="T72" fmla="*/ 195 w 240"/>
                <a:gd name="T73" fmla="*/ 11 h 255"/>
                <a:gd name="T74" fmla="*/ 181 w 240"/>
                <a:gd name="T75" fmla="*/ 4 h 255"/>
                <a:gd name="T76" fmla="*/ 173 w 240"/>
                <a:gd name="T77" fmla="*/ 2 h 255"/>
                <a:gd name="T78" fmla="*/ 157 w 240"/>
                <a:gd name="T79" fmla="*/ 0 h 255"/>
                <a:gd name="T80" fmla="*/ 124 w 240"/>
                <a:gd name="T81" fmla="*/ 0 h 255"/>
                <a:gd name="T82" fmla="*/ 115 w 240"/>
                <a:gd name="T83" fmla="*/ 5 h 255"/>
                <a:gd name="T84" fmla="*/ 105 w 240"/>
                <a:gd name="T85" fmla="*/ 13 h 255"/>
                <a:gd name="T86" fmla="*/ 107 w 240"/>
                <a:gd name="T87" fmla="*/ 20 h 255"/>
                <a:gd name="T88" fmla="*/ 120 w 240"/>
                <a:gd name="T89" fmla="*/ 25 h 255"/>
                <a:gd name="T90" fmla="*/ 128 w 240"/>
                <a:gd name="T91" fmla="*/ 32 h 255"/>
                <a:gd name="T92" fmla="*/ 128 w 240"/>
                <a:gd name="T93" fmla="*/ 42 h 255"/>
                <a:gd name="T94" fmla="*/ 115 w 240"/>
                <a:gd name="T95" fmla="*/ 49 h 255"/>
                <a:gd name="T96" fmla="*/ 100 w 240"/>
                <a:gd name="T97" fmla="*/ 53 h 255"/>
                <a:gd name="T98" fmla="*/ 90 w 240"/>
                <a:gd name="T99" fmla="*/ 54 h 255"/>
                <a:gd name="T100" fmla="*/ 85 w 240"/>
                <a:gd name="T101" fmla="*/ 47 h 255"/>
                <a:gd name="T102" fmla="*/ 82 w 240"/>
                <a:gd name="T103" fmla="*/ 39 h 255"/>
                <a:gd name="T104" fmla="*/ 89 w 240"/>
                <a:gd name="T105" fmla="*/ 31 h 255"/>
                <a:gd name="T106" fmla="*/ 86 w 240"/>
                <a:gd name="T107" fmla="*/ 22 h 255"/>
                <a:gd name="T108" fmla="*/ 85 w 240"/>
                <a:gd name="T109" fmla="*/ 14 h 255"/>
                <a:gd name="T110" fmla="*/ 79 w 240"/>
                <a:gd name="T111" fmla="*/ 4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255"/>
                <a:gd name="T170" fmla="*/ 240 w 240"/>
                <a:gd name="T171" fmla="*/ 255 h 2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255">
                  <a:moveTo>
                    <a:pt x="97" y="6"/>
                  </a:moveTo>
                  <a:lnTo>
                    <a:pt x="75" y="36"/>
                  </a:lnTo>
                  <a:lnTo>
                    <a:pt x="75" y="45"/>
                  </a:lnTo>
                  <a:lnTo>
                    <a:pt x="59" y="58"/>
                  </a:lnTo>
                  <a:lnTo>
                    <a:pt x="61" y="63"/>
                  </a:lnTo>
                  <a:lnTo>
                    <a:pt x="56" y="72"/>
                  </a:lnTo>
                  <a:lnTo>
                    <a:pt x="43" y="88"/>
                  </a:lnTo>
                  <a:lnTo>
                    <a:pt x="27" y="104"/>
                  </a:lnTo>
                  <a:lnTo>
                    <a:pt x="20" y="113"/>
                  </a:lnTo>
                  <a:lnTo>
                    <a:pt x="27" y="120"/>
                  </a:lnTo>
                  <a:lnTo>
                    <a:pt x="22" y="133"/>
                  </a:lnTo>
                  <a:lnTo>
                    <a:pt x="15" y="142"/>
                  </a:lnTo>
                  <a:lnTo>
                    <a:pt x="9" y="147"/>
                  </a:lnTo>
                  <a:lnTo>
                    <a:pt x="0" y="161"/>
                  </a:lnTo>
                  <a:lnTo>
                    <a:pt x="0" y="172"/>
                  </a:lnTo>
                  <a:lnTo>
                    <a:pt x="11" y="179"/>
                  </a:lnTo>
                  <a:lnTo>
                    <a:pt x="38" y="179"/>
                  </a:lnTo>
                  <a:lnTo>
                    <a:pt x="54" y="170"/>
                  </a:lnTo>
                  <a:lnTo>
                    <a:pt x="70" y="167"/>
                  </a:lnTo>
                  <a:lnTo>
                    <a:pt x="81" y="179"/>
                  </a:lnTo>
                  <a:lnTo>
                    <a:pt x="93" y="185"/>
                  </a:lnTo>
                  <a:lnTo>
                    <a:pt x="111" y="188"/>
                  </a:lnTo>
                  <a:lnTo>
                    <a:pt x="106" y="206"/>
                  </a:lnTo>
                  <a:lnTo>
                    <a:pt x="111" y="254"/>
                  </a:lnTo>
                  <a:lnTo>
                    <a:pt x="127" y="251"/>
                  </a:lnTo>
                  <a:lnTo>
                    <a:pt x="136" y="251"/>
                  </a:lnTo>
                  <a:lnTo>
                    <a:pt x="138" y="238"/>
                  </a:lnTo>
                  <a:lnTo>
                    <a:pt x="141" y="208"/>
                  </a:lnTo>
                  <a:lnTo>
                    <a:pt x="152" y="195"/>
                  </a:lnTo>
                  <a:lnTo>
                    <a:pt x="152" y="170"/>
                  </a:lnTo>
                  <a:lnTo>
                    <a:pt x="161" y="156"/>
                  </a:lnTo>
                  <a:lnTo>
                    <a:pt x="179" y="147"/>
                  </a:lnTo>
                  <a:lnTo>
                    <a:pt x="213" y="108"/>
                  </a:lnTo>
                  <a:lnTo>
                    <a:pt x="218" y="92"/>
                  </a:lnTo>
                  <a:lnTo>
                    <a:pt x="213" y="65"/>
                  </a:lnTo>
                  <a:lnTo>
                    <a:pt x="236" y="47"/>
                  </a:lnTo>
                  <a:lnTo>
                    <a:pt x="239" y="18"/>
                  </a:lnTo>
                  <a:lnTo>
                    <a:pt x="223" y="4"/>
                  </a:lnTo>
                  <a:lnTo>
                    <a:pt x="213" y="2"/>
                  </a:lnTo>
                  <a:lnTo>
                    <a:pt x="193" y="0"/>
                  </a:lnTo>
                  <a:lnTo>
                    <a:pt x="152" y="0"/>
                  </a:lnTo>
                  <a:lnTo>
                    <a:pt x="141" y="9"/>
                  </a:lnTo>
                  <a:lnTo>
                    <a:pt x="129" y="22"/>
                  </a:lnTo>
                  <a:lnTo>
                    <a:pt x="132" y="34"/>
                  </a:lnTo>
                  <a:lnTo>
                    <a:pt x="147" y="43"/>
                  </a:lnTo>
                  <a:lnTo>
                    <a:pt x="157" y="54"/>
                  </a:lnTo>
                  <a:lnTo>
                    <a:pt x="157" y="72"/>
                  </a:lnTo>
                  <a:lnTo>
                    <a:pt x="141" y="83"/>
                  </a:lnTo>
                  <a:lnTo>
                    <a:pt x="122" y="88"/>
                  </a:lnTo>
                  <a:lnTo>
                    <a:pt x="111" y="90"/>
                  </a:lnTo>
                  <a:lnTo>
                    <a:pt x="104" y="79"/>
                  </a:lnTo>
                  <a:lnTo>
                    <a:pt x="100" y="65"/>
                  </a:lnTo>
                  <a:lnTo>
                    <a:pt x="109" y="52"/>
                  </a:lnTo>
                  <a:lnTo>
                    <a:pt x="106" y="38"/>
                  </a:lnTo>
                  <a:lnTo>
                    <a:pt x="104" y="24"/>
                  </a:lnTo>
                  <a:lnTo>
                    <a:pt x="97" y="6"/>
                  </a:lnTo>
                </a:path>
              </a:pathLst>
            </a:custGeom>
            <a:solidFill>
              <a:srgbClr val="FF0000"/>
            </a:solidFill>
            <a:ln w="12700" cap="rnd">
              <a:solidFill>
                <a:schemeClr val="bg1"/>
              </a:solidFill>
              <a:round/>
              <a:headEnd/>
              <a:tailEnd/>
            </a:ln>
          </p:spPr>
          <p:txBody>
            <a:bodyPr/>
            <a:lstStyle/>
            <a:p>
              <a:pPr>
                <a:defRPr/>
              </a:pPr>
              <a:endParaRPr lang="en-GB" dirty="0"/>
            </a:p>
          </p:txBody>
        </p:sp>
        <p:sp>
          <p:nvSpPr>
            <p:cNvPr id="106" name="Freeform 105"/>
            <p:cNvSpPr>
              <a:spLocks/>
            </p:cNvSpPr>
            <p:nvPr/>
          </p:nvSpPr>
          <p:spPr bwMode="auto">
            <a:xfrm>
              <a:off x="2241" y="2018"/>
              <a:ext cx="325" cy="276"/>
            </a:xfrm>
            <a:custGeom>
              <a:avLst/>
              <a:gdLst>
                <a:gd name="T0" fmla="*/ 100 w 340"/>
                <a:gd name="T1" fmla="*/ 77 h 314"/>
                <a:gd name="T2" fmla="*/ 98 w 340"/>
                <a:gd name="T3" fmla="*/ 93 h 314"/>
                <a:gd name="T4" fmla="*/ 79 w 340"/>
                <a:gd name="T5" fmla="*/ 91 h 314"/>
                <a:gd name="T6" fmla="*/ 58 w 340"/>
                <a:gd name="T7" fmla="*/ 113 h 314"/>
                <a:gd name="T8" fmla="*/ 31 w 340"/>
                <a:gd name="T9" fmla="*/ 127 h 314"/>
                <a:gd name="T10" fmla="*/ 11 w 340"/>
                <a:gd name="T11" fmla="*/ 131 h 314"/>
                <a:gd name="T12" fmla="*/ 6 w 340"/>
                <a:gd name="T13" fmla="*/ 136 h 314"/>
                <a:gd name="T14" fmla="*/ 11 w 340"/>
                <a:gd name="T15" fmla="*/ 150 h 314"/>
                <a:gd name="T16" fmla="*/ 4 w 340"/>
                <a:gd name="T17" fmla="*/ 165 h 314"/>
                <a:gd name="T18" fmla="*/ 14 w 340"/>
                <a:gd name="T19" fmla="*/ 165 h 314"/>
                <a:gd name="T20" fmla="*/ 30 w 340"/>
                <a:gd name="T21" fmla="*/ 165 h 314"/>
                <a:gd name="T22" fmla="*/ 23 w 340"/>
                <a:gd name="T23" fmla="*/ 177 h 314"/>
                <a:gd name="T24" fmla="*/ 51 w 340"/>
                <a:gd name="T25" fmla="*/ 181 h 314"/>
                <a:gd name="T26" fmla="*/ 76 w 340"/>
                <a:gd name="T27" fmla="*/ 187 h 314"/>
                <a:gd name="T28" fmla="*/ 100 w 340"/>
                <a:gd name="T29" fmla="*/ 177 h 314"/>
                <a:gd name="T30" fmla="*/ 175 w 340"/>
                <a:gd name="T31" fmla="*/ 181 h 314"/>
                <a:gd name="T32" fmla="*/ 212 w 340"/>
                <a:gd name="T33" fmla="*/ 163 h 314"/>
                <a:gd name="T34" fmla="*/ 233 w 340"/>
                <a:gd name="T35" fmla="*/ 150 h 314"/>
                <a:gd name="T36" fmla="*/ 250 w 340"/>
                <a:gd name="T37" fmla="*/ 131 h 314"/>
                <a:gd name="T38" fmla="*/ 259 w 340"/>
                <a:gd name="T39" fmla="*/ 91 h 314"/>
                <a:gd name="T40" fmla="*/ 270 w 340"/>
                <a:gd name="T41" fmla="*/ 72 h 314"/>
                <a:gd name="T42" fmla="*/ 256 w 340"/>
                <a:gd name="T43" fmla="*/ 52 h 314"/>
                <a:gd name="T44" fmla="*/ 236 w 340"/>
                <a:gd name="T45" fmla="*/ 47 h 314"/>
                <a:gd name="T46" fmla="*/ 224 w 340"/>
                <a:gd name="T47" fmla="*/ 28 h 314"/>
                <a:gd name="T48" fmla="*/ 254 w 340"/>
                <a:gd name="T49" fmla="*/ 0 h 314"/>
                <a:gd name="T50" fmla="*/ 208 w 340"/>
                <a:gd name="T51" fmla="*/ 4 h 314"/>
                <a:gd name="T52" fmla="*/ 188 w 340"/>
                <a:gd name="T53" fmla="*/ 13 h 314"/>
                <a:gd name="T54" fmla="*/ 168 w 340"/>
                <a:gd name="T55" fmla="*/ 15 h 314"/>
                <a:gd name="T56" fmla="*/ 191 w 340"/>
                <a:gd name="T57" fmla="*/ 30 h 314"/>
                <a:gd name="T58" fmla="*/ 148 w 340"/>
                <a:gd name="T59" fmla="*/ 34 h 314"/>
                <a:gd name="T60" fmla="*/ 106 w 340"/>
                <a:gd name="T61" fmla="*/ 22 h 314"/>
                <a:gd name="T62" fmla="*/ 93 w 340"/>
                <a:gd name="T63" fmla="*/ 36 h 314"/>
                <a:gd name="T64" fmla="*/ 93 w 340"/>
                <a:gd name="T65" fmla="*/ 45 h 314"/>
                <a:gd name="T66" fmla="*/ 81 w 340"/>
                <a:gd name="T67" fmla="*/ 60 h 314"/>
                <a:gd name="T68" fmla="*/ 68 w 340"/>
                <a:gd name="T69" fmla="*/ 75 h 314"/>
                <a:gd name="T70" fmla="*/ 84 w 340"/>
                <a:gd name="T71" fmla="*/ 84 h 3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0"/>
                <a:gd name="T109" fmla="*/ 0 h 314"/>
                <a:gd name="T110" fmla="*/ 340 w 340"/>
                <a:gd name="T111" fmla="*/ 314 h 3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0" h="314">
                  <a:moveTo>
                    <a:pt x="125" y="118"/>
                  </a:moveTo>
                  <a:lnTo>
                    <a:pt x="120" y="130"/>
                  </a:lnTo>
                  <a:lnTo>
                    <a:pt x="125" y="146"/>
                  </a:lnTo>
                  <a:lnTo>
                    <a:pt x="118" y="157"/>
                  </a:lnTo>
                  <a:lnTo>
                    <a:pt x="109" y="150"/>
                  </a:lnTo>
                  <a:lnTo>
                    <a:pt x="95" y="153"/>
                  </a:lnTo>
                  <a:lnTo>
                    <a:pt x="95" y="164"/>
                  </a:lnTo>
                  <a:lnTo>
                    <a:pt x="70" y="189"/>
                  </a:lnTo>
                  <a:lnTo>
                    <a:pt x="56" y="194"/>
                  </a:lnTo>
                  <a:lnTo>
                    <a:pt x="36" y="214"/>
                  </a:lnTo>
                  <a:lnTo>
                    <a:pt x="25" y="221"/>
                  </a:lnTo>
                  <a:lnTo>
                    <a:pt x="13" y="219"/>
                  </a:lnTo>
                  <a:lnTo>
                    <a:pt x="11" y="223"/>
                  </a:lnTo>
                  <a:lnTo>
                    <a:pt x="6" y="228"/>
                  </a:lnTo>
                  <a:lnTo>
                    <a:pt x="13" y="235"/>
                  </a:lnTo>
                  <a:lnTo>
                    <a:pt x="13" y="251"/>
                  </a:lnTo>
                  <a:lnTo>
                    <a:pt x="0" y="265"/>
                  </a:lnTo>
                  <a:lnTo>
                    <a:pt x="4" y="278"/>
                  </a:lnTo>
                  <a:lnTo>
                    <a:pt x="18" y="278"/>
                  </a:lnTo>
                  <a:lnTo>
                    <a:pt x="25" y="267"/>
                  </a:lnTo>
                  <a:lnTo>
                    <a:pt x="34" y="276"/>
                  </a:lnTo>
                  <a:lnTo>
                    <a:pt x="22" y="285"/>
                  </a:lnTo>
                  <a:lnTo>
                    <a:pt x="27" y="297"/>
                  </a:lnTo>
                  <a:lnTo>
                    <a:pt x="34" y="299"/>
                  </a:lnTo>
                  <a:lnTo>
                    <a:pt x="61" y="303"/>
                  </a:lnTo>
                  <a:lnTo>
                    <a:pt x="65" y="306"/>
                  </a:lnTo>
                  <a:lnTo>
                    <a:pt x="91" y="313"/>
                  </a:lnTo>
                  <a:lnTo>
                    <a:pt x="100" y="308"/>
                  </a:lnTo>
                  <a:lnTo>
                    <a:pt x="120" y="297"/>
                  </a:lnTo>
                  <a:lnTo>
                    <a:pt x="152" y="303"/>
                  </a:lnTo>
                  <a:lnTo>
                    <a:pt x="209" y="303"/>
                  </a:lnTo>
                  <a:lnTo>
                    <a:pt x="241" y="297"/>
                  </a:lnTo>
                  <a:lnTo>
                    <a:pt x="254" y="274"/>
                  </a:lnTo>
                  <a:lnTo>
                    <a:pt x="273" y="265"/>
                  </a:lnTo>
                  <a:lnTo>
                    <a:pt x="279" y="251"/>
                  </a:lnTo>
                  <a:lnTo>
                    <a:pt x="286" y="233"/>
                  </a:lnTo>
                  <a:lnTo>
                    <a:pt x="300" y="219"/>
                  </a:lnTo>
                  <a:lnTo>
                    <a:pt x="313" y="189"/>
                  </a:lnTo>
                  <a:lnTo>
                    <a:pt x="311" y="153"/>
                  </a:lnTo>
                  <a:lnTo>
                    <a:pt x="339" y="134"/>
                  </a:lnTo>
                  <a:lnTo>
                    <a:pt x="323" y="121"/>
                  </a:lnTo>
                  <a:lnTo>
                    <a:pt x="318" y="95"/>
                  </a:lnTo>
                  <a:lnTo>
                    <a:pt x="307" y="86"/>
                  </a:lnTo>
                  <a:lnTo>
                    <a:pt x="293" y="86"/>
                  </a:lnTo>
                  <a:lnTo>
                    <a:pt x="282" y="79"/>
                  </a:lnTo>
                  <a:lnTo>
                    <a:pt x="259" y="52"/>
                  </a:lnTo>
                  <a:lnTo>
                    <a:pt x="268" y="47"/>
                  </a:lnTo>
                  <a:lnTo>
                    <a:pt x="309" y="11"/>
                  </a:lnTo>
                  <a:lnTo>
                    <a:pt x="304" y="0"/>
                  </a:lnTo>
                  <a:lnTo>
                    <a:pt x="291" y="2"/>
                  </a:lnTo>
                  <a:lnTo>
                    <a:pt x="250" y="4"/>
                  </a:lnTo>
                  <a:lnTo>
                    <a:pt x="236" y="15"/>
                  </a:lnTo>
                  <a:lnTo>
                    <a:pt x="225" y="22"/>
                  </a:lnTo>
                  <a:lnTo>
                    <a:pt x="211" y="20"/>
                  </a:lnTo>
                  <a:lnTo>
                    <a:pt x="202" y="25"/>
                  </a:lnTo>
                  <a:lnTo>
                    <a:pt x="209" y="36"/>
                  </a:lnTo>
                  <a:lnTo>
                    <a:pt x="229" y="50"/>
                  </a:lnTo>
                  <a:lnTo>
                    <a:pt x="213" y="52"/>
                  </a:lnTo>
                  <a:lnTo>
                    <a:pt x="177" y="57"/>
                  </a:lnTo>
                  <a:lnTo>
                    <a:pt x="152" y="47"/>
                  </a:lnTo>
                  <a:lnTo>
                    <a:pt x="127" y="36"/>
                  </a:lnTo>
                  <a:lnTo>
                    <a:pt x="118" y="43"/>
                  </a:lnTo>
                  <a:lnTo>
                    <a:pt x="111" y="61"/>
                  </a:lnTo>
                  <a:lnTo>
                    <a:pt x="113" y="70"/>
                  </a:lnTo>
                  <a:lnTo>
                    <a:pt x="111" y="75"/>
                  </a:lnTo>
                  <a:lnTo>
                    <a:pt x="95" y="82"/>
                  </a:lnTo>
                  <a:lnTo>
                    <a:pt x="97" y="100"/>
                  </a:lnTo>
                  <a:lnTo>
                    <a:pt x="95" y="105"/>
                  </a:lnTo>
                  <a:lnTo>
                    <a:pt x="81" y="125"/>
                  </a:lnTo>
                  <a:lnTo>
                    <a:pt x="93" y="143"/>
                  </a:lnTo>
                  <a:lnTo>
                    <a:pt x="100" y="141"/>
                  </a:lnTo>
                  <a:lnTo>
                    <a:pt x="125" y="118"/>
                  </a:lnTo>
                </a:path>
              </a:pathLst>
            </a:custGeom>
            <a:grpFill/>
            <a:ln w="12700" cap="rnd">
              <a:solidFill>
                <a:schemeClr val="bg1"/>
              </a:solidFill>
              <a:round/>
              <a:headEnd/>
              <a:tailEnd/>
            </a:ln>
          </p:spPr>
          <p:txBody>
            <a:bodyPr/>
            <a:lstStyle/>
            <a:p>
              <a:pPr>
                <a:defRPr/>
              </a:pPr>
              <a:endParaRPr lang="en-GB" dirty="0"/>
            </a:p>
          </p:txBody>
        </p:sp>
        <p:grpSp>
          <p:nvGrpSpPr>
            <p:cNvPr id="107" name="Group 106"/>
            <p:cNvGrpSpPr>
              <a:grpSpLocks/>
            </p:cNvGrpSpPr>
            <p:nvPr/>
          </p:nvGrpSpPr>
          <p:grpSpPr bwMode="auto">
            <a:xfrm>
              <a:off x="3339" y="2038"/>
              <a:ext cx="384" cy="271"/>
              <a:chOff x="3001" y="2038"/>
              <a:chExt cx="404" cy="308"/>
            </a:xfrm>
            <a:grpFill/>
          </p:grpSpPr>
          <p:sp>
            <p:nvSpPr>
              <p:cNvPr id="162" name="Freeform 24"/>
              <p:cNvSpPr>
                <a:spLocks/>
              </p:cNvSpPr>
              <p:nvPr/>
            </p:nvSpPr>
            <p:spPr bwMode="auto">
              <a:xfrm>
                <a:off x="3001" y="2099"/>
                <a:ext cx="164" cy="204"/>
              </a:xfrm>
              <a:custGeom>
                <a:avLst/>
                <a:gdLst>
                  <a:gd name="T0" fmla="*/ 13 w 164"/>
                  <a:gd name="T1" fmla="*/ 173 h 204"/>
                  <a:gd name="T2" fmla="*/ 22 w 164"/>
                  <a:gd name="T3" fmla="*/ 189 h 204"/>
                  <a:gd name="T4" fmla="*/ 40 w 164"/>
                  <a:gd name="T5" fmla="*/ 189 h 204"/>
                  <a:gd name="T6" fmla="*/ 56 w 164"/>
                  <a:gd name="T7" fmla="*/ 193 h 204"/>
                  <a:gd name="T8" fmla="*/ 67 w 164"/>
                  <a:gd name="T9" fmla="*/ 203 h 204"/>
                  <a:gd name="T10" fmla="*/ 81 w 164"/>
                  <a:gd name="T11" fmla="*/ 203 h 204"/>
                  <a:gd name="T12" fmla="*/ 72 w 164"/>
                  <a:gd name="T13" fmla="*/ 191 h 204"/>
                  <a:gd name="T14" fmla="*/ 79 w 164"/>
                  <a:gd name="T15" fmla="*/ 173 h 204"/>
                  <a:gd name="T16" fmla="*/ 88 w 164"/>
                  <a:gd name="T17" fmla="*/ 155 h 204"/>
                  <a:gd name="T18" fmla="*/ 92 w 164"/>
                  <a:gd name="T19" fmla="*/ 132 h 204"/>
                  <a:gd name="T20" fmla="*/ 110 w 164"/>
                  <a:gd name="T21" fmla="*/ 120 h 204"/>
                  <a:gd name="T22" fmla="*/ 126 w 164"/>
                  <a:gd name="T23" fmla="*/ 111 h 204"/>
                  <a:gd name="T24" fmla="*/ 126 w 164"/>
                  <a:gd name="T25" fmla="*/ 98 h 204"/>
                  <a:gd name="T26" fmla="*/ 126 w 164"/>
                  <a:gd name="T27" fmla="*/ 77 h 204"/>
                  <a:gd name="T28" fmla="*/ 129 w 164"/>
                  <a:gd name="T29" fmla="*/ 68 h 204"/>
                  <a:gd name="T30" fmla="*/ 144 w 164"/>
                  <a:gd name="T31" fmla="*/ 66 h 204"/>
                  <a:gd name="T32" fmla="*/ 149 w 164"/>
                  <a:gd name="T33" fmla="*/ 70 h 204"/>
                  <a:gd name="T34" fmla="*/ 163 w 164"/>
                  <a:gd name="T35" fmla="*/ 57 h 204"/>
                  <a:gd name="T36" fmla="*/ 158 w 164"/>
                  <a:gd name="T37" fmla="*/ 45 h 204"/>
                  <a:gd name="T38" fmla="*/ 149 w 164"/>
                  <a:gd name="T39" fmla="*/ 43 h 204"/>
                  <a:gd name="T40" fmla="*/ 135 w 164"/>
                  <a:gd name="T41" fmla="*/ 43 h 204"/>
                  <a:gd name="T42" fmla="*/ 129 w 164"/>
                  <a:gd name="T43" fmla="*/ 43 h 204"/>
                  <a:gd name="T44" fmla="*/ 126 w 164"/>
                  <a:gd name="T45" fmla="*/ 22 h 204"/>
                  <a:gd name="T46" fmla="*/ 126 w 164"/>
                  <a:gd name="T47" fmla="*/ 4 h 204"/>
                  <a:gd name="T48" fmla="*/ 117 w 164"/>
                  <a:gd name="T49" fmla="*/ 0 h 204"/>
                  <a:gd name="T50" fmla="*/ 113 w 164"/>
                  <a:gd name="T51" fmla="*/ 6 h 204"/>
                  <a:gd name="T52" fmla="*/ 88 w 164"/>
                  <a:gd name="T53" fmla="*/ 2 h 204"/>
                  <a:gd name="T54" fmla="*/ 81 w 164"/>
                  <a:gd name="T55" fmla="*/ 9 h 204"/>
                  <a:gd name="T56" fmla="*/ 88 w 164"/>
                  <a:gd name="T57" fmla="*/ 25 h 204"/>
                  <a:gd name="T58" fmla="*/ 86 w 164"/>
                  <a:gd name="T59" fmla="*/ 43 h 204"/>
                  <a:gd name="T60" fmla="*/ 74 w 164"/>
                  <a:gd name="T61" fmla="*/ 29 h 204"/>
                  <a:gd name="T62" fmla="*/ 70 w 164"/>
                  <a:gd name="T63" fmla="*/ 20 h 204"/>
                  <a:gd name="T64" fmla="*/ 56 w 164"/>
                  <a:gd name="T65" fmla="*/ 22 h 204"/>
                  <a:gd name="T66" fmla="*/ 52 w 164"/>
                  <a:gd name="T67" fmla="*/ 31 h 204"/>
                  <a:gd name="T68" fmla="*/ 47 w 164"/>
                  <a:gd name="T69" fmla="*/ 36 h 204"/>
                  <a:gd name="T70" fmla="*/ 47 w 164"/>
                  <a:gd name="T71" fmla="*/ 50 h 204"/>
                  <a:gd name="T72" fmla="*/ 45 w 164"/>
                  <a:gd name="T73" fmla="*/ 50 h 204"/>
                  <a:gd name="T74" fmla="*/ 31 w 164"/>
                  <a:gd name="T75" fmla="*/ 29 h 204"/>
                  <a:gd name="T76" fmla="*/ 24 w 164"/>
                  <a:gd name="T77" fmla="*/ 22 h 204"/>
                  <a:gd name="T78" fmla="*/ 18 w 164"/>
                  <a:gd name="T79" fmla="*/ 27 h 204"/>
                  <a:gd name="T80" fmla="*/ 20 w 164"/>
                  <a:gd name="T81" fmla="*/ 38 h 204"/>
                  <a:gd name="T82" fmla="*/ 20 w 164"/>
                  <a:gd name="T83" fmla="*/ 45 h 204"/>
                  <a:gd name="T84" fmla="*/ 9 w 164"/>
                  <a:gd name="T85" fmla="*/ 50 h 204"/>
                  <a:gd name="T86" fmla="*/ 9 w 164"/>
                  <a:gd name="T87" fmla="*/ 63 h 204"/>
                  <a:gd name="T88" fmla="*/ 18 w 164"/>
                  <a:gd name="T89" fmla="*/ 77 h 204"/>
                  <a:gd name="T90" fmla="*/ 18 w 164"/>
                  <a:gd name="T91" fmla="*/ 88 h 204"/>
                  <a:gd name="T92" fmla="*/ 13 w 164"/>
                  <a:gd name="T93" fmla="*/ 98 h 204"/>
                  <a:gd name="T94" fmla="*/ 0 w 164"/>
                  <a:gd name="T95" fmla="*/ 109 h 204"/>
                  <a:gd name="T96" fmla="*/ 2 w 164"/>
                  <a:gd name="T97" fmla="*/ 120 h 204"/>
                  <a:gd name="T98" fmla="*/ 15 w 164"/>
                  <a:gd name="T99" fmla="*/ 130 h 204"/>
                  <a:gd name="T100" fmla="*/ 20 w 164"/>
                  <a:gd name="T101" fmla="*/ 139 h 204"/>
                  <a:gd name="T102" fmla="*/ 18 w 164"/>
                  <a:gd name="T103" fmla="*/ 161 h 204"/>
                  <a:gd name="T104" fmla="*/ 13 w 164"/>
                  <a:gd name="T105" fmla="*/ 173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204"/>
                  <a:gd name="T161" fmla="*/ 164 w 16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204">
                    <a:moveTo>
                      <a:pt x="13" y="173"/>
                    </a:moveTo>
                    <a:lnTo>
                      <a:pt x="22" y="189"/>
                    </a:lnTo>
                    <a:lnTo>
                      <a:pt x="40" y="189"/>
                    </a:lnTo>
                    <a:lnTo>
                      <a:pt x="56" y="193"/>
                    </a:lnTo>
                    <a:lnTo>
                      <a:pt x="67" y="203"/>
                    </a:lnTo>
                    <a:lnTo>
                      <a:pt x="81" y="203"/>
                    </a:lnTo>
                    <a:lnTo>
                      <a:pt x="72" y="191"/>
                    </a:lnTo>
                    <a:lnTo>
                      <a:pt x="79" y="173"/>
                    </a:lnTo>
                    <a:lnTo>
                      <a:pt x="88" y="155"/>
                    </a:lnTo>
                    <a:lnTo>
                      <a:pt x="92" y="132"/>
                    </a:lnTo>
                    <a:lnTo>
                      <a:pt x="110" y="120"/>
                    </a:lnTo>
                    <a:lnTo>
                      <a:pt x="126" y="111"/>
                    </a:lnTo>
                    <a:lnTo>
                      <a:pt x="126" y="98"/>
                    </a:lnTo>
                    <a:lnTo>
                      <a:pt x="126" y="77"/>
                    </a:lnTo>
                    <a:lnTo>
                      <a:pt x="129" y="68"/>
                    </a:lnTo>
                    <a:lnTo>
                      <a:pt x="144" y="66"/>
                    </a:lnTo>
                    <a:lnTo>
                      <a:pt x="149" y="70"/>
                    </a:lnTo>
                    <a:lnTo>
                      <a:pt x="163" y="57"/>
                    </a:lnTo>
                    <a:lnTo>
                      <a:pt x="158" y="45"/>
                    </a:lnTo>
                    <a:lnTo>
                      <a:pt x="149" y="43"/>
                    </a:lnTo>
                    <a:lnTo>
                      <a:pt x="135" y="43"/>
                    </a:lnTo>
                    <a:lnTo>
                      <a:pt x="129" y="43"/>
                    </a:lnTo>
                    <a:lnTo>
                      <a:pt x="126" y="22"/>
                    </a:lnTo>
                    <a:lnTo>
                      <a:pt x="126" y="4"/>
                    </a:lnTo>
                    <a:lnTo>
                      <a:pt x="117" y="0"/>
                    </a:lnTo>
                    <a:lnTo>
                      <a:pt x="113" y="6"/>
                    </a:lnTo>
                    <a:lnTo>
                      <a:pt x="88" y="2"/>
                    </a:lnTo>
                    <a:lnTo>
                      <a:pt x="81" y="9"/>
                    </a:lnTo>
                    <a:lnTo>
                      <a:pt x="88" y="25"/>
                    </a:lnTo>
                    <a:lnTo>
                      <a:pt x="86" y="43"/>
                    </a:lnTo>
                    <a:lnTo>
                      <a:pt x="74" y="29"/>
                    </a:lnTo>
                    <a:lnTo>
                      <a:pt x="70" y="20"/>
                    </a:lnTo>
                    <a:lnTo>
                      <a:pt x="56" y="22"/>
                    </a:lnTo>
                    <a:lnTo>
                      <a:pt x="52" y="31"/>
                    </a:lnTo>
                    <a:lnTo>
                      <a:pt x="47" y="36"/>
                    </a:lnTo>
                    <a:lnTo>
                      <a:pt x="47" y="50"/>
                    </a:lnTo>
                    <a:lnTo>
                      <a:pt x="45" y="50"/>
                    </a:lnTo>
                    <a:lnTo>
                      <a:pt x="31" y="29"/>
                    </a:lnTo>
                    <a:lnTo>
                      <a:pt x="24" y="22"/>
                    </a:lnTo>
                    <a:lnTo>
                      <a:pt x="18" y="27"/>
                    </a:lnTo>
                    <a:lnTo>
                      <a:pt x="20" y="38"/>
                    </a:lnTo>
                    <a:lnTo>
                      <a:pt x="20" y="45"/>
                    </a:lnTo>
                    <a:lnTo>
                      <a:pt x="9" y="50"/>
                    </a:lnTo>
                    <a:lnTo>
                      <a:pt x="9" y="63"/>
                    </a:lnTo>
                    <a:lnTo>
                      <a:pt x="18" y="77"/>
                    </a:lnTo>
                    <a:lnTo>
                      <a:pt x="18" y="88"/>
                    </a:lnTo>
                    <a:lnTo>
                      <a:pt x="13" y="98"/>
                    </a:lnTo>
                    <a:lnTo>
                      <a:pt x="0" y="109"/>
                    </a:lnTo>
                    <a:lnTo>
                      <a:pt x="2" y="120"/>
                    </a:lnTo>
                    <a:lnTo>
                      <a:pt x="15" y="130"/>
                    </a:lnTo>
                    <a:lnTo>
                      <a:pt x="20" y="139"/>
                    </a:lnTo>
                    <a:lnTo>
                      <a:pt x="18" y="161"/>
                    </a:lnTo>
                    <a:lnTo>
                      <a:pt x="13" y="173"/>
                    </a:lnTo>
                  </a:path>
                </a:pathLst>
              </a:custGeom>
              <a:grpFill/>
              <a:ln w="12700" cap="rnd">
                <a:solidFill>
                  <a:schemeClr val="bg1"/>
                </a:solidFill>
                <a:round/>
                <a:headEnd/>
                <a:tailEnd/>
              </a:ln>
            </p:spPr>
            <p:txBody>
              <a:bodyPr/>
              <a:lstStyle/>
              <a:p>
                <a:pPr>
                  <a:defRPr/>
                </a:pPr>
                <a:endParaRPr lang="en-GB" dirty="0"/>
              </a:p>
            </p:txBody>
          </p:sp>
          <p:sp>
            <p:nvSpPr>
              <p:cNvPr id="163" name="Freeform 25"/>
              <p:cNvSpPr>
                <a:spLocks/>
              </p:cNvSpPr>
              <p:nvPr/>
            </p:nvSpPr>
            <p:spPr bwMode="auto">
              <a:xfrm>
                <a:off x="3035" y="2038"/>
                <a:ext cx="124" cy="78"/>
              </a:xfrm>
              <a:custGeom>
                <a:avLst/>
                <a:gdLst>
                  <a:gd name="T0" fmla="*/ 0 w 124"/>
                  <a:gd name="T1" fmla="*/ 74 h 78"/>
                  <a:gd name="T2" fmla="*/ 11 w 124"/>
                  <a:gd name="T3" fmla="*/ 77 h 78"/>
                  <a:gd name="T4" fmla="*/ 22 w 124"/>
                  <a:gd name="T5" fmla="*/ 67 h 78"/>
                  <a:gd name="T6" fmla="*/ 34 w 124"/>
                  <a:gd name="T7" fmla="*/ 52 h 78"/>
                  <a:gd name="T8" fmla="*/ 68 w 124"/>
                  <a:gd name="T9" fmla="*/ 52 h 78"/>
                  <a:gd name="T10" fmla="*/ 97 w 124"/>
                  <a:gd name="T11" fmla="*/ 47 h 78"/>
                  <a:gd name="T12" fmla="*/ 113 w 124"/>
                  <a:gd name="T13" fmla="*/ 33 h 78"/>
                  <a:gd name="T14" fmla="*/ 120 w 124"/>
                  <a:gd name="T15" fmla="*/ 18 h 78"/>
                  <a:gd name="T16" fmla="*/ 123 w 124"/>
                  <a:gd name="T17" fmla="*/ 0 h 78"/>
                  <a:gd name="T18" fmla="*/ 100 w 124"/>
                  <a:gd name="T19" fmla="*/ 11 h 78"/>
                  <a:gd name="T20" fmla="*/ 59 w 124"/>
                  <a:gd name="T21" fmla="*/ 29 h 78"/>
                  <a:gd name="T22" fmla="*/ 47 w 124"/>
                  <a:gd name="T23" fmla="*/ 31 h 78"/>
                  <a:gd name="T24" fmla="*/ 34 w 124"/>
                  <a:gd name="T25" fmla="*/ 40 h 78"/>
                  <a:gd name="T26" fmla="*/ 11 w 124"/>
                  <a:gd name="T27" fmla="*/ 45 h 78"/>
                  <a:gd name="T28" fmla="*/ 0 w 124"/>
                  <a:gd name="T29" fmla="*/ 49 h 78"/>
                  <a:gd name="T30" fmla="*/ 0 w 124"/>
                  <a:gd name="T31" fmla="*/ 74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78"/>
                  <a:gd name="T50" fmla="*/ 124 w 12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78">
                    <a:moveTo>
                      <a:pt x="0" y="74"/>
                    </a:moveTo>
                    <a:lnTo>
                      <a:pt x="11" y="77"/>
                    </a:lnTo>
                    <a:lnTo>
                      <a:pt x="22" y="67"/>
                    </a:lnTo>
                    <a:lnTo>
                      <a:pt x="34" y="52"/>
                    </a:lnTo>
                    <a:lnTo>
                      <a:pt x="68" y="52"/>
                    </a:lnTo>
                    <a:lnTo>
                      <a:pt x="97" y="47"/>
                    </a:lnTo>
                    <a:lnTo>
                      <a:pt x="113" y="33"/>
                    </a:lnTo>
                    <a:lnTo>
                      <a:pt x="120" y="18"/>
                    </a:lnTo>
                    <a:lnTo>
                      <a:pt x="123" y="0"/>
                    </a:lnTo>
                    <a:lnTo>
                      <a:pt x="100" y="11"/>
                    </a:lnTo>
                    <a:lnTo>
                      <a:pt x="59" y="29"/>
                    </a:lnTo>
                    <a:lnTo>
                      <a:pt x="47" y="31"/>
                    </a:lnTo>
                    <a:lnTo>
                      <a:pt x="34" y="40"/>
                    </a:lnTo>
                    <a:lnTo>
                      <a:pt x="11" y="45"/>
                    </a:lnTo>
                    <a:lnTo>
                      <a:pt x="0" y="49"/>
                    </a:lnTo>
                    <a:lnTo>
                      <a:pt x="0" y="74"/>
                    </a:lnTo>
                  </a:path>
                </a:pathLst>
              </a:custGeom>
              <a:grpFill/>
              <a:ln w="12700" cap="rnd">
                <a:solidFill>
                  <a:schemeClr val="bg1"/>
                </a:solidFill>
                <a:round/>
                <a:headEnd/>
                <a:tailEnd/>
              </a:ln>
            </p:spPr>
            <p:txBody>
              <a:bodyPr/>
              <a:lstStyle/>
              <a:p>
                <a:pPr>
                  <a:defRPr/>
                </a:pPr>
                <a:endParaRPr lang="en-GB" dirty="0"/>
              </a:p>
            </p:txBody>
          </p:sp>
          <p:sp>
            <p:nvSpPr>
              <p:cNvPr id="164" name="Freeform 26"/>
              <p:cNvSpPr>
                <a:spLocks/>
              </p:cNvSpPr>
              <p:nvPr/>
            </p:nvSpPr>
            <p:spPr bwMode="auto">
              <a:xfrm>
                <a:off x="3098" y="2227"/>
                <a:ext cx="54" cy="64"/>
              </a:xfrm>
              <a:custGeom>
                <a:avLst/>
                <a:gdLst>
                  <a:gd name="T0" fmla="*/ 16 w 54"/>
                  <a:gd name="T1" fmla="*/ 0 h 64"/>
                  <a:gd name="T2" fmla="*/ 50 w 54"/>
                  <a:gd name="T3" fmla="*/ 22 h 64"/>
                  <a:gd name="T4" fmla="*/ 53 w 54"/>
                  <a:gd name="T5" fmla="*/ 31 h 64"/>
                  <a:gd name="T6" fmla="*/ 41 w 54"/>
                  <a:gd name="T7" fmla="*/ 45 h 64"/>
                  <a:gd name="T8" fmla="*/ 29 w 54"/>
                  <a:gd name="T9" fmla="*/ 54 h 64"/>
                  <a:gd name="T10" fmla="*/ 32 w 54"/>
                  <a:gd name="T11" fmla="*/ 63 h 64"/>
                  <a:gd name="T12" fmla="*/ 16 w 54"/>
                  <a:gd name="T13" fmla="*/ 60 h 64"/>
                  <a:gd name="T14" fmla="*/ 2 w 54"/>
                  <a:gd name="T15" fmla="*/ 45 h 64"/>
                  <a:gd name="T16" fmla="*/ 0 w 54"/>
                  <a:gd name="T17" fmla="*/ 31 h 64"/>
                  <a:gd name="T18" fmla="*/ 6 w 54"/>
                  <a:gd name="T19" fmla="*/ 18 h 64"/>
                  <a:gd name="T20" fmla="*/ 16 w 5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4"/>
                  <a:gd name="T35" fmla="*/ 54 w 5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4">
                    <a:moveTo>
                      <a:pt x="16" y="0"/>
                    </a:moveTo>
                    <a:lnTo>
                      <a:pt x="50" y="22"/>
                    </a:lnTo>
                    <a:lnTo>
                      <a:pt x="53" y="31"/>
                    </a:lnTo>
                    <a:lnTo>
                      <a:pt x="41" y="45"/>
                    </a:lnTo>
                    <a:lnTo>
                      <a:pt x="29" y="54"/>
                    </a:lnTo>
                    <a:lnTo>
                      <a:pt x="32" y="63"/>
                    </a:lnTo>
                    <a:lnTo>
                      <a:pt x="16" y="60"/>
                    </a:lnTo>
                    <a:lnTo>
                      <a:pt x="2" y="45"/>
                    </a:lnTo>
                    <a:lnTo>
                      <a:pt x="0" y="31"/>
                    </a:lnTo>
                    <a:lnTo>
                      <a:pt x="6" y="18"/>
                    </a:lnTo>
                    <a:lnTo>
                      <a:pt x="16" y="0"/>
                    </a:lnTo>
                  </a:path>
                </a:pathLst>
              </a:custGeom>
              <a:grpFill/>
              <a:ln w="12700" cap="rnd">
                <a:solidFill>
                  <a:schemeClr val="bg1"/>
                </a:solidFill>
                <a:round/>
                <a:headEnd/>
                <a:tailEnd/>
              </a:ln>
            </p:spPr>
            <p:txBody>
              <a:bodyPr/>
              <a:lstStyle/>
              <a:p>
                <a:pPr>
                  <a:defRPr/>
                </a:pPr>
                <a:endParaRPr lang="en-GB" dirty="0"/>
              </a:p>
            </p:txBody>
          </p:sp>
          <p:sp>
            <p:nvSpPr>
              <p:cNvPr id="165" name="Freeform 27"/>
              <p:cNvSpPr>
                <a:spLocks/>
              </p:cNvSpPr>
              <p:nvPr/>
            </p:nvSpPr>
            <p:spPr bwMode="auto">
              <a:xfrm>
                <a:off x="3164" y="2208"/>
                <a:ext cx="78" cy="95"/>
              </a:xfrm>
              <a:custGeom>
                <a:avLst/>
                <a:gdLst>
                  <a:gd name="T0" fmla="*/ 72 w 78"/>
                  <a:gd name="T1" fmla="*/ 0 h 95"/>
                  <a:gd name="T2" fmla="*/ 77 w 78"/>
                  <a:gd name="T3" fmla="*/ 4 h 95"/>
                  <a:gd name="T4" fmla="*/ 72 w 78"/>
                  <a:gd name="T5" fmla="*/ 9 h 95"/>
                  <a:gd name="T6" fmla="*/ 77 w 78"/>
                  <a:gd name="T7" fmla="*/ 18 h 95"/>
                  <a:gd name="T8" fmla="*/ 70 w 78"/>
                  <a:gd name="T9" fmla="*/ 32 h 95"/>
                  <a:gd name="T10" fmla="*/ 61 w 78"/>
                  <a:gd name="T11" fmla="*/ 41 h 95"/>
                  <a:gd name="T12" fmla="*/ 63 w 78"/>
                  <a:gd name="T13" fmla="*/ 52 h 95"/>
                  <a:gd name="T14" fmla="*/ 61 w 78"/>
                  <a:gd name="T15" fmla="*/ 61 h 95"/>
                  <a:gd name="T16" fmla="*/ 63 w 78"/>
                  <a:gd name="T17" fmla="*/ 71 h 95"/>
                  <a:gd name="T18" fmla="*/ 49 w 78"/>
                  <a:gd name="T19" fmla="*/ 94 h 95"/>
                  <a:gd name="T20" fmla="*/ 18 w 78"/>
                  <a:gd name="T21" fmla="*/ 71 h 95"/>
                  <a:gd name="T22" fmla="*/ 0 w 78"/>
                  <a:gd name="T23" fmla="*/ 59 h 95"/>
                  <a:gd name="T24" fmla="*/ 9 w 78"/>
                  <a:gd name="T25" fmla="*/ 52 h 95"/>
                  <a:gd name="T26" fmla="*/ 9 w 78"/>
                  <a:gd name="T27" fmla="*/ 36 h 95"/>
                  <a:gd name="T28" fmla="*/ 29 w 78"/>
                  <a:gd name="T29" fmla="*/ 22 h 95"/>
                  <a:gd name="T30" fmla="*/ 40 w 78"/>
                  <a:gd name="T31" fmla="*/ 27 h 95"/>
                  <a:gd name="T32" fmla="*/ 49 w 78"/>
                  <a:gd name="T33" fmla="*/ 22 h 95"/>
                  <a:gd name="T34" fmla="*/ 65 w 78"/>
                  <a:gd name="T35" fmla="*/ 11 h 95"/>
                  <a:gd name="T36" fmla="*/ 72 w 78"/>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95"/>
                  <a:gd name="T59" fmla="*/ 78 w 78"/>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95">
                    <a:moveTo>
                      <a:pt x="72" y="0"/>
                    </a:moveTo>
                    <a:lnTo>
                      <a:pt x="77" y="4"/>
                    </a:lnTo>
                    <a:lnTo>
                      <a:pt x="72" y="9"/>
                    </a:lnTo>
                    <a:lnTo>
                      <a:pt x="77" y="18"/>
                    </a:lnTo>
                    <a:lnTo>
                      <a:pt x="70" y="32"/>
                    </a:lnTo>
                    <a:lnTo>
                      <a:pt x="61" y="41"/>
                    </a:lnTo>
                    <a:lnTo>
                      <a:pt x="63" y="52"/>
                    </a:lnTo>
                    <a:lnTo>
                      <a:pt x="61" y="61"/>
                    </a:lnTo>
                    <a:lnTo>
                      <a:pt x="63" y="71"/>
                    </a:lnTo>
                    <a:lnTo>
                      <a:pt x="49" y="94"/>
                    </a:lnTo>
                    <a:lnTo>
                      <a:pt x="18" y="71"/>
                    </a:lnTo>
                    <a:lnTo>
                      <a:pt x="0" y="59"/>
                    </a:lnTo>
                    <a:lnTo>
                      <a:pt x="9" y="52"/>
                    </a:lnTo>
                    <a:lnTo>
                      <a:pt x="9" y="36"/>
                    </a:lnTo>
                    <a:lnTo>
                      <a:pt x="29" y="22"/>
                    </a:lnTo>
                    <a:lnTo>
                      <a:pt x="40" y="27"/>
                    </a:lnTo>
                    <a:lnTo>
                      <a:pt x="49" y="22"/>
                    </a:lnTo>
                    <a:lnTo>
                      <a:pt x="65" y="11"/>
                    </a:lnTo>
                    <a:lnTo>
                      <a:pt x="72" y="0"/>
                    </a:lnTo>
                  </a:path>
                </a:pathLst>
              </a:custGeom>
              <a:grpFill/>
              <a:ln w="12700" cap="rnd">
                <a:solidFill>
                  <a:schemeClr val="bg1"/>
                </a:solidFill>
                <a:round/>
                <a:headEnd/>
                <a:tailEnd/>
              </a:ln>
            </p:spPr>
            <p:txBody>
              <a:bodyPr/>
              <a:lstStyle/>
              <a:p>
                <a:pPr>
                  <a:defRPr/>
                </a:pPr>
                <a:endParaRPr lang="en-GB" dirty="0"/>
              </a:p>
            </p:txBody>
          </p:sp>
          <p:sp>
            <p:nvSpPr>
              <p:cNvPr id="166" name="Freeform 28"/>
              <p:cNvSpPr>
                <a:spLocks/>
              </p:cNvSpPr>
              <p:nvPr/>
            </p:nvSpPr>
            <p:spPr bwMode="auto">
              <a:xfrm>
                <a:off x="3153" y="2303"/>
                <a:ext cx="38" cy="43"/>
              </a:xfrm>
              <a:custGeom>
                <a:avLst/>
                <a:gdLst>
                  <a:gd name="T0" fmla="*/ 0 w 38"/>
                  <a:gd name="T1" fmla="*/ 0 h 43"/>
                  <a:gd name="T2" fmla="*/ 26 w 38"/>
                  <a:gd name="T3" fmla="*/ 7 h 43"/>
                  <a:gd name="T4" fmla="*/ 34 w 38"/>
                  <a:gd name="T5" fmla="*/ 18 h 43"/>
                  <a:gd name="T6" fmla="*/ 37 w 38"/>
                  <a:gd name="T7" fmla="*/ 32 h 43"/>
                  <a:gd name="T8" fmla="*/ 26 w 38"/>
                  <a:gd name="T9" fmla="*/ 42 h 43"/>
                  <a:gd name="T10" fmla="*/ 7 w 38"/>
                  <a:gd name="T11" fmla="*/ 35 h 43"/>
                  <a:gd name="T12" fmla="*/ 2 w 38"/>
                  <a:gd name="T13" fmla="*/ 23 h 43"/>
                  <a:gd name="T14" fmla="*/ 0 w 38"/>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3"/>
                  <a:gd name="T26" fmla="*/ 38 w 3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3">
                    <a:moveTo>
                      <a:pt x="0" y="0"/>
                    </a:moveTo>
                    <a:lnTo>
                      <a:pt x="26" y="7"/>
                    </a:lnTo>
                    <a:lnTo>
                      <a:pt x="34" y="18"/>
                    </a:lnTo>
                    <a:lnTo>
                      <a:pt x="37" y="32"/>
                    </a:lnTo>
                    <a:lnTo>
                      <a:pt x="26" y="42"/>
                    </a:lnTo>
                    <a:lnTo>
                      <a:pt x="7" y="35"/>
                    </a:lnTo>
                    <a:lnTo>
                      <a:pt x="2" y="23"/>
                    </a:lnTo>
                    <a:lnTo>
                      <a:pt x="0" y="0"/>
                    </a:lnTo>
                  </a:path>
                </a:pathLst>
              </a:custGeom>
              <a:grpFill/>
              <a:ln w="12700" cap="rnd">
                <a:solidFill>
                  <a:schemeClr val="bg1"/>
                </a:solidFill>
                <a:round/>
                <a:headEnd/>
                <a:tailEnd/>
              </a:ln>
            </p:spPr>
            <p:txBody>
              <a:bodyPr/>
              <a:lstStyle/>
              <a:p>
                <a:pPr>
                  <a:defRPr/>
                </a:pPr>
                <a:endParaRPr lang="en-GB" dirty="0"/>
              </a:p>
            </p:txBody>
          </p:sp>
          <p:sp>
            <p:nvSpPr>
              <p:cNvPr id="167" name="Freeform 29"/>
              <p:cNvSpPr>
                <a:spLocks/>
              </p:cNvSpPr>
              <p:nvPr/>
            </p:nvSpPr>
            <p:spPr bwMode="auto">
              <a:xfrm>
                <a:off x="3369" y="2295"/>
                <a:ext cx="36" cy="36"/>
              </a:xfrm>
              <a:custGeom>
                <a:avLst/>
                <a:gdLst>
                  <a:gd name="T0" fmla="*/ 13 w 36"/>
                  <a:gd name="T1" fmla="*/ 0 h 36"/>
                  <a:gd name="T2" fmla="*/ 0 w 36"/>
                  <a:gd name="T3" fmla="*/ 7 h 36"/>
                  <a:gd name="T4" fmla="*/ 0 w 36"/>
                  <a:gd name="T5" fmla="*/ 25 h 36"/>
                  <a:gd name="T6" fmla="*/ 26 w 36"/>
                  <a:gd name="T7" fmla="*/ 35 h 36"/>
                  <a:gd name="T8" fmla="*/ 35 w 36"/>
                  <a:gd name="T9" fmla="*/ 20 h 36"/>
                  <a:gd name="T10" fmla="*/ 13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3" y="0"/>
                    </a:moveTo>
                    <a:lnTo>
                      <a:pt x="0" y="7"/>
                    </a:lnTo>
                    <a:lnTo>
                      <a:pt x="0" y="25"/>
                    </a:lnTo>
                    <a:lnTo>
                      <a:pt x="26" y="35"/>
                    </a:lnTo>
                    <a:lnTo>
                      <a:pt x="35" y="20"/>
                    </a:lnTo>
                    <a:lnTo>
                      <a:pt x="13" y="0"/>
                    </a:lnTo>
                  </a:path>
                </a:pathLst>
              </a:custGeom>
              <a:grpFill/>
              <a:ln w="12700" cap="rnd">
                <a:solidFill>
                  <a:schemeClr val="bg1"/>
                </a:solidFill>
                <a:round/>
                <a:headEnd/>
                <a:tailEnd/>
              </a:ln>
            </p:spPr>
            <p:txBody>
              <a:bodyPr/>
              <a:lstStyle/>
              <a:p>
                <a:pPr>
                  <a:defRPr/>
                </a:pPr>
                <a:endParaRPr lang="en-GB" dirty="0"/>
              </a:p>
            </p:txBody>
          </p:sp>
        </p:grpSp>
        <p:sp>
          <p:nvSpPr>
            <p:cNvPr id="108" name="Freeform 30"/>
            <p:cNvSpPr>
              <a:spLocks/>
            </p:cNvSpPr>
            <p:nvPr/>
          </p:nvSpPr>
          <p:spPr bwMode="auto">
            <a:xfrm>
              <a:off x="3599" y="2319"/>
              <a:ext cx="34" cy="35"/>
            </a:xfrm>
            <a:custGeom>
              <a:avLst/>
              <a:gdLst>
                <a:gd name="T0" fmla="*/ 2 w 36"/>
                <a:gd name="T1" fmla="*/ 0 h 39"/>
                <a:gd name="T2" fmla="*/ 0 w 36"/>
                <a:gd name="T3" fmla="*/ 4 h 39"/>
                <a:gd name="T4" fmla="*/ 2 w 36"/>
                <a:gd name="T5" fmla="*/ 18 h 39"/>
                <a:gd name="T6" fmla="*/ 16 w 36"/>
                <a:gd name="T7" fmla="*/ 25 h 39"/>
                <a:gd name="T8" fmla="*/ 27 w 36"/>
                <a:gd name="T9" fmla="*/ 16 h 39"/>
                <a:gd name="T10" fmla="*/ 2 w 36"/>
                <a:gd name="T11" fmla="*/ 0 h 39"/>
                <a:gd name="T12" fmla="*/ 0 60000 65536"/>
                <a:gd name="T13" fmla="*/ 0 60000 65536"/>
                <a:gd name="T14" fmla="*/ 0 60000 65536"/>
                <a:gd name="T15" fmla="*/ 0 60000 65536"/>
                <a:gd name="T16" fmla="*/ 0 60000 65536"/>
                <a:gd name="T17" fmla="*/ 0 60000 65536"/>
                <a:gd name="T18" fmla="*/ 0 w 36"/>
                <a:gd name="T19" fmla="*/ 0 h 39"/>
                <a:gd name="T20" fmla="*/ 36 w 3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6" h="39">
                  <a:moveTo>
                    <a:pt x="2" y="0"/>
                  </a:moveTo>
                  <a:lnTo>
                    <a:pt x="0" y="6"/>
                  </a:lnTo>
                  <a:lnTo>
                    <a:pt x="2" y="27"/>
                  </a:lnTo>
                  <a:lnTo>
                    <a:pt x="20" y="38"/>
                  </a:lnTo>
                  <a:lnTo>
                    <a:pt x="35" y="24"/>
                  </a:lnTo>
                  <a:lnTo>
                    <a:pt x="2" y="0"/>
                  </a:lnTo>
                </a:path>
              </a:pathLst>
            </a:custGeom>
            <a:grpFill/>
            <a:ln w="12700" cap="rnd">
              <a:solidFill>
                <a:schemeClr val="bg1"/>
              </a:solidFill>
              <a:round/>
              <a:headEnd/>
              <a:tailEnd/>
            </a:ln>
          </p:spPr>
          <p:txBody>
            <a:bodyPr/>
            <a:lstStyle/>
            <a:p>
              <a:pPr>
                <a:defRPr/>
              </a:pPr>
              <a:endParaRPr lang="en-GB" dirty="0"/>
            </a:p>
          </p:txBody>
        </p:sp>
        <p:sp>
          <p:nvSpPr>
            <p:cNvPr id="109" name="Freeform 31"/>
            <p:cNvSpPr>
              <a:spLocks/>
            </p:cNvSpPr>
            <p:nvPr/>
          </p:nvSpPr>
          <p:spPr bwMode="auto">
            <a:xfrm>
              <a:off x="3137" y="2255"/>
              <a:ext cx="545" cy="677"/>
            </a:xfrm>
            <a:custGeom>
              <a:avLst/>
              <a:gdLst>
                <a:gd name="T0" fmla="*/ 184 w 573"/>
                <a:gd name="T1" fmla="*/ 11 h 770"/>
                <a:gd name="T2" fmla="*/ 189 w 573"/>
                <a:gd name="T3" fmla="*/ 32 h 770"/>
                <a:gd name="T4" fmla="*/ 185 w 573"/>
                <a:gd name="T5" fmla="*/ 48 h 770"/>
                <a:gd name="T6" fmla="*/ 211 w 573"/>
                <a:gd name="T7" fmla="*/ 72 h 770"/>
                <a:gd name="T8" fmla="*/ 173 w 573"/>
                <a:gd name="T9" fmla="*/ 63 h 770"/>
                <a:gd name="T10" fmla="*/ 145 w 573"/>
                <a:gd name="T11" fmla="*/ 82 h 770"/>
                <a:gd name="T12" fmla="*/ 125 w 573"/>
                <a:gd name="T13" fmla="*/ 67 h 770"/>
                <a:gd name="T14" fmla="*/ 87 w 573"/>
                <a:gd name="T15" fmla="*/ 82 h 770"/>
                <a:gd name="T16" fmla="*/ 94 w 573"/>
                <a:gd name="T17" fmla="*/ 105 h 770"/>
                <a:gd name="T18" fmla="*/ 74 w 573"/>
                <a:gd name="T19" fmla="*/ 118 h 770"/>
                <a:gd name="T20" fmla="*/ 78 w 573"/>
                <a:gd name="T21" fmla="*/ 140 h 770"/>
                <a:gd name="T22" fmla="*/ 51 w 573"/>
                <a:gd name="T23" fmla="*/ 164 h 770"/>
                <a:gd name="T24" fmla="*/ 26 w 573"/>
                <a:gd name="T25" fmla="*/ 182 h 770"/>
                <a:gd name="T26" fmla="*/ 18 w 573"/>
                <a:gd name="T27" fmla="*/ 219 h 770"/>
                <a:gd name="T28" fmla="*/ 14 w 573"/>
                <a:gd name="T29" fmla="*/ 235 h 770"/>
                <a:gd name="T30" fmla="*/ 2 w 573"/>
                <a:gd name="T31" fmla="*/ 267 h 770"/>
                <a:gd name="T32" fmla="*/ 18 w 573"/>
                <a:gd name="T33" fmla="*/ 285 h 770"/>
                <a:gd name="T34" fmla="*/ 0 w 573"/>
                <a:gd name="T35" fmla="*/ 304 h 770"/>
                <a:gd name="T36" fmla="*/ 26 w 573"/>
                <a:gd name="T37" fmla="*/ 328 h 770"/>
                <a:gd name="T38" fmla="*/ 74 w 573"/>
                <a:gd name="T39" fmla="*/ 331 h 770"/>
                <a:gd name="T40" fmla="*/ 81 w 573"/>
                <a:gd name="T41" fmla="*/ 348 h 770"/>
                <a:gd name="T42" fmla="*/ 59 w 573"/>
                <a:gd name="T43" fmla="*/ 371 h 770"/>
                <a:gd name="T44" fmla="*/ 41 w 573"/>
                <a:gd name="T45" fmla="*/ 408 h 770"/>
                <a:gd name="T46" fmla="*/ 66 w 573"/>
                <a:gd name="T47" fmla="*/ 429 h 770"/>
                <a:gd name="T48" fmla="*/ 91 w 573"/>
                <a:gd name="T49" fmla="*/ 421 h 770"/>
                <a:gd name="T50" fmla="*/ 113 w 573"/>
                <a:gd name="T51" fmla="*/ 428 h 770"/>
                <a:gd name="T52" fmla="*/ 135 w 573"/>
                <a:gd name="T53" fmla="*/ 443 h 770"/>
                <a:gd name="T54" fmla="*/ 180 w 573"/>
                <a:gd name="T55" fmla="*/ 448 h 770"/>
                <a:gd name="T56" fmla="*/ 209 w 573"/>
                <a:gd name="T57" fmla="*/ 451 h 770"/>
                <a:gd name="T58" fmla="*/ 252 w 573"/>
                <a:gd name="T59" fmla="*/ 451 h 770"/>
                <a:gd name="T60" fmla="*/ 282 w 573"/>
                <a:gd name="T61" fmla="*/ 448 h 770"/>
                <a:gd name="T62" fmla="*/ 311 w 573"/>
                <a:gd name="T63" fmla="*/ 448 h 770"/>
                <a:gd name="T64" fmla="*/ 348 w 573"/>
                <a:gd name="T65" fmla="*/ 455 h 770"/>
                <a:gd name="T66" fmla="*/ 342 w 573"/>
                <a:gd name="T67" fmla="*/ 435 h 770"/>
                <a:gd name="T68" fmla="*/ 396 w 573"/>
                <a:gd name="T69" fmla="*/ 398 h 770"/>
                <a:gd name="T70" fmla="*/ 367 w 573"/>
                <a:gd name="T71" fmla="*/ 381 h 770"/>
                <a:gd name="T72" fmla="*/ 318 w 573"/>
                <a:gd name="T73" fmla="*/ 342 h 770"/>
                <a:gd name="T74" fmla="*/ 305 w 573"/>
                <a:gd name="T75" fmla="*/ 309 h 770"/>
                <a:gd name="T76" fmla="*/ 321 w 573"/>
                <a:gd name="T77" fmla="*/ 300 h 770"/>
                <a:gd name="T78" fmla="*/ 423 w 573"/>
                <a:gd name="T79" fmla="*/ 267 h 770"/>
                <a:gd name="T80" fmla="*/ 460 w 573"/>
                <a:gd name="T81" fmla="*/ 266 h 770"/>
                <a:gd name="T82" fmla="*/ 468 w 573"/>
                <a:gd name="T83" fmla="*/ 244 h 770"/>
                <a:gd name="T84" fmla="*/ 458 w 573"/>
                <a:gd name="T85" fmla="*/ 200 h 770"/>
                <a:gd name="T86" fmla="*/ 449 w 573"/>
                <a:gd name="T87" fmla="*/ 171 h 770"/>
                <a:gd name="T88" fmla="*/ 438 w 573"/>
                <a:gd name="T89" fmla="*/ 138 h 770"/>
                <a:gd name="T90" fmla="*/ 418 w 573"/>
                <a:gd name="T91" fmla="*/ 86 h 770"/>
                <a:gd name="T92" fmla="*/ 379 w 573"/>
                <a:gd name="T93" fmla="*/ 57 h 770"/>
                <a:gd name="T94" fmla="*/ 346 w 573"/>
                <a:gd name="T95" fmla="*/ 55 h 770"/>
                <a:gd name="T96" fmla="*/ 291 w 573"/>
                <a:gd name="T97" fmla="*/ 70 h 770"/>
                <a:gd name="T98" fmla="*/ 287 w 573"/>
                <a:gd name="T99" fmla="*/ 58 h 770"/>
                <a:gd name="T100" fmla="*/ 260 w 573"/>
                <a:gd name="T101" fmla="*/ 39 h 770"/>
                <a:gd name="T102" fmla="*/ 238 w 573"/>
                <a:gd name="T103" fmla="*/ 11 h 770"/>
                <a:gd name="T104" fmla="*/ 205 w 573"/>
                <a:gd name="T105" fmla="*/ 2 h 7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770"/>
                <a:gd name="T161" fmla="*/ 573 w 573"/>
                <a:gd name="T162" fmla="*/ 770 h 7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770">
                  <a:moveTo>
                    <a:pt x="236" y="0"/>
                  </a:moveTo>
                  <a:lnTo>
                    <a:pt x="224" y="9"/>
                  </a:lnTo>
                  <a:lnTo>
                    <a:pt x="224" y="18"/>
                  </a:lnTo>
                  <a:lnTo>
                    <a:pt x="226" y="25"/>
                  </a:lnTo>
                  <a:lnTo>
                    <a:pt x="229" y="36"/>
                  </a:lnTo>
                  <a:lnTo>
                    <a:pt x="231" y="54"/>
                  </a:lnTo>
                  <a:lnTo>
                    <a:pt x="224" y="61"/>
                  </a:lnTo>
                  <a:lnTo>
                    <a:pt x="224" y="70"/>
                  </a:lnTo>
                  <a:lnTo>
                    <a:pt x="226" y="81"/>
                  </a:lnTo>
                  <a:lnTo>
                    <a:pt x="242" y="95"/>
                  </a:lnTo>
                  <a:lnTo>
                    <a:pt x="254" y="97"/>
                  </a:lnTo>
                  <a:lnTo>
                    <a:pt x="258" y="120"/>
                  </a:lnTo>
                  <a:lnTo>
                    <a:pt x="233" y="113"/>
                  </a:lnTo>
                  <a:lnTo>
                    <a:pt x="222" y="102"/>
                  </a:lnTo>
                  <a:lnTo>
                    <a:pt x="211" y="106"/>
                  </a:lnTo>
                  <a:lnTo>
                    <a:pt x="192" y="131"/>
                  </a:lnTo>
                  <a:lnTo>
                    <a:pt x="186" y="138"/>
                  </a:lnTo>
                  <a:lnTo>
                    <a:pt x="177" y="136"/>
                  </a:lnTo>
                  <a:lnTo>
                    <a:pt x="174" y="127"/>
                  </a:lnTo>
                  <a:lnTo>
                    <a:pt x="167" y="118"/>
                  </a:lnTo>
                  <a:lnTo>
                    <a:pt x="152" y="111"/>
                  </a:lnTo>
                  <a:lnTo>
                    <a:pt x="127" y="111"/>
                  </a:lnTo>
                  <a:lnTo>
                    <a:pt x="120" y="122"/>
                  </a:lnTo>
                  <a:lnTo>
                    <a:pt x="106" y="136"/>
                  </a:lnTo>
                  <a:lnTo>
                    <a:pt x="118" y="147"/>
                  </a:lnTo>
                  <a:lnTo>
                    <a:pt x="118" y="166"/>
                  </a:lnTo>
                  <a:lnTo>
                    <a:pt x="115" y="175"/>
                  </a:lnTo>
                  <a:lnTo>
                    <a:pt x="111" y="184"/>
                  </a:lnTo>
                  <a:lnTo>
                    <a:pt x="95" y="195"/>
                  </a:lnTo>
                  <a:lnTo>
                    <a:pt x="90" y="197"/>
                  </a:lnTo>
                  <a:lnTo>
                    <a:pt x="93" y="211"/>
                  </a:lnTo>
                  <a:lnTo>
                    <a:pt x="99" y="222"/>
                  </a:lnTo>
                  <a:lnTo>
                    <a:pt x="95" y="234"/>
                  </a:lnTo>
                  <a:lnTo>
                    <a:pt x="86" y="247"/>
                  </a:lnTo>
                  <a:lnTo>
                    <a:pt x="72" y="263"/>
                  </a:lnTo>
                  <a:lnTo>
                    <a:pt x="63" y="273"/>
                  </a:lnTo>
                  <a:lnTo>
                    <a:pt x="49" y="284"/>
                  </a:lnTo>
                  <a:lnTo>
                    <a:pt x="38" y="288"/>
                  </a:lnTo>
                  <a:lnTo>
                    <a:pt x="31" y="304"/>
                  </a:lnTo>
                  <a:lnTo>
                    <a:pt x="29" y="329"/>
                  </a:lnTo>
                  <a:lnTo>
                    <a:pt x="22" y="343"/>
                  </a:lnTo>
                  <a:lnTo>
                    <a:pt x="22" y="366"/>
                  </a:lnTo>
                  <a:lnTo>
                    <a:pt x="13" y="375"/>
                  </a:lnTo>
                  <a:lnTo>
                    <a:pt x="11" y="382"/>
                  </a:lnTo>
                  <a:lnTo>
                    <a:pt x="18" y="393"/>
                  </a:lnTo>
                  <a:lnTo>
                    <a:pt x="22" y="409"/>
                  </a:lnTo>
                  <a:lnTo>
                    <a:pt x="31" y="423"/>
                  </a:lnTo>
                  <a:lnTo>
                    <a:pt x="2" y="448"/>
                  </a:lnTo>
                  <a:lnTo>
                    <a:pt x="9" y="464"/>
                  </a:lnTo>
                  <a:lnTo>
                    <a:pt x="20" y="473"/>
                  </a:lnTo>
                  <a:lnTo>
                    <a:pt x="22" y="475"/>
                  </a:lnTo>
                  <a:lnTo>
                    <a:pt x="22" y="484"/>
                  </a:lnTo>
                  <a:lnTo>
                    <a:pt x="6" y="495"/>
                  </a:lnTo>
                  <a:lnTo>
                    <a:pt x="0" y="509"/>
                  </a:lnTo>
                  <a:lnTo>
                    <a:pt x="6" y="530"/>
                  </a:lnTo>
                  <a:lnTo>
                    <a:pt x="15" y="541"/>
                  </a:lnTo>
                  <a:lnTo>
                    <a:pt x="31" y="548"/>
                  </a:lnTo>
                  <a:lnTo>
                    <a:pt x="52" y="552"/>
                  </a:lnTo>
                  <a:lnTo>
                    <a:pt x="72" y="552"/>
                  </a:lnTo>
                  <a:lnTo>
                    <a:pt x="90" y="555"/>
                  </a:lnTo>
                  <a:lnTo>
                    <a:pt x="102" y="564"/>
                  </a:lnTo>
                  <a:lnTo>
                    <a:pt x="115" y="575"/>
                  </a:lnTo>
                  <a:lnTo>
                    <a:pt x="99" y="582"/>
                  </a:lnTo>
                  <a:lnTo>
                    <a:pt x="88" y="596"/>
                  </a:lnTo>
                  <a:lnTo>
                    <a:pt x="74" y="607"/>
                  </a:lnTo>
                  <a:lnTo>
                    <a:pt x="72" y="621"/>
                  </a:lnTo>
                  <a:lnTo>
                    <a:pt x="65" y="650"/>
                  </a:lnTo>
                  <a:lnTo>
                    <a:pt x="56" y="671"/>
                  </a:lnTo>
                  <a:lnTo>
                    <a:pt x="49" y="682"/>
                  </a:lnTo>
                  <a:lnTo>
                    <a:pt x="65" y="705"/>
                  </a:lnTo>
                  <a:lnTo>
                    <a:pt x="70" y="712"/>
                  </a:lnTo>
                  <a:lnTo>
                    <a:pt x="81" y="718"/>
                  </a:lnTo>
                  <a:lnTo>
                    <a:pt x="90" y="718"/>
                  </a:lnTo>
                  <a:lnTo>
                    <a:pt x="104" y="712"/>
                  </a:lnTo>
                  <a:lnTo>
                    <a:pt x="111" y="705"/>
                  </a:lnTo>
                  <a:lnTo>
                    <a:pt x="113" y="703"/>
                  </a:lnTo>
                  <a:lnTo>
                    <a:pt x="131" y="705"/>
                  </a:lnTo>
                  <a:lnTo>
                    <a:pt x="138" y="716"/>
                  </a:lnTo>
                  <a:lnTo>
                    <a:pt x="145" y="728"/>
                  </a:lnTo>
                  <a:lnTo>
                    <a:pt x="154" y="739"/>
                  </a:lnTo>
                  <a:lnTo>
                    <a:pt x="165" y="741"/>
                  </a:lnTo>
                  <a:lnTo>
                    <a:pt x="190" y="739"/>
                  </a:lnTo>
                  <a:lnTo>
                    <a:pt x="202" y="737"/>
                  </a:lnTo>
                  <a:lnTo>
                    <a:pt x="220" y="748"/>
                  </a:lnTo>
                  <a:lnTo>
                    <a:pt x="231" y="743"/>
                  </a:lnTo>
                  <a:lnTo>
                    <a:pt x="245" y="746"/>
                  </a:lnTo>
                  <a:lnTo>
                    <a:pt x="256" y="755"/>
                  </a:lnTo>
                  <a:lnTo>
                    <a:pt x="276" y="746"/>
                  </a:lnTo>
                  <a:lnTo>
                    <a:pt x="295" y="746"/>
                  </a:lnTo>
                  <a:lnTo>
                    <a:pt x="308" y="755"/>
                  </a:lnTo>
                  <a:lnTo>
                    <a:pt x="320" y="759"/>
                  </a:lnTo>
                  <a:lnTo>
                    <a:pt x="331" y="750"/>
                  </a:lnTo>
                  <a:lnTo>
                    <a:pt x="345" y="750"/>
                  </a:lnTo>
                  <a:lnTo>
                    <a:pt x="365" y="746"/>
                  </a:lnTo>
                  <a:lnTo>
                    <a:pt x="379" y="755"/>
                  </a:lnTo>
                  <a:lnTo>
                    <a:pt x="381" y="750"/>
                  </a:lnTo>
                  <a:lnTo>
                    <a:pt x="397" y="762"/>
                  </a:lnTo>
                  <a:lnTo>
                    <a:pt x="410" y="769"/>
                  </a:lnTo>
                  <a:lnTo>
                    <a:pt x="426" y="762"/>
                  </a:lnTo>
                  <a:lnTo>
                    <a:pt x="429" y="750"/>
                  </a:lnTo>
                  <a:lnTo>
                    <a:pt x="419" y="737"/>
                  </a:lnTo>
                  <a:lnTo>
                    <a:pt x="417" y="728"/>
                  </a:lnTo>
                  <a:lnTo>
                    <a:pt x="410" y="705"/>
                  </a:lnTo>
                  <a:lnTo>
                    <a:pt x="467" y="666"/>
                  </a:lnTo>
                  <a:lnTo>
                    <a:pt x="483" y="666"/>
                  </a:lnTo>
                  <a:lnTo>
                    <a:pt x="485" y="659"/>
                  </a:lnTo>
                  <a:lnTo>
                    <a:pt x="465" y="652"/>
                  </a:lnTo>
                  <a:lnTo>
                    <a:pt x="449" y="637"/>
                  </a:lnTo>
                  <a:lnTo>
                    <a:pt x="413" y="602"/>
                  </a:lnTo>
                  <a:lnTo>
                    <a:pt x="408" y="577"/>
                  </a:lnTo>
                  <a:lnTo>
                    <a:pt x="388" y="573"/>
                  </a:lnTo>
                  <a:lnTo>
                    <a:pt x="385" y="548"/>
                  </a:lnTo>
                  <a:lnTo>
                    <a:pt x="381" y="527"/>
                  </a:lnTo>
                  <a:lnTo>
                    <a:pt x="372" y="516"/>
                  </a:lnTo>
                  <a:lnTo>
                    <a:pt x="376" y="507"/>
                  </a:lnTo>
                  <a:lnTo>
                    <a:pt x="381" y="502"/>
                  </a:lnTo>
                  <a:lnTo>
                    <a:pt x="392" y="502"/>
                  </a:lnTo>
                  <a:lnTo>
                    <a:pt x="429" y="493"/>
                  </a:lnTo>
                  <a:lnTo>
                    <a:pt x="501" y="455"/>
                  </a:lnTo>
                  <a:lnTo>
                    <a:pt x="517" y="448"/>
                  </a:lnTo>
                  <a:lnTo>
                    <a:pt x="533" y="439"/>
                  </a:lnTo>
                  <a:lnTo>
                    <a:pt x="544" y="452"/>
                  </a:lnTo>
                  <a:lnTo>
                    <a:pt x="562" y="445"/>
                  </a:lnTo>
                  <a:lnTo>
                    <a:pt x="567" y="427"/>
                  </a:lnTo>
                  <a:lnTo>
                    <a:pt x="565" y="418"/>
                  </a:lnTo>
                  <a:lnTo>
                    <a:pt x="572" y="407"/>
                  </a:lnTo>
                  <a:lnTo>
                    <a:pt x="562" y="393"/>
                  </a:lnTo>
                  <a:lnTo>
                    <a:pt x="553" y="370"/>
                  </a:lnTo>
                  <a:lnTo>
                    <a:pt x="560" y="336"/>
                  </a:lnTo>
                  <a:lnTo>
                    <a:pt x="549" y="320"/>
                  </a:lnTo>
                  <a:lnTo>
                    <a:pt x="544" y="302"/>
                  </a:lnTo>
                  <a:lnTo>
                    <a:pt x="549" y="286"/>
                  </a:lnTo>
                  <a:lnTo>
                    <a:pt x="547" y="273"/>
                  </a:lnTo>
                  <a:lnTo>
                    <a:pt x="522" y="247"/>
                  </a:lnTo>
                  <a:lnTo>
                    <a:pt x="535" y="232"/>
                  </a:lnTo>
                  <a:lnTo>
                    <a:pt x="535" y="204"/>
                  </a:lnTo>
                  <a:lnTo>
                    <a:pt x="537" y="172"/>
                  </a:lnTo>
                  <a:lnTo>
                    <a:pt x="512" y="145"/>
                  </a:lnTo>
                  <a:lnTo>
                    <a:pt x="499" y="129"/>
                  </a:lnTo>
                  <a:lnTo>
                    <a:pt x="485" y="113"/>
                  </a:lnTo>
                  <a:lnTo>
                    <a:pt x="463" y="95"/>
                  </a:lnTo>
                  <a:lnTo>
                    <a:pt x="447" y="86"/>
                  </a:lnTo>
                  <a:lnTo>
                    <a:pt x="438" y="84"/>
                  </a:lnTo>
                  <a:lnTo>
                    <a:pt x="424" y="93"/>
                  </a:lnTo>
                  <a:lnTo>
                    <a:pt x="413" y="100"/>
                  </a:lnTo>
                  <a:lnTo>
                    <a:pt x="379" y="125"/>
                  </a:lnTo>
                  <a:lnTo>
                    <a:pt x="356" y="118"/>
                  </a:lnTo>
                  <a:lnTo>
                    <a:pt x="347" y="118"/>
                  </a:lnTo>
                  <a:lnTo>
                    <a:pt x="347" y="109"/>
                  </a:lnTo>
                  <a:lnTo>
                    <a:pt x="351" y="97"/>
                  </a:lnTo>
                  <a:lnTo>
                    <a:pt x="356" y="88"/>
                  </a:lnTo>
                  <a:lnTo>
                    <a:pt x="326" y="68"/>
                  </a:lnTo>
                  <a:lnTo>
                    <a:pt x="317" y="65"/>
                  </a:lnTo>
                  <a:lnTo>
                    <a:pt x="301" y="54"/>
                  </a:lnTo>
                  <a:lnTo>
                    <a:pt x="297" y="31"/>
                  </a:lnTo>
                  <a:lnTo>
                    <a:pt x="290" y="18"/>
                  </a:lnTo>
                  <a:lnTo>
                    <a:pt x="279" y="18"/>
                  </a:lnTo>
                  <a:lnTo>
                    <a:pt x="267" y="4"/>
                  </a:lnTo>
                  <a:lnTo>
                    <a:pt x="251" y="2"/>
                  </a:lnTo>
                  <a:lnTo>
                    <a:pt x="236"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110" name="Freeform 32"/>
            <p:cNvSpPr>
              <a:spLocks/>
            </p:cNvSpPr>
            <p:nvPr/>
          </p:nvSpPr>
          <p:spPr bwMode="auto">
            <a:xfrm>
              <a:off x="3632" y="2310"/>
              <a:ext cx="593" cy="512"/>
            </a:xfrm>
            <a:custGeom>
              <a:avLst/>
              <a:gdLst>
                <a:gd name="T0" fmla="*/ 10 w 623"/>
                <a:gd name="T1" fmla="*/ 86 h 583"/>
                <a:gd name="T2" fmla="*/ 0 w 623"/>
                <a:gd name="T3" fmla="*/ 111 h 583"/>
                <a:gd name="T4" fmla="*/ 23 w 623"/>
                <a:gd name="T5" fmla="*/ 132 h 583"/>
                <a:gd name="T6" fmla="*/ 18 w 623"/>
                <a:gd name="T7" fmla="*/ 151 h 583"/>
                <a:gd name="T8" fmla="*/ 28 w 623"/>
                <a:gd name="T9" fmla="*/ 166 h 583"/>
                <a:gd name="T10" fmla="*/ 35 w 623"/>
                <a:gd name="T11" fmla="*/ 198 h 583"/>
                <a:gd name="T12" fmla="*/ 37 w 623"/>
                <a:gd name="T13" fmla="*/ 209 h 583"/>
                <a:gd name="T14" fmla="*/ 30 w 623"/>
                <a:gd name="T15" fmla="*/ 221 h 583"/>
                <a:gd name="T16" fmla="*/ 45 w 623"/>
                <a:gd name="T17" fmla="*/ 227 h 583"/>
                <a:gd name="T18" fmla="*/ 60 w 623"/>
                <a:gd name="T19" fmla="*/ 235 h 583"/>
                <a:gd name="T20" fmla="*/ 72 w 623"/>
                <a:gd name="T21" fmla="*/ 253 h 583"/>
                <a:gd name="T22" fmla="*/ 88 w 623"/>
                <a:gd name="T23" fmla="*/ 266 h 583"/>
                <a:gd name="T24" fmla="*/ 117 w 623"/>
                <a:gd name="T25" fmla="*/ 270 h 583"/>
                <a:gd name="T26" fmla="*/ 136 w 623"/>
                <a:gd name="T27" fmla="*/ 270 h 583"/>
                <a:gd name="T28" fmla="*/ 166 w 623"/>
                <a:gd name="T29" fmla="*/ 291 h 583"/>
                <a:gd name="T30" fmla="*/ 202 w 623"/>
                <a:gd name="T31" fmla="*/ 301 h 583"/>
                <a:gd name="T32" fmla="*/ 230 w 623"/>
                <a:gd name="T33" fmla="*/ 298 h 583"/>
                <a:gd name="T34" fmla="*/ 258 w 623"/>
                <a:gd name="T35" fmla="*/ 310 h 583"/>
                <a:gd name="T36" fmla="*/ 271 w 623"/>
                <a:gd name="T37" fmla="*/ 313 h 583"/>
                <a:gd name="T38" fmla="*/ 291 w 623"/>
                <a:gd name="T39" fmla="*/ 320 h 583"/>
                <a:gd name="T40" fmla="*/ 315 w 623"/>
                <a:gd name="T41" fmla="*/ 333 h 583"/>
                <a:gd name="T42" fmla="*/ 333 w 623"/>
                <a:gd name="T43" fmla="*/ 335 h 583"/>
                <a:gd name="T44" fmla="*/ 350 w 623"/>
                <a:gd name="T45" fmla="*/ 327 h 583"/>
                <a:gd name="T46" fmla="*/ 446 w 623"/>
                <a:gd name="T47" fmla="*/ 346 h 583"/>
                <a:gd name="T48" fmla="*/ 451 w 623"/>
                <a:gd name="T49" fmla="*/ 327 h 583"/>
                <a:gd name="T50" fmla="*/ 495 w 623"/>
                <a:gd name="T51" fmla="*/ 270 h 583"/>
                <a:gd name="T52" fmla="*/ 510 w 623"/>
                <a:gd name="T53" fmla="*/ 249 h 583"/>
                <a:gd name="T54" fmla="*/ 492 w 623"/>
                <a:gd name="T55" fmla="*/ 216 h 583"/>
                <a:gd name="T56" fmla="*/ 467 w 623"/>
                <a:gd name="T57" fmla="*/ 192 h 583"/>
                <a:gd name="T58" fmla="*/ 467 w 623"/>
                <a:gd name="T59" fmla="*/ 169 h 583"/>
                <a:gd name="T60" fmla="*/ 465 w 623"/>
                <a:gd name="T61" fmla="*/ 151 h 583"/>
                <a:gd name="T62" fmla="*/ 465 w 623"/>
                <a:gd name="T63" fmla="*/ 140 h 583"/>
                <a:gd name="T64" fmla="*/ 484 w 623"/>
                <a:gd name="T65" fmla="*/ 121 h 583"/>
                <a:gd name="T66" fmla="*/ 475 w 623"/>
                <a:gd name="T67" fmla="*/ 85 h 583"/>
                <a:gd name="T68" fmla="*/ 469 w 623"/>
                <a:gd name="T69" fmla="*/ 61 h 583"/>
                <a:gd name="T70" fmla="*/ 446 w 623"/>
                <a:gd name="T71" fmla="*/ 39 h 583"/>
                <a:gd name="T72" fmla="*/ 385 w 623"/>
                <a:gd name="T73" fmla="*/ 37 h 583"/>
                <a:gd name="T74" fmla="*/ 319 w 623"/>
                <a:gd name="T75" fmla="*/ 33 h 583"/>
                <a:gd name="T76" fmla="*/ 282 w 623"/>
                <a:gd name="T77" fmla="*/ 25 h 583"/>
                <a:gd name="T78" fmla="*/ 261 w 623"/>
                <a:gd name="T79" fmla="*/ 35 h 583"/>
                <a:gd name="T80" fmla="*/ 239 w 623"/>
                <a:gd name="T81" fmla="*/ 24 h 583"/>
                <a:gd name="T82" fmla="*/ 223 w 623"/>
                <a:gd name="T83" fmla="*/ 22 h 583"/>
                <a:gd name="T84" fmla="*/ 202 w 623"/>
                <a:gd name="T85" fmla="*/ 2 h 583"/>
                <a:gd name="T86" fmla="*/ 170 w 623"/>
                <a:gd name="T87" fmla="*/ 4 h 583"/>
                <a:gd name="T88" fmla="*/ 138 w 623"/>
                <a:gd name="T89" fmla="*/ 13 h 583"/>
                <a:gd name="T90" fmla="*/ 91 w 623"/>
                <a:gd name="T91" fmla="*/ 28 h 583"/>
                <a:gd name="T92" fmla="*/ 48 w 623"/>
                <a:gd name="T93" fmla="*/ 41 h 583"/>
                <a:gd name="T94" fmla="*/ 23 w 623"/>
                <a:gd name="T95" fmla="*/ 61 h 5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3"/>
                <a:gd name="T145" fmla="*/ 0 h 583"/>
                <a:gd name="T146" fmla="*/ 623 w 623"/>
                <a:gd name="T147" fmla="*/ 583 h 5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3" h="583">
                  <a:moveTo>
                    <a:pt x="15" y="109"/>
                  </a:moveTo>
                  <a:lnTo>
                    <a:pt x="13" y="145"/>
                  </a:lnTo>
                  <a:lnTo>
                    <a:pt x="13" y="168"/>
                  </a:lnTo>
                  <a:lnTo>
                    <a:pt x="0" y="186"/>
                  </a:lnTo>
                  <a:lnTo>
                    <a:pt x="25" y="213"/>
                  </a:lnTo>
                  <a:lnTo>
                    <a:pt x="27" y="222"/>
                  </a:lnTo>
                  <a:lnTo>
                    <a:pt x="22" y="240"/>
                  </a:lnTo>
                  <a:lnTo>
                    <a:pt x="22" y="254"/>
                  </a:lnTo>
                  <a:lnTo>
                    <a:pt x="36" y="270"/>
                  </a:lnTo>
                  <a:lnTo>
                    <a:pt x="34" y="279"/>
                  </a:lnTo>
                  <a:lnTo>
                    <a:pt x="31" y="311"/>
                  </a:lnTo>
                  <a:lnTo>
                    <a:pt x="43" y="334"/>
                  </a:lnTo>
                  <a:lnTo>
                    <a:pt x="50" y="345"/>
                  </a:lnTo>
                  <a:lnTo>
                    <a:pt x="45" y="352"/>
                  </a:lnTo>
                  <a:lnTo>
                    <a:pt x="45" y="366"/>
                  </a:lnTo>
                  <a:lnTo>
                    <a:pt x="38" y="372"/>
                  </a:lnTo>
                  <a:lnTo>
                    <a:pt x="38" y="379"/>
                  </a:lnTo>
                  <a:lnTo>
                    <a:pt x="54" y="381"/>
                  </a:lnTo>
                  <a:lnTo>
                    <a:pt x="68" y="386"/>
                  </a:lnTo>
                  <a:lnTo>
                    <a:pt x="72" y="395"/>
                  </a:lnTo>
                  <a:lnTo>
                    <a:pt x="72" y="409"/>
                  </a:lnTo>
                  <a:lnTo>
                    <a:pt x="88" y="425"/>
                  </a:lnTo>
                  <a:lnTo>
                    <a:pt x="102" y="431"/>
                  </a:lnTo>
                  <a:lnTo>
                    <a:pt x="107" y="447"/>
                  </a:lnTo>
                  <a:lnTo>
                    <a:pt x="125" y="472"/>
                  </a:lnTo>
                  <a:lnTo>
                    <a:pt x="143" y="456"/>
                  </a:lnTo>
                  <a:lnTo>
                    <a:pt x="157" y="452"/>
                  </a:lnTo>
                  <a:lnTo>
                    <a:pt x="166" y="454"/>
                  </a:lnTo>
                  <a:lnTo>
                    <a:pt x="195" y="486"/>
                  </a:lnTo>
                  <a:lnTo>
                    <a:pt x="202" y="488"/>
                  </a:lnTo>
                  <a:lnTo>
                    <a:pt x="239" y="504"/>
                  </a:lnTo>
                  <a:lnTo>
                    <a:pt x="246" y="506"/>
                  </a:lnTo>
                  <a:lnTo>
                    <a:pt x="262" y="502"/>
                  </a:lnTo>
                  <a:lnTo>
                    <a:pt x="280" y="500"/>
                  </a:lnTo>
                  <a:lnTo>
                    <a:pt x="293" y="506"/>
                  </a:lnTo>
                  <a:lnTo>
                    <a:pt x="314" y="522"/>
                  </a:lnTo>
                  <a:lnTo>
                    <a:pt x="321" y="531"/>
                  </a:lnTo>
                  <a:lnTo>
                    <a:pt x="330" y="525"/>
                  </a:lnTo>
                  <a:lnTo>
                    <a:pt x="339" y="522"/>
                  </a:lnTo>
                  <a:lnTo>
                    <a:pt x="355" y="536"/>
                  </a:lnTo>
                  <a:lnTo>
                    <a:pt x="371" y="550"/>
                  </a:lnTo>
                  <a:lnTo>
                    <a:pt x="385" y="559"/>
                  </a:lnTo>
                  <a:lnTo>
                    <a:pt x="400" y="566"/>
                  </a:lnTo>
                  <a:lnTo>
                    <a:pt x="407" y="563"/>
                  </a:lnTo>
                  <a:lnTo>
                    <a:pt x="416" y="554"/>
                  </a:lnTo>
                  <a:lnTo>
                    <a:pt x="428" y="550"/>
                  </a:lnTo>
                  <a:lnTo>
                    <a:pt x="448" y="556"/>
                  </a:lnTo>
                  <a:lnTo>
                    <a:pt x="544" y="582"/>
                  </a:lnTo>
                  <a:lnTo>
                    <a:pt x="558" y="568"/>
                  </a:lnTo>
                  <a:lnTo>
                    <a:pt x="549" y="550"/>
                  </a:lnTo>
                  <a:lnTo>
                    <a:pt x="537" y="518"/>
                  </a:lnTo>
                  <a:lnTo>
                    <a:pt x="603" y="456"/>
                  </a:lnTo>
                  <a:lnTo>
                    <a:pt x="617" y="443"/>
                  </a:lnTo>
                  <a:lnTo>
                    <a:pt x="622" y="418"/>
                  </a:lnTo>
                  <a:lnTo>
                    <a:pt x="610" y="388"/>
                  </a:lnTo>
                  <a:lnTo>
                    <a:pt x="599" y="363"/>
                  </a:lnTo>
                  <a:lnTo>
                    <a:pt x="580" y="334"/>
                  </a:lnTo>
                  <a:lnTo>
                    <a:pt x="569" y="322"/>
                  </a:lnTo>
                  <a:lnTo>
                    <a:pt x="567" y="304"/>
                  </a:lnTo>
                  <a:lnTo>
                    <a:pt x="569" y="284"/>
                  </a:lnTo>
                  <a:lnTo>
                    <a:pt x="574" y="265"/>
                  </a:lnTo>
                  <a:lnTo>
                    <a:pt x="567" y="254"/>
                  </a:lnTo>
                  <a:lnTo>
                    <a:pt x="558" y="245"/>
                  </a:lnTo>
                  <a:lnTo>
                    <a:pt x="567" y="234"/>
                  </a:lnTo>
                  <a:lnTo>
                    <a:pt x="583" y="209"/>
                  </a:lnTo>
                  <a:lnTo>
                    <a:pt x="590" y="204"/>
                  </a:lnTo>
                  <a:lnTo>
                    <a:pt x="585" y="163"/>
                  </a:lnTo>
                  <a:lnTo>
                    <a:pt x="578" y="143"/>
                  </a:lnTo>
                  <a:lnTo>
                    <a:pt x="571" y="122"/>
                  </a:lnTo>
                  <a:lnTo>
                    <a:pt x="571" y="102"/>
                  </a:lnTo>
                  <a:lnTo>
                    <a:pt x="560" y="84"/>
                  </a:lnTo>
                  <a:lnTo>
                    <a:pt x="544" y="65"/>
                  </a:lnTo>
                  <a:lnTo>
                    <a:pt x="526" y="63"/>
                  </a:lnTo>
                  <a:lnTo>
                    <a:pt x="471" y="63"/>
                  </a:lnTo>
                  <a:lnTo>
                    <a:pt x="442" y="61"/>
                  </a:lnTo>
                  <a:lnTo>
                    <a:pt x="389" y="56"/>
                  </a:lnTo>
                  <a:lnTo>
                    <a:pt x="366" y="45"/>
                  </a:lnTo>
                  <a:lnTo>
                    <a:pt x="344" y="43"/>
                  </a:lnTo>
                  <a:lnTo>
                    <a:pt x="332" y="47"/>
                  </a:lnTo>
                  <a:lnTo>
                    <a:pt x="318" y="59"/>
                  </a:lnTo>
                  <a:lnTo>
                    <a:pt x="305" y="54"/>
                  </a:lnTo>
                  <a:lnTo>
                    <a:pt x="291" y="40"/>
                  </a:lnTo>
                  <a:lnTo>
                    <a:pt x="277" y="40"/>
                  </a:lnTo>
                  <a:lnTo>
                    <a:pt x="271" y="36"/>
                  </a:lnTo>
                  <a:lnTo>
                    <a:pt x="266" y="18"/>
                  </a:lnTo>
                  <a:lnTo>
                    <a:pt x="246" y="2"/>
                  </a:lnTo>
                  <a:lnTo>
                    <a:pt x="232" y="0"/>
                  </a:lnTo>
                  <a:lnTo>
                    <a:pt x="207" y="6"/>
                  </a:lnTo>
                  <a:lnTo>
                    <a:pt x="186" y="13"/>
                  </a:lnTo>
                  <a:lnTo>
                    <a:pt x="168" y="22"/>
                  </a:lnTo>
                  <a:lnTo>
                    <a:pt x="141" y="38"/>
                  </a:lnTo>
                  <a:lnTo>
                    <a:pt x="111" y="47"/>
                  </a:lnTo>
                  <a:lnTo>
                    <a:pt x="86" y="59"/>
                  </a:lnTo>
                  <a:lnTo>
                    <a:pt x="59" y="70"/>
                  </a:lnTo>
                  <a:lnTo>
                    <a:pt x="45" y="88"/>
                  </a:lnTo>
                  <a:lnTo>
                    <a:pt x="27" y="102"/>
                  </a:lnTo>
                  <a:lnTo>
                    <a:pt x="15" y="109"/>
                  </a:lnTo>
                </a:path>
              </a:pathLst>
            </a:custGeom>
            <a:grpFill/>
            <a:ln w="12700" cap="rnd">
              <a:solidFill>
                <a:schemeClr val="bg1"/>
              </a:solidFill>
              <a:round/>
              <a:headEnd/>
              <a:tailEnd/>
            </a:ln>
          </p:spPr>
          <p:txBody>
            <a:bodyPr/>
            <a:lstStyle/>
            <a:p>
              <a:pPr>
                <a:defRPr/>
              </a:pPr>
              <a:endParaRPr lang="en-GB" dirty="0"/>
            </a:p>
          </p:txBody>
        </p:sp>
        <p:sp>
          <p:nvSpPr>
            <p:cNvPr id="111" name="Freeform 33"/>
            <p:cNvSpPr>
              <a:spLocks/>
            </p:cNvSpPr>
            <p:nvPr/>
          </p:nvSpPr>
          <p:spPr bwMode="auto">
            <a:xfrm>
              <a:off x="4029" y="2182"/>
              <a:ext cx="308" cy="222"/>
            </a:xfrm>
            <a:custGeom>
              <a:avLst/>
              <a:gdLst>
                <a:gd name="T0" fmla="*/ 2 w 324"/>
                <a:gd name="T1" fmla="*/ 14 h 253"/>
                <a:gd name="T2" fmla="*/ 0 w 324"/>
                <a:gd name="T3" fmla="*/ 20 h 253"/>
                <a:gd name="T4" fmla="*/ 4 w 324"/>
                <a:gd name="T5" fmla="*/ 39 h 253"/>
                <a:gd name="T6" fmla="*/ 16 w 324"/>
                <a:gd name="T7" fmla="*/ 64 h 253"/>
                <a:gd name="T8" fmla="*/ 26 w 324"/>
                <a:gd name="T9" fmla="*/ 71 h 253"/>
                <a:gd name="T10" fmla="*/ 49 w 324"/>
                <a:gd name="T11" fmla="*/ 78 h 253"/>
                <a:gd name="T12" fmla="*/ 59 w 324"/>
                <a:gd name="T13" fmla="*/ 80 h 253"/>
                <a:gd name="T14" fmla="*/ 61 w 324"/>
                <a:gd name="T15" fmla="*/ 89 h 253"/>
                <a:gd name="T16" fmla="*/ 61 w 324"/>
                <a:gd name="T17" fmla="*/ 104 h 253"/>
                <a:gd name="T18" fmla="*/ 85 w 324"/>
                <a:gd name="T19" fmla="*/ 121 h 253"/>
                <a:gd name="T20" fmla="*/ 100 w 324"/>
                <a:gd name="T21" fmla="*/ 126 h 253"/>
                <a:gd name="T22" fmla="*/ 107 w 324"/>
                <a:gd name="T23" fmla="*/ 129 h 253"/>
                <a:gd name="T24" fmla="*/ 127 w 324"/>
                <a:gd name="T25" fmla="*/ 147 h 253"/>
                <a:gd name="T26" fmla="*/ 133 w 324"/>
                <a:gd name="T27" fmla="*/ 143 h 253"/>
                <a:gd name="T28" fmla="*/ 148 w 324"/>
                <a:gd name="T29" fmla="*/ 142 h 253"/>
                <a:gd name="T30" fmla="*/ 164 w 324"/>
                <a:gd name="T31" fmla="*/ 149 h 253"/>
                <a:gd name="T32" fmla="*/ 176 w 324"/>
                <a:gd name="T33" fmla="*/ 146 h 253"/>
                <a:gd name="T34" fmla="*/ 191 w 324"/>
                <a:gd name="T35" fmla="*/ 130 h 253"/>
                <a:gd name="T36" fmla="*/ 204 w 324"/>
                <a:gd name="T37" fmla="*/ 126 h 253"/>
                <a:gd name="T38" fmla="*/ 215 w 324"/>
                <a:gd name="T39" fmla="*/ 129 h 253"/>
                <a:gd name="T40" fmla="*/ 222 w 324"/>
                <a:gd name="T41" fmla="*/ 128 h 253"/>
                <a:gd name="T42" fmla="*/ 224 w 324"/>
                <a:gd name="T43" fmla="*/ 123 h 253"/>
                <a:gd name="T44" fmla="*/ 226 w 324"/>
                <a:gd name="T45" fmla="*/ 94 h 253"/>
                <a:gd name="T46" fmla="*/ 234 w 324"/>
                <a:gd name="T47" fmla="*/ 85 h 253"/>
                <a:gd name="T48" fmla="*/ 234 w 324"/>
                <a:gd name="T49" fmla="*/ 72 h 253"/>
                <a:gd name="T50" fmla="*/ 235 w 324"/>
                <a:gd name="T51" fmla="*/ 68 h 253"/>
                <a:gd name="T52" fmla="*/ 251 w 324"/>
                <a:gd name="T53" fmla="*/ 61 h 253"/>
                <a:gd name="T54" fmla="*/ 264 w 324"/>
                <a:gd name="T55" fmla="*/ 61 h 253"/>
                <a:gd name="T56" fmla="*/ 264 w 324"/>
                <a:gd name="T57" fmla="*/ 47 h 253"/>
                <a:gd name="T58" fmla="*/ 260 w 324"/>
                <a:gd name="T59" fmla="*/ 35 h 253"/>
                <a:gd name="T60" fmla="*/ 251 w 324"/>
                <a:gd name="T61" fmla="*/ 31 h 253"/>
                <a:gd name="T62" fmla="*/ 245 w 324"/>
                <a:gd name="T63" fmla="*/ 32 h 253"/>
                <a:gd name="T64" fmla="*/ 228 w 324"/>
                <a:gd name="T65" fmla="*/ 20 h 253"/>
                <a:gd name="T66" fmla="*/ 218 w 324"/>
                <a:gd name="T67" fmla="*/ 12 h 253"/>
                <a:gd name="T68" fmla="*/ 206 w 324"/>
                <a:gd name="T69" fmla="*/ 12 h 253"/>
                <a:gd name="T70" fmla="*/ 182 w 324"/>
                <a:gd name="T71" fmla="*/ 12 h 253"/>
                <a:gd name="T72" fmla="*/ 178 w 324"/>
                <a:gd name="T73" fmla="*/ 9 h 253"/>
                <a:gd name="T74" fmla="*/ 173 w 324"/>
                <a:gd name="T75" fmla="*/ 2 h 253"/>
                <a:gd name="T76" fmla="*/ 165 w 324"/>
                <a:gd name="T77" fmla="*/ 0 h 253"/>
                <a:gd name="T78" fmla="*/ 144 w 324"/>
                <a:gd name="T79" fmla="*/ 0 h 253"/>
                <a:gd name="T80" fmla="*/ 136 w 324"/>
                <a:gd name="T81" fmla="*/ 7 h 253"/>
                <a:gd name="T82" fmla="*/ 127 w 324"/>
                <a:gd name="T83" fmla="*/ 5 h 253"/>
                <a:gd name="T84" fmla="*/ 115 w 324"/>
                <a:gd name="T85" fmla="*/ 4 h 253"/>
                <a:gd name="T86" fmla="*/ 107 w 324"/>
                <a:gd name="T87" fmla="*/ 4 h 253"/>
                <a:gd name="T88" fmla="*/ 98 w 324"/>
                <a:gd name="T89" fmla="*/ 4 h 253"/>
                <a:gd name="T90" fmla="*/ 91 w 324"/>
                <a:gd name="T91" fmla="*/ 8 h 253"/>
                <a:gd name="T92" fmla="*/ 76 w 324"/>
                <a:gd name="T93" fmla="*/ 4 h 253"/>
                <a:gd name="T94" fmla="*/ 48 w 324"/>
                <a:gd name="T95" fmla="*/ 2 h 253"/>
                <a:gd name="T96" fmla="*/ 42 w 324"/>
                <a:gd name="T97" fmla="*/ 0 h 253"/>
                <a:gd name="T98" fmla="*/ 32 w 324"/>
                <a:gd name="T99" fmla="*/ 4 h 253"/>
                <a:gd name="T100" fmla="*/ 18 w 324"/>
                <a:gd name="T101" fmla="*/ 11 h 253"/>
                <a:gd name="T102" fmla="*/ 2 w 324"/>
                <a:gd name="T103" fmla="*/ 14 h 2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4"/>
                <a:gd name="T157" fmla="*/ 0 h 253"/>
                <a:gd name="T158" fmla="*/ 324 w 324"/>
                <a:gd name="T159" fmla="*/ 253 h 2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4" h="253">
                  <a:moveTo>
                    <a:pt x="2" y="24"/>
                  </a:moveTo>
                  <a:lnTo>
                    <a:pt x="0" y="34"/>
                  </a:lnTo>
                  <a:lnTo>
                    <a:pt x="4" y="65"/>
                  </a:lnTo>
                  <a:lnTo>
                    <a:pt x="20" y="108"/>
                  </a:lnTo>
                  <a:lnTo>
                    <a:pt x="31" y="120"/>
                  </a:lnTo>
                  <a:lnTo>
                    <a:pt x="61" y="131"/>
                  </a:lnTo>
                  <a:lnTo>
                    <a:pt x="72" y="136"/>
                  </a:lnTo>
                  <a:lnTo>
                    <a:pt x="75" y="149"/>
                  </a:lnTo>
                  <a:lnTo>
                    <a:pt x="75" y="174"/>
                  </a:lnTo>
                  <a:lnTo>
                    <a:pt x="104" y="204"/>
                  </a:lnTo>
                  <a:lnTo>
                    <a:pt x="122" y="213"/>
                  </a:lnTo>
                  <a:lnTo>
                    <a:pt x="131" y="217"/>
                  </a:lnTo>
                  <a:lnTo>
                    <a:pt x="156" y="247"/>
                  </a:lnTo>
                  <a:lnTo>
                    <a:pt x="163" y="242"/>
                  </a:lnTo>
                  <a:lnTo>
                    <a:pt x="181" y="240"/>
                  </a:lnTo>
                  <a:lnTo>
                    <a:pt x="200" y="252"/>
                  </a:lnTo>
                  <a:lnTo>
                    <a:pt x="216" y="245"/>
                  </a:lnTo>
                  <a:lnTo>
                    <a:pt x="234" y="220"/>
                  </a:lnTo>
                  <a:lnTo>
                    <a:pt x="250" y="213"/>
                  </a:lnTo>
                  <a:lnTo>
                    <a:pt x="263" y="217"/>
                  </a:lnTo>
                  <a:lnTo>
                    <a:pt x="272" y="215"/>
                  </a:lnTo>
                  <a:lnTo>
                    <a:pt x="275" y="206"/>
                  </a:lnTo>
                  <a:lnTo>
                    <a:pt x="277" y="158"/>
                  </a:lnTo>
                  <a:lnTo>
                    <a:pt x="286" y="145"/>
                  </a:lnTo>
                  <a:lnTo>
                    <a:pt x="286" y="122"/>
                  </a:lnTo>
                  <a:lnTo>
                    <a:pt x="288" y="115"/>
                  </a:lnTo>
                  <a:lnTo>
                    <a:pt x="307" y="102"/>
                  </a:lnTo>
                  <a:lnTo>
                    <a:pt x="323" y="102"/>
                  </a:lnTo>
                  <a:lnTo>
                    <a:pt x="323" y="77"/>
                  </a:lnTo>
                  <a:lnTo>
                    <a:pt x="318" y="59"/>
                  </a:lnTo>
                  <a:lnTo>
                    <a:pt x="307" y="52"/>
                  </a:lnTo>
                  <a:lnTo>
                    <a:pt x="300" y="54"/>
                  </a:lnTo>
                  <a:lnTo>
                    <a:pt x="279" y="34"/>
                  </a:lnTo>
                  <a:lnTo>
                    <a:pt x="266" y="20"/>
                  </a:lnTo>
                  <a:lnTo>
                    <a:pt x="252" y="20"/>
                  </a:lnTo>
                  <a:lnTo>
                    <a:pt x="222" y="20"/>
                  </a:lnTo>
                  <a:lnTo>
                    <a:pt x="218" y="15"/>
                  </a:lnTo>
                  <a:lnTo>
                    <a:pt x="211" y="2"/>
                  </a:lnTo>
                  <a:lnTo>
                    <a:pt x="202" y="0"/>
                  </a:lnTo>
                  <a:lnTo>
                    <a:pt x="177" y="0"/>
                  </a:lnTo>
                  <a:lnTo>
                    <a:pt x="166" y="11"/>
                  </a:lnTo>
                  <a:lnTo>
                    <a:pt x="156" y="9"/>
                  </a:lnTo>
                  <a:lnTo>
                    <a:pt x="141" y="6"/>
                  </a:lnTo>
                  <a:lnTo>
                    <a:pt x="131" y="4"/>
                  </a:lnTo>
                  <a:lnTo>
                    <a:pt x="120" y="6"/>
                  </a:lnTo>
                  <a:lnTo>
                    <a:pt x="111" y="13"/>
                  </a:lnTo>
                  <a:lnTo>
                    <a:pt x="93" y="6"/>
                  </a:lnTo>
                  <a:lnTo>
                    <a:pt x="59" y="2"/>
                  </a:lnTo>
                  <a:lnTo>
                    <a:pt x="50" y="0"/>
                  </a:lnTo>
                  <a:lnTo>
                    <a:pt x="40" y="6"/>
                  </a:lnTo>
                  <a:lnTo>
                    <a:pt x="22" y="18"/>
                  </a:lnTo>
                  <a:lnTo>
                    <a:pt x="2" y="24"/>
                  </a:lnTo>
                </a:path>
              </a:pathLst>
            </a:custGeom>
            <a:grpFill/>
            <a:ln w="12700" cap="rnd">
              <a:solidFill>
                <a:schemeClr val="bg1"/>
              </a:solidFill>
              <a:round/>
              <a:headEnd/>
              <a:tailEnd/>
            </a:ln>
          </p:spPr>
          <p:txBody>
            <a:bodyPr/>
            <a:lstStyle/>
            <a:p>
              <a:pPr>
                <a:defRPr/>
              </a:pPr>
              <a:endParaRPr lang="en-GB" dirty="0"/>
            </a:p>
          </p:txBody>
        </p:sp>
        <p:sp>
          <p:nvSpPr>
            <p:cNvPr id="112" name="Freeform 34"/>
            <p:cNvSpPr>
              <a:spLocks/>
            </p:cNvSpPr>
            <p:nvPr/>
          </p:nvSpPr>
          <p:spPr bwMode="auto">
            <a:xfrm>
              <a:off x="4067" y="1945"/>
              <a:ext cx="47" cy="36"/>
            </a:xfrm>
            <a:custGeom>
              <a:avLst/>
              <a:gdLst>
                <a:gd name="T0" fmla="*/ 23 w 49"/>
                <a:gd name="T1" fmla="*/ 0 h 40"/>
                <a:gd name="T2" fmla="*/ 6 w 49"/>
                <a:gd name="T3" fmla="*/ 9 h 40"/>
                <a:gd name="T4" fmla="*/ 0 w 49"/>
                <a:gd name="T5" fmla="*/ 13 h 40"/>
                <a:gd name="T6" fmla="*/ 12 w 49"/>
                <a:gd name="T7" fmla="*/ 17 h 40"/>
                <a:gd name="T8" fmla="*/ 21 w 49"/>
                <a:gd name="T9" fmla="*/ 26 h 40"/>
                <a:gd name="T10" fmla="*/ 32 w 49"/>
                <a:gd name="T11" fmla="*/ 20 h 40"/>
                <a:gd name="T12" fmla="*/ 40 w 49"/>
                <a:gd name="T13" fmla="*/ 13 h 40"/>
                <a:gd name="T14" fmla="*/ 33 w 49"/>
                <a:gd name="T15" fmla="*/ 6 h 40"/>
                <a:gd name="T16" fmla="*/ 23 w 4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0"/>
                <a:gd name="T29" fmla="*/ 49 w 49"/>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0">
                  <a:moveTo>
                    <a:pt x="27" y="0"/>
                  </a:moveTo>
                  <a:lnTo>
                    <a:pt x="6" y="13"/>
                  </a:lnTo>
                  <a:lnTo>
                    <a:pt x="0" y="21"/>
                  </a:lnTo>
                  <a:lnTo>
                    <a:pt x="13" y="26"/>
                  </a:lnTo>
                  <a:lnTo>
                    <a:pt x="25" y="39"/>
                  </a:lnTo>
                  <a:lnTo>
                    <a:pt x="36" y="30"/>
                  </a:lnTo>
                  <a:lnTo>
                    <a:pt x="48" y="21"/>
                  </a:lnTo>
                  <a:lnTo>
                    <a:pt x="38" y="10"/>
                  </a:lnTo>
                  <a:lnTo>
                    <a:pt x="27" y="0"/>
                  </a:lnTo>
                </a:path>
              </a:pathLst>
            </a:custGeom>
            <a:grpFill/>
            <a:ln w="12700" cap="rnd">
              <a:solidFill>
                <a:schemeClr val="bg1"/>
              </a:solidFill>
              <a:round/>
              <a:headEnd/>
              <a:tailEnd/>
            </a:ln>
          </p:spPr>
          <p:txBody>
            <a:bodyPr/>
            <a:lstStyle/>
            <a:p>
              <a:pPr>
                <a:defRPr/>
              </a:pPr>
              <a:endParaRPr lang="en-GB" dirty="0"/>
            </a:p>
          </p:txBody>
        </p:sp>
        <p:sp>
          <p:nvSpPr>
            <p:cNvPr id="113" name="Freeform 35"/>
            <p:cNvSpPr>
              <a:spLocks/>
            </p:cNvSpPr>
            <p:nvPr/>
          </p:nvSpPr>
          <p:spPr bwMode="auto">
            <a:xfrm>
              <a:off x="4054" y="1986"/>
              <a:ext cx="68" cy="67"/>
            </a:xfrm>
            <a:custGeom>
              <a:avLst/>
              <a:gdLst>
                <a:gd name="T0" fmla="*/ 45 w 73"/>
                <a:gd name="T1" fmla="*/ 0 h 77"/>
                <a:gd name="T2" fmla="*/ 28 w 73"/>
                <a:gd name="T3" fmla="*/ 3 h 77"/>
                <a:gd name="T4" fmla="*/ 20 w 73"/>
                <a:gd name="T5" fmla="*/ 0 h 77"/>
                <a:gd name="T6" fmla="*/ 9 w 73"/>
                <a:gd name="T7" fmla="*/ 10 h 77"/>
                <a:gd name="T8" fmla="*/ 6 w 73"/>
                <a:gd name="T9" fmla="*/ 9 h 77"/>
                <a:gd name="T10" fmla="*/ 0 w 73"/>
                <a:gd name="T11" fmla="*/ 15 h 77"/>
                <a:gd name="T12" fmla="*/ 7 w 73"/>
                <a:gd name="T13" fmla="*/ 20 h 77"/>
                <a:gd name="T14" fmla="*/ 7 w 73"/>
                <a:gd name="T15" fmla="*/ 38 h 77"/>
                <a:gd name="T16" fmla="*/ 11 w 73"/>
                <a:gd name="T17" fmla="*/ 44 h 77"/>
                <a:gd name="T18" fmla="*/ 39 w 73"/>
                <a:gd name="T19" fmla="*/ 20 h 77"/>
                <a:gd name="T20" fmla="*/ 49 w 73"/>
                <a:gd name="T21" fmla="*/ 20 h 77"/>
                <a:gd name="T22" fmla="*/ 54 w 73"/>
                <a:gd name="T23" fmla="*/ 13 h 77"/>
                <a:gd name="T24" fmla="*/ 52 w 73"/>
                <a:gd name="T25" fmla="*/ 10 h 77"/>
                <a:gd name="T26" fmla="*/ 45 w 73"/>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77"/>
                <a:gd name="T44" fmla="*/ 73 w 73"/>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77">
                  <a:moveTo>
                    <a:pt x="60" y="0"/>
                  </a:moveTo>
                  <a:lnTo>
                    <a:pt x="36" y="4"/>
                  </a:lnTo>
                  <a:lnTo>
                    <a:pt x="27" y="0"/>
                  </a:lnTo>
                  <a:lnTo>
                    <a:pt x="13" y="18"/>
                  </a:lnTo>
                  <a:lnTo>
                    <a:pt x="6" y="16"/>
                  </a:lnTo>
                  <a:lnTo>
                    <a:pt x="0" y="27"/>
                  </a:lnTo>
                  <a:lnTo>
                    <a:pt x="9" y="34"/>
                  </a:lnTo>
                  <a:lnTo>
                    <a:pt x="9" y="66"/>
                  </a:lnTo>
                  <a:lnTo>
                    <a:pt x="15" y="76"/>
                  </a:lnTo>
                  <a:lnTo>
                    <a:pt x="51" y="34"/>
                  </a:lnTo>
                  <a:lnTo>
                    <a:pt x="65" y="34"/>
                  </a:lnTo>
                  <a:lnTo>
                    <a:pt x="72" y="23"/>
                  </a:lnTo>
                  <a:lnTo>
                    <a:pt x="69" y="18"/>
                  </a:lnTo>
                  <a:lnTo>
                    <a:pt x="60" y="0"/>
                  </a:lnTo>
                </a:path>
              </a:pathLst>
            </a:custGeom>
            <a:grpFill/>
            <a:ln w="12700" cap="rnd">
              <a:solidFill>
                <a:schemeClr val="bg1"/>
              </a:solidFill>
              <a:round/>
              <a:headEnd/>
              <a:tailEnd/>
            </a:ln>
          </p:spPr>
          <p:txBody>
            <a:bodyPr/>
            <a:lstStyle/>
            <a:p>
              <a:pPr>
                <a:defRPr/>
              </a:pPr>
              <a:endParaRPr lang="en-GB" dirty="0"/>
            </a:p>
          </p:txBody>
        </p:sp>
        <p:sp>
          <p:nvSpPr>
            <p:cNvPr id="114" name="Freeform 36"/>
            <p:cNvSpPr>
              <a:spLocks/>
            </p:cNvSpPr>
            <p:nvPr/>
          </p:nvSpPr>
          <p:spPr bwMode="auto">
            <a:xfrm>
              <a:off x="4133" y="1882"/>
              <a:ext cx="229" cy="188"/>
            </a:xfrm>
            <a:custGeom>
              <a:avLst/>
              <a:gdLst>
                <a:gd name="T0" fmla="*/ 185 w 242"/>
                <a:gd name="T1" fmla="*/ 119 h 214"/>
                <a:gd name="T2" fmla="*/ 184 w 242"/>
                <a:gd name="T3" fmla="*/ 112 h 214"/>
                <a:gd name="T4" fmla="*/ 191 w 242"/>
                <a:gd name="T5" fmla="*/ 105 h 214"/>
                <a:gd name="T6" fmla="*/ 191 w 242"/>
                <a:gd name="T7" fmla="*/ 96 h 214"/>
                <a:gd name="T8" fmla="*/ 176 w 242"/>
                <a:gd name="T9" fmla="*/ 89 h 214"/>
                <a:gd name="T10" fmla="*/ 172 w 242"/>
                <a:gd name="T11" fmla="*/ 85 h 214"/>
                <a:gd name="T12" fmla="*/ 169 w 242"/>
                <a:gd name="T13" fmla="*/ 73 h 214"/>
                <a:gd name="T14" fmla="*/ 160 w 242"/>
                <a:gd name="T15" fmla="*/ 61 h 214"/>
                <a:gd name="T16" fmla="*/ 152 w 242"/>
                <a:gd name="T17" fmla="*/ 53 h 214"/>
                <a:gd name="T18" fmla="*/ 152 w 242"/>
                <a:gd name="T19" fmla="*/ 47 h 214"/>
                <a:gd name="T20" fmla="*/ 158 w 242"/>
                <a:gd name="T21" fmla="*/ 40 h 214"/>
                <a:gd name="T22" fmla="*/ 178 w 242"/>
                <a:gd name="T23" fmla="*/ 41 h 214"/>
                <a:gd name="T24" fmla="*/ 187 w 242"/>
                <a:gd name="T25" fmla="*/ 35 h 214"/>
                <a:gd name="T26" fmla="*/ 193 w 242"/>
                <a:gd name="T27" fmla="*/ 16 h 214"/>
                <a:gd name="T28" fmla="*/ 191 w 242"/>
                <a:gd name="T29" fmla="*/ 9 h 214"/>
                <a:gd name="T30" fmla="*/ 181 w 242"/>
                <a:gd name="T31" fmla="*/ 8 h 214"/>
                <a:gd name="T32" fmla="*/ 162 w 242"/>
                <a:gd name="T33" fmla="*/ 9 h 214"/>
                <a:gd name="T34" fmla="*/ 138 w 242"/>
                <a:gd name="T35" fmla="*/ 9 h 214"/>
                <a:gd name="T36" fmla="*/ 118 w 242"/>
                <a:gd name="T37" fmla="*/ 4 h 214"/>
                <a:gd name="T38" fmla="*/ 105 w 242"/>
                <a:gd name="T39" fmla="*/ 2 h 214"/>
                <a:gd name="T40" fmla="*/ 92 w 242"/>
                <a:gd name="T41" fmla="*/ 0 h 214"/>
                <a:gd name="T42" fmla="*/ 82 w 242"/>
                <a:gd name="T43" fmla="*/ 11 h 214"/>
                <a:gd name="T44" fmla="*/ 69 w 242"/>
                <a:gd name="T45" fmla="*/ 18 h 214"/>
                <a:gd name="T46" fmla="*/ 49 w 242"/>
                <a:gd name="T47" fmla="*/ 17 h 214"/>
                <a:gd name="T48" fmla="*/ 37 w 242"/>
                <a:gd name="T49" fmla="*/ 22 h 214"/>
                <a:gd name="T50" fmla="*/ 18 w 242"/>
                <a:gd name="T51" fmla="*/ 36 h 214"/>
                <a:gd name="T52" fmla="*/ 4 w 242"/>
                <a:gd name="T53" fmla="*/ 47 h 214"/>
                <a:gd name="T54" fmla="*/ 0 w 242"/>
                <a:gd name="T55" fmla="*/ 52 h 214"/>
                <a:gd name="T56" fmla="*/ 9 w 242"/>
                <a:gd name="T57" fmla="*/ 63 h 214"/>
                <a:gd name="T58" fmla="*/ 18 w 242"/>
                <a:gd name="T59" fmla="*/ 78 h 214"/>
                <a:gd name="T60" fmla="*/ 26 w 242"/>
                <a:gd name="T61" fmla="*/ 86 h 214"/>
                <a:gd name="T62" fmla="*/ 37 w 242"/>
                <a:gd name="T63" fmla="*/ 83 h 214"/>
                <a:gd name="T64" fmla="*/ 55 w 242"/>
                <a:gd name="T65" fmla="*/ 79 h 214"/>
                <a:gd name="T66" fmla="*/ 53 w 242"/>
                <a:gd name="T67" fmla="*/ 90 h 214"/>
                <a:gd name="T68" fmla="*/ 47 w 242"/>
                <a:gd name="T69" fmla="*/ 105 h 214"/>
                <a:gd name="T70" fmla="*/ 49 w 242"/>
                <a:gd name="T71" fmla="*/ 108 h 214"/>
                <a:gd name="T72" fmla="*/ 56 w 242"/>
                <a:gd name="T73" fmla="*/ 108 h 214"/>
                <a:gd name="T74" fmla="*/ 69 w 242"/>
                <a:gd name="T75" fmla="*/ 105 h 214"/>
                <a:gd name="T76" fmla="*/ 92 w 242"/>
                <a:gd name="T77" fmla="*/ 108 h 214"/>
                <a:gd name="T78" fmla="*/ 100 w 242"/>
                <a:gd name="T79" fmla="*/ 114 h 214"/>
                <a:gd name="T80" fmla="*/ 115 w 242"/>
                <a:gd name="T81" fmla="*/ 119 h 214"/>
                <a:gd name="T82" fmla="*/ 127 w 242"/>
                <a:gd name="T83" fmla="*/ 127 h 214"/>
                <a:gd name="T84" fmla="*/ 134 w 242"/>
                <a:gd name="T85" fmla="*/ 125 h 214"/>
                <a:gd name="T86" fmla="*/ 150 w 242"/>
                <a:gd name="T87" fmla="*/ 119 h 214"/>
                <a:gd name="T88" fmla="*/ 166 w 242"/>
                <a:gd name="T89" fmla="*/ 119 h 214"/>
                <a:gd name="T90" fmla="*/ 185 w 242"/>
                <a:gd name="T91" fmla="*/ 119 h 2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14"/>
                <a:gd name="T140" fmla="*/ 242 w 242"/>
                <a:gd name="T141" fmla="*/ 214 h 2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14">
                  <a:moveTo>
                    <a:pt x="231" y="201"/>
                  </a:moveTo>
                  <a:lnTo>
                    <a:pt x="229" y="188"/>
                  </a:lnTo>
                  <a:lnTo>
                    <a:pt x="238" y="176"/>
                  </a:lnTo>
                  <a:lnTo>
                    <a:pt x="238" y="160"/>
                  </a:lnTo>
                  <a:lnTo>
                    <a:pt x="220" y="149"/>
                  </a:lnTo>
                  <a:lnTo>
                    <a:pt x="215" y="142"/>
                  </a:lnTo>
                  <a:lnTo>
                    <a:pt x="211" y="122"/>
                  </a:lnTo>
                  <a:lnTo>
                    <a:pt x="200" y="104"/>
                  </a:lnTo>
                  <a:lnTo>
                    <a:pt x="190" y="88"/>
                  </a:lnTo>
                  <a:lnTo>
                    <a:pt x="190" y="77"/>
                  </a:lnTo>
                  <a:lnTo>
                    <a:pt x="197" y="67"/>
                  </a:lnTo>
                  <a:lnTo>
                    <a:pt x="222" y="70"/>
                  </a:lnTo>
                  <a:lnTo>
                    <a:pt x="234" y="58"/>
                  </a:lnTo>
                  <a:lnTo>
                    <a:pt x="241" y="27"/>
                  </a:lnTo>
                  <a:lnTo>
                    <a:pt x="238" y="15"/>
                  </a:lnTo>
                  <a:lnTo>
                    <a:pt x="225" y="13"/>
                  </a:lnTo>
                  <a:lnTo>
                    <a:pt x="202" y="15"/>
                  </a:lnTo>
                  <a:lnTo>
                    <a:pt x="172" y="15"/>
                  </a:lnTo>
                  <a:lnTo>
                    <a:pt x="147" y="6"/>
                  </a:lnTo>
                  <a:lnTo>
                    <a:pt x="131" y="2"/>
                  </a:lnTo>
                  <a:lnTo>
                    <a:pt x="115" y="0"/>
                  </a:lnTo>
                  <a:lnTo>
                    <a:pt x="102" y="18"/>
                  </a:lnTo>
                  <a:lnTo>
                    <a:pt x="86" y="31"/>
                  </a:lnTo>
                  <a:lnTo>
                    <a:pt x="61" y="29"/>
                  </a:lnTo>
                  <a:lnTo>
                    <a:pt x="45" y="38"/>
                  </a:lnTo>
                  <a:lnTo>
                    <a:pt x="22" y="61"/>
                  </a:lnTo>
                  <a:lnTo>
                    <a:pt x="4" y="77"/>
                  </a:lnTo>
                  <a:lnTo>
                    <a:pt x="0" y="86"/>
                  </a:lnTo>
                  <a:lnTo>
                    <a:pt x="11" y="106"/>
                  </a:lnTo>
                  <a:lnTo>
                    <a:pt x="22" y="131"/>
                  </a:lnTo>
                  <a:lnTo>
                    <a:pt x="34" y="145"/>
                  </a:lnTo>
                  <a:lnTo>
                    <a:pt x="45" y="140"/>
                  </a:lnTo>
                  <a:lnTo>
                    <a:pt x="68" y="133"/>
                  </a:lnTo>
                  <a:lnTo>
                    <a:pt x="65" y="151"/>
                  </a:lnTo>
                  <a:lnTo>
                    <a:pt x="59" y="176"/>
                  </a:lnTo>
                  <a:lnTo>
                    <a:pt x="61" y="181"/>
                  </a:lnTo>
                  <a:lnTo>
                    <a:pt x="70" y="181"/>
                  </a:lnTo>
                  <a:lnTo>
                    <a:pt x="86" y="176"/>
                  </a:lnTo>
                  <a:lnTo>
                    <a:pt x="115" y="181"/>
                  </a:lnTo>
                  <a:lnTo>
                    <a:pt x="125" y="192"/>
                  </a:lnTo>
                  <a:lnTo>
                    <a:pt x="143" y="199"/>
                  </a:lnTo>
                  <a:lnTo>
                    <a:pt x="159" y="213"/>
                  </a:lnTo>
                  <a:lnTo>
                    <a:pt x="168" y="210"/>
                  </a:lnTo>
                  <a:lnTo>
                    <a:pt x="188" y="201"/>
                  </a:lnTo>
                  <a:lnTo>
                    <a:pt x="206" y="199"/>
                  </a:lnTo>
                  <a:lnTo>
                    <a:pt x="231" y="201"/>
                  </a:lnTo>
                </a:path>
              </a:pathLst>
            </a:custGeom>
            <a:grpFill/>
            <a:ln w="12700" cap="rnd">
              <a:solidFill>
                <a:schemeClr val="bg1"/>
              </a:solidFill>
              <a:round/>
              <a:headEnd/>
              <a:tailEnd/>
            </a:ln>
          </p:spPr>
          <p:txBody>
            <a:bodyPr/>
            <a:lstStyle/>
            <a:p>
              <a:pPr>
                <a:defRPr/>
              </a:pPr>
              <a:endParaRPr lang="en-GB" dirty="0"/>
            </a:p>
          </p:txBody>
        </p:sp>
        <p:sp>
          <p:nvSpPr>
            <p:cNvPr id="115" name="Freeform 37"/>
            <p:cNvSpPr>
              <a:spLocks/>
            </p:cNvSpPr>
            <p:nvPr/>
          </p:nvSpPr>
          <p:spPr bwMode="auto">
            <a:xfrm>
              <a:off x="3959" y="1827"/>
              <a:ext cx="34" cy="32"/>
            </a:xfrm>
            <a:custGeom>
              <a:avLst/>
              <a:gdLst>
                <a:gd name="T0" fmla="*/ 24 w 36"/>
                <a:gd name="T1" fmla="*/ 0 h 37"/>
                <a:gd name="T2" fmla="*/ 13 w 36"/>
                <a:gd name="T3" fmla="*/ 4 h 37"/>
                <a:gd name="T4" fmla="*/ 0 w 36"/>
                <a:gd name="T5" fmla="*/ 12 h 37"/>
                <a:gd name="T6" fmla="*/ 2 w 36"/>
                <a:gd name="T7" fmla="*/ 20 h 37"/>
                <a:gd name="T8" fmla="*/ 9 w 36"/>
                <a:gd name="T9" fmla="*/ 20 h 37"/>
                <a:gd name="T10" fmla="*/ 27 w 36"/>
                <a:gd name="T11" fmla="*/ 9 h 37"/>
                <a:gd name="T12" fmla="*/ 24 w 36"/>
                <a:gd name="T13" fmla="*/ 0 h 37"/>
                <a:gd name="T14" fmla="*/ 0 60000 65536"/>
                <a:gd name="T15" fmla="*/ 0 60000 65536"/>
                <a:gd name="T16" fmla="*/ 0 60000 65536"/>
                <a:gd name="T17" fmla="*/ 0 60000 65536"/>
                <a:gd name="T18" fmla="*/ 0 60000 65536"/>
                <a:gd name="T19" fmla="*/ 0 60000 65536"/>
                <a:gd name="T20" fmla="*/ 0 60000 65536"/>
                <a:gd name="T21" fmla="*/ 0 w 36"/>
                <a:gd name="T22" fmla="*/ 0 h 37"/>
                <a:gd name="T23" fmla="*/ 36 w 3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7">
                  <a:moveTo>
                    <a:pt x="30" y="0"/>
                  </a:moveTo>
                  <a:lnTo>
                    <a:pt x="17" y="8"/>
                  </a:lnTo>
                  <a:lnTo>
                    <a:pt x="0" y="22"/>
                  </a:lnTo>
                  <a:lnTo>
                    <a:pt x="2" y="36"/>
                  </a:lnTo>
                  <a:lnTo>
                    <a:pt x="12" y="36"/>
                  </a:lnTo>
                  <a:lnTo>
                    <a:pt x="35" y="16"/>
                  </a:lnTo>
                  <a:lnTo>
                    <a:pt x="30" y="0"/>
                  </a:lnTo>
                </a:path>
              </a:pathLst>
            </a:custGeom>
            <a:grpFill/>
            <a:ln w="12700" cap="rnd">
              <a:solidFill>
                <a:schemeClr val="bg1"/>
              </a:solidFill>
              <a:round/>
              <a:headEnd/>
              <a:tailEnd/>
            </a:ln>
          </p:spPr>
          <p:txBody>
            <a:bodyPr/>
            <a:lstStyle/>
            <a:p>
              <a:pPr>
                <a:defRPr/>
              </a:pPr>
              <a:endParaRPr lang="en-GB" dirty="0"/>
            </a:p>
          </p:txBody>
        </p:sp>
        <p:sp>
          <p:nvSpPr>
            <p:cNvPr id="116" name="Freeform 38"/>
            <p:cNvSpPr>
              <a:spLocks/>
            </p:cNvSpPr>
            <p:nvPr/>
          </p:nvSpPr>
          <p:spPr bwMode="auto">
            <a:xfrm>
              <a:off x="3988" y="991"/>
              <a:ext cx="468" cy="890"/>
            </a:xfrm>
            <a:custGeom>
              <a:avLst/>
              <a:gdLst>
                <a:gd name="T0" fmla="*/ 110 w 491"/>
                <a:gd name="T1" fmla="*/ 580 h 1014"/>
                <a:gd name="T2" fmla="*/ 86 w 491"/>
                <a:gd name="T3" fmla="*/ 565 h 1014"/>
                <a:gd name="T4" fmla="*/ 53 w 491"/>
                <a:gd name="T5" fmla="*/ 562 h 1014"/>
                <a:gd name="T6" fmla="*/ 53 w 491"/>
                <a:gd name="T7" fmla="*/ 514 h 1014"/>
                <a:gd name="T8" fmla="*/ 41 w 491"/>
                <a:gd name="T9" fmla="*/ 483 h 1014"/>
                <a:gd name="T10" fmla="*/ 37 w 491"/>
                <a:gd name="T11" fmla="*/ 458 h 1014"/>
                <a:gd name="T12" fmla="*/ 29 w 491"/>
                <a:gd name="T13" fmla="*/ 434 h 1014"/>
                <a:gd name="T14" fmla="*/ 48 w 491"/>
                <a:gd name="T15" fmla="*/ 413 h 1014"/>
                <a:gd name="T16" fmla="*/ 58 w 491"/>
                <a:gd name="T17" fmla="*/ 394 h 1014"/>
                <a:gd name="T18" fmla="*/ 99 w 491"/>
                <a:gd name="T19" fmla="*/ 369 h 1014"/>
                <a:gd name="T20" fmla="*/ 127 w 491"/>
                <a:gd name="T21" fmla="*/ 340 h 1014"/>
                <a:gd name="T22" fmla="*/ 148 w 491"/>
                <a:gd name="T23" fmla="*/ 315 h 1014"/>
                <a:gd name="T24" fmla="*/ 165 w 491"/>
                <a:gd name="T25" fmla="*/ 298 h 1014"/>
                <a:gd name="T26" fmla="*/ 166 w 491"/>
                <a:gd name="T27" fmla="*/ 280 h 1014"/>
                <a:gd name="T28" fmla="*/ 161 w 491"/>
                <a:gd name="T29" fmla="*/ 264 h 1014"/>
                <a:gd name="T30" fmla="*/ 140 w 491"/>
                <a:gd name="T31" fmla="*/ 255 h 1014"/>
                <a:gd name="T32" fmla="*/ 110 w 491"/>
                <a:gd name="T33" fmla="*/ 209 h 1014"/>
                <a:gd name="T34" fmla="*/ 112 w 491"/>
                <a:gd name="T35" fmla="*/ 169 h 1014"/>
                <a:gd name="T36" fmla="*/ 99 w 491"/>
                <a:gd name="T37" fmla="*/ 130 h 1014"/>
                <a:gd name="T38" fmla="*/ 74 w 491"/>
                <a:gd name="T39" fmla="*/ 104 h 1014"/>
                <a:gd name="T40" fmla="*/ 29 w 491"/>
                <a:gd name="T41" fmla="*/ 85 h 1014"/>
                <a:gd name="T42" fmla="*/ 10 w 491"/>
                <a:gd name="T43" fmla="*/ 66 h 1014"/>
                <a:gd name="T44" fmla="*/ 14 w 491"/>
                <a:gd name="T45" fmla="*/ 51 h 1014"/>
                <a:gd name="T46" fmla="*/ 45 w 491"/>
                <a:gd name="T47" fmla="*/ 63 h 1014"/>
                <a:gd name="T48" fmla="*/ 99 w 491"/>
                <a:gd name="T49" fmla="*/ 74 h 1014"/>
                <a:gd name="T50" fmla="*/ 120 w 491"/>
                <a:gd name="T51" fmla="*/ 83 h 1014"/>
                <a:gd name="T52" fmla="*/ 148 w 491"/>
                <a:gd name="T53" fmla="*/ 66 h 1014"/>
                <a:gd name="T54" fmla="*/ 165 w 491"/>
                <a:gd name="T55" fmla="*/ 51 h 1014"/>
                <a:gd name="T56" fmla="*/ 161 w 491"/>
                <a:gd name="T57" fmla="*/ 24 h 1014"/>
                <a:gd name="T58" fmla="*/ 189 w 491"/>
                <a:gd name="T59" fmla="*/ 12 h 1014"/>
                <a:gd name="T60" fmla="*/ 224 w 491"/>
                <a:gd name="T61" fmla="*/ 17 h 1014"/>
                <a:gd name="T62" fmla="*/ 224 w 491"/>
                <a:gd name="T63" fmla="*/ 39 h 1014"/>
                <a:gd name="T64" fmla="*/ 194 w 491"/>
                <a:gd name="T65" fmla="*/ 61 h 1014"/>
                <a:gd name="T66" fmla="*/ 228 w 491"/>
                <a:gd name="T67" fmla="*/ 56 h 1014"/>
                <a:gd name="T68" fmla="*/ 232 w 491"/>
                <a:gd name="T69" fmla="*/ 20 h 1014"/>
                <a:gd name="T70" fmla="*/ 253 w 491"/>
                <a:gd name="T71" fmla="*/ 41 h 1014"/>
                <a:gd name="T72" fmla="*/ 247 w 491"/>
                <a:gd name="T73" fmla="*/ 76 h 1014"/>
                <a:gd name="T74" fmla="*/ 273 w 491"/>
                <a:gd name="T75" fmla="*/ 104 h 1014"/>
                <a:gd name="T76" fmla="*/ 290 w 491"/>
                <a:gd name="T77" fmla="*/ 133 h 1014"/>
                <a:gd name="T78" fmla="*/ 294 w 491"/>
                <a:gd name="T79" fmla="*/ 175 h 1014"/>
                <a:gd name="T80" fmla="*/ 322 w 491"/>
                <a:gd name="T81" fmla="*/ 233 h 1014"/>
                <a:gd name="T82" fmla="*/ 331 w 491"/>
                <a:gd name="T83" fmla="*/ 298 h 1014"/>
                <a:gd name="T84" fmla="*/ 345 w 491"/>
                <a:gd name="T85" fmla="*/ 345 h 1014"/>
                <a:gd name="T86" fmla="*/ 385 w 491"/>
                <a:gd name="T87" fmla="*/ 376 h 1014"/>
                <a:gd name="T88" fmla="*/ 404 w 491"/>
                <a:gd name="T89" fmla="*/ 400 h 1014"/>
                <a:gd name="T90" fmla="*/ 383 w 491"/>
                <a:gd name="T91" fmla="*/ 453 h 1014"/>
                <a:gd name="T92" fmla="*/ 373 w 491"/>
                <a:gd name="T93" fmla="*/ 479 h 1014"/>
                <a:gd name="T94" fmla="*/ 352 w 491"/>
                <a:gd name="T95" fmla="*/ 495 h 1014"/>
                <a:gd name="T96" fmla="*/ 301 w 491"/>
                <a:gd name="T97" fmla="*/ 532 h 1014"/>
                <a:gd name="T98" fmla="*/ 276 w 491"/>
                <a:gd name="T99" fmla="*/ 549 h 1014"/>
                <a:gd name="T100" fmla="*/ 247 w 491"/>
                <a:gd name="T101" fmla="*/ 559 h 1014"/>
                <a:gd name="T102" fmla="*/ 198 w 491"/>
                <a:gd name="T103" fmla="*/ 569 h 1014"/>
                <a:gd name="T104" fmla="*/ 151 w 491"/>
                <a:gd name="T105" fmla="*/ 583 h 1014"/>
                <a:gd name="T106" fmla="*/ 112 w 491"/>
                <a:gd name="T107" fmla="*/ 601 h 10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1014"/>
                <a:gd name="T164" fmla="*/ 491 w 491"/>
                <a:gd name="T165" fmla="*/ 1014 h 10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1014">
                  <a:moveTo>
                    <a:pt x="136" y="1013"/>
                  </a:moveTo>
                  <a:lnTo>
                    <a:pt x="133" y="978"/>
                  </a:lnTo>
                  <a:lnTo>
                    <a:pt x="115" y="963"/>
                  </a:lnTo>
                  <a:lnTo>
                    <a:pt x="104" y="953"/>
                  </a:lnTo>
                  <a:lnTo>
                    <a:pt x="83" y="947"/>
                  </a:lnTo>
                  <a:lnTo>
                    <a:pt x="65" y="947"/>
                  </a:lnTo>
                  <a:lnTo>
                    <a:pt x="58" y="928"/>
                  </a:lnTo>
                  <a:lnTo>
                    <a:pt x="65" y="867"/>
                  </a:lnTo>
                  <a:lnTo>
                    <a:pt x="63" y="831"/>
                  </a:lnTo>
                  <a:lnTo>
                    <a:pt x="49" y="813"/>
                  </a:lnTo>
                  <a:lnTo>
                    <a:pt x="40" y="806"/>
                  </a:lnTo>
                  <a:lnTo>
                    <a:pt x="45" y="772"/>
                  </a:lnTo>
                  <a:lnTo>
                    <a:pt x="40" y="751"/>
                  </a:lnTo>
                  <a:lnTo>
                    <a:pt x="34" y="733"/>
                  </a:lnTo>
                  <a:lnTo>
                    <a:pt x="45" y="697"/>
                  </a:lnTo>
                  <a:lnTo>
                    <a:pt x="58" y="697"/>
                  </a:lnTo>
                  <a:lnTo>
                    <a:pt x="65" y="690"/>
                  </a:lnTo>
                  <a:lnTo>
                    <a:pt x="70" y="663"/>
                  </a:lnTo>
                  <a:lnTo>
                    <a:pt x="95" y="642"/>
                  </a:lnTo>
                  <a:lnTo>
                    <a:pt x="120" y="622"/>
                  </a:lnTo>
                  <a:lnTo>
                    <a:pt x="124" y="597"/>
                  </a:lnTo>
                  <a:lnTo>
                    <a:pt x="154" y="572"/>
                  </a:lnTo>
                  <a:lnTo>
                    <a:pt x="183" y="542"/>
                  </a:lnTo>
                  <a:lnTo>
                    <a:pt x="179" y="531"/>
                  </a:lnTo>
                  <a:lnTo>
                    <a:pt x="179" y="515"/>
                  </a:lnTo>
                  <a:lnTo>
                    <a:pt x="199" y="501"/>
                  </a:lnTo>
                  <a:lnTo>
                    <a:pt x="206" y="497"/>
                  </a:lnTo>
                  <a:lnTo>
                    <a:pt x="201" y="472"/>
                  </a:lnTo>
                  <a:lnTo>
                    <a:pt x="201" y="449"/>
                  </a:lnTo>
                  <a:lnTo>
                    <a:pt x="195" y="445"/>
                  </a:lnTo>
                  <a:lnTo>
                    <a:pt x="183" y="449"/>
                  </a:lnTo>
                  <a:lnTo>
                    <a:pt x="170" y="431"/>
                  </a:lnTo>
                  <a:lnTo>
                    <a:pt x="158" y="386"/>
                  </a:lnTo>
                  <a:lnTo>
                    <a:pt x="133" y="352"/>
                  </a:lnTo>
                  <a:lnTo>
                    <a:pt x="140" y="306"/>
                  </a:lnTo>
                  <a:lnTo>
                    <a:pt x="136" y="286"/>
                  </a:lnTo>
                  <a:lnTo>
                    <a:pt x="108" y="256"/>
                  </a:lnTo>
                  <a:lnTo>
                    <a:pt x="120" y="220"/>
                  </a:lnTo>
                  <a:lnTo>
                    <a:pt x="111" y="199"/>
                  </a:lnTo>
                  <a:lnTo>
                    <a:pt x="90" y="177"/>
                  </a:lnTo>
                  <a:lnTo>
                    <a:pt x="79" y="190"/>
                  </a:lnTo>
                  <a:lnTo>
                    <a:pt x="34" y="145"/>
                  </a:lnTo>
                  <a:lnTo>
                    <a:pt x="22" y="129"/>
                  </a:lnTo>
                  <a:lnTo>
                    <a:pt x="13" y="111"/>
                  </a:lnTo>
                  <a:lnTo>
                    <a:pt x="0" y="104"/>
                  </a:lnTo>
                  <a:lnTo>
                    <a:pt x="18" y="86"/>
                  </a:lnTo>
                  <a:lnTo>
                    <a:pt x="40" y="86"/>
                  </a:lnTo>
                  <a:lnTo>
                    <a:pt x="54" y="106"/>
                  </a:lnTo>
                  <a:lnTo>
                    <a:pt x="88" y="145"/>
                  </a:lnTo>
                  <a:lnTo>
                    <a:pt x="120" y="124"/>
                  </a:lnTo>
                  <a:lnTo>
                    <a:pt x="140" y="129"/>
                  </a:lnTo>
                  <a:lnTo>
                    <a:pt x="145" y="140"/>
                  </a:lnTo>
                  <a:lnTo>
                    <a:pt x="170" y="145"/>
                  </a:lnTo>
                  <a:lnTo>
                    <a:pt x="179" y="111"/>
                  </a:lnTo>
                  <a:lnTo>
                    <a:pt x="190" y="99"/>
                  </a:lnTo>
                  <a:lnTo>
                    <a:pt x="199" y="86"/>
                  </a:lnTo>
                  <a:lnTo>
                    <a:pt x="199" y="74"/>
                  </a:lnTo>
                  <a:lnTo>
                    <a:pt x="195" y="40"/>
                  </a:lnTo>
                  <a:lnTo>
                    <a:pt x="215" y="20"/>
                  </a:lnTo>
                  <a:lnTo>
                    <a:pt x="229" y="20"/>
                  </a:lnTo>
                  <a:lnTo>
                    <a:pt x="249" y="0"/>
                  </a:lnTo>
                  <a:lnTo>
                    <a:pt x="272" y="29"/>
                  </a:lnTo>
                  <a:lnTo>
                    <a:pt x="281" y="40"/>
                  </a:lnTo>
                  <a:lnTo>
                    <a:pt x="272" y="65"/>
                  </a:lnTo>
                  <a:lnTo>
                    <a:pt x="254" y="81"/>
                  </a:lnTo>
                  <a:lnTo>
                    <a:pt x="235" y="104"/>
                  </a:lnTo>
                  <a:lnTo>
                    <a:pt x="240" y="124"/>
                  </a:lnTo>
                  <a:lnTo>
                    <a:pt x="276" y="95"/>
                  </a:lnTo>
                  <a:lnTo>
                    <a:pt x="276" y="70"/>
                  </a:lnTo>
                  <a:lnTo>
                    <a:pt x="281" y="34"/>
                  </a:lnTo>
                  <a:lnTo>
                    <a:pt x="294" y="24"/>
                  </a:lnTo>
                  <a:lnTo>
                    <a:pt x="306" y="70"/>
                  </a:lnTo>
                  <a:lnTo>
                    <a:pt x="306" y="111"/>
                  </a:lnTo>
                  <a:lnTo>
                    <a:pt x="299" y="129"/>
                  </a:lnTo>
                  <a:lnTo>
                    <a:pt x="299" y="154"/>
                  </a:lnTo>
                  <a:lnTo>
                    <a:pt x="331" y="177"/>
                  </a:lnTo>
                  <a:lnTo>
                    <a:pt x="331" y="195"/>
                  </a:lnTo>
                  <a:lnTo>
                    <a:pt x="351" y="224"/>
                  </a:lnTo>
                  <a:lnTo>
                    <a:pt x="360" y="245"/>
                  </a:lnTo>
                  <a:lnTo>
                    <a:pt x="356" y="295"/>
                  </a:lnTo>
                  <a:lnTo>
                    <a:pt x="369" y="349"/>
                  </a:lnTo>
                  <a:lnTo>
                    <a:pt x="390" y="392"/>
                  </a:lnTo>
                  <a:lnTo>
                    <a:pt x="385" y="461"/>
                  </a:lnTo>
                  <a:lnTo>
                    <a:pt x="401" y="501"/>
                  </a:lnTo>
                  <a:lnTo>
                    <a:pt x="410" y="520"/>
                  </a:lnTo>
                  <a:lnTo>
                    <a:pt x="419" y="581"/>
                  </a:lnTo>
                  <a:lnTo>
                    <a:pt x="426" y="606"/>
                  </a:lnTo>
                  <a:lnTo>
                    <a:pt x="467" y="633"/>
                  </a:lnTo>
                  <a:lnTo>
                    <a:pt x="490" y="660"/>
                  </a:lnTo>
                  <a:lnTo>
                    <a:pt x="490" y="676"/>
                  </a:lnTo>
                  <a:lnTo>
                    <a:pt x="471" y="756"/>
                  </a:lnTo>
                  <a:lnTo>
                    <a:pt x="465" y="763"/>
                  </a:lnTo>
                  <a:lnTo>
                    <a:pt x="471" y="779"/>
                  </a:lnTo>
                  <a:lnTo>
                    <a:pt x="451" y="808"/>
                  </a:lnTo>
                  <a:lnTo>
                    <a:pt x="426" y="822"/>
                  </a:lnTo>
                  <a:lnTo>
                    <a:pt x="426" y="835"/>
                  </a:lnTo>
                  <a:lnTo>
                    <a:pt x="390" y="883"/>
                  </a:lnTo>
                  <a:lnTo>
                    <a:pt x="365" y="897"/>
                  </a:lnTo>
                  <a:lnTo>
                    <a:pt x="360" y="924"/>
                  </a:lnTo>
                  <a:lnTo>
                    <a:pt x="335" y="924"/>
                  </a:lnTo>
                  <a:lnTo>
                    <a:pt x="324" y="933"/>
                  </a:lnTo>
                  <a:lnTo>
                    <a:pt x="299" y="942"/>
                  </a:lnTo>
                  <a:lnTo>
                    <a:pt x="265" y="938"/>
                  </a:lnTo>
                  <a:lnTo>
                    <a:pt x="240" y="958"/>
                  </a:lnTo>
                  <a:lnTo>
                    <a:pt x="210" y="976"/>
                  </a:lnTo>
                  <a:lnTo>
                    <a:pt x="183" y="983"/>
                  </a:lnTo>
                  <a:lnTo>
                    <a:pt x="161" y="999"/>
                  </a:lnTo>
                  <a:lnTo>
                    <a:pt x="136" y="1013"/>
                  </a:lnTo>
                </a:path>
              </a:pathLst>
            </a:custGeom>
            <a:grpFill/>
            <a:ln w="12700" cap="rnd">
              <a:solidFill>
                <a:schemeClr val="bg1"/>
              </a:solidFill>
              <a:round/>
              <a:headEnd/>
              <a:tailEnd/>
            </a:ln>
          </p:spPr>
          <p:txBody>
            <a:bodyPr/>
            <a:lstStyle/>
            <a:p>
              <a:pPr>
                <a:defRPr/>
              </a:pPr>
              <a:endParaRPr lang="en-GB" dirty="0"/>
            </a:p>
          </p:txBody>
        </p:sp>
        <p:sp>
          <p:nvSpPr>
            <p:cNvPr id="117" name="Freeform 39"/>
            <p:cNvSpPr>
              <a:spLocks/>
            </p:cNvSpPr>
            <p:nvPr/>
          </p:nvSpPr>
          <p:spPr bwMode="auto">
            <a:xfrm>
              <a:off x="3490" y="2639"/>
              <a:ext cx="660" cy="285"/>
            </a:xfrm>
            <a:custGeom>
              <a:avLst/>
              <a:gdLst>
                <a:gd name="T0" fmla="*/ 89 w 694"/>
                <a:gd name="T1" fmla="*/ 135 h 324"/>
                <a:gd name="T2" fmla="*/ 32 w 694"/>
                <a:gd name="T3" fmla="*/ 100 h 324"/>
                <a:gd name="T4" fmla="*/ 10 w 694"/>
                <a:gd name="T5" fmla="*/ 82 h 324"/>
                <a:gd name="T6" fmla="*/ 6 w 694"/>
                <a:gd name="T7" fmla="*/ 55 h 324"/>
                <a:gd name="T8" fmla="*/ 4 w 694"/>
                <a:gd name="T9" fmla="*/ 39 h 324"/>
                <a:gd name="T10" fmla="*/ 43 w 694"/>
                <a:gd name="T11" fmla="*/ 35 h 324"/>
                <a:gd name="T12" fmla="*/ 132 w 694"/>
                <a:gd name="T13" fmla="*/ 0 h 324"/>
                <a:gd name="T14" fmla="*/ 158 w 694"/>
                <a:gd name="T15" fmla="*/ 4 h 324"/>
                <a:gd name="T16" fmla="*/ 182 w 694"/>
                <a:gd name="T17" fmla="*/ 9 h 324"/>
                <a:gd name="T18" fmla="*/ 208 w 694"/>
                <a:gd name="T19" fmla="*/ 35 h 324"/>
                <a:gd name="T20" fmla="*/ 220 w 694"/>
                <a:gd name="T21" fmla="*/ 54 h 324"/>
                <a:gd name="T22" fmla="*/ 232 w 694"/>
                <a:gd name="T23" fmla="*/ 54 h 324"/>
                <a:gd name="T24" fmla="*/ 258 w 694"/>
                <a:gd name="T25" fmla="*/ 47 h 324"/>
                <a:gd name="T26" fmla="*/ 288 w 694"/>
                <a:gd name="T27" fmla="*/ 67 h 324"/>
                <a:gd name="T28" fmla="*/ 324 w 694"/>
                <a:gd name="T29" fmla="*/ 80 h 324"/>
                <a:gd name="T30" fmla="*/ 359 w 694"/>
                <a:gd name="T31" fmla="*/ 77 h 324"/>
                <a:gd name="T32" fmla="*/ 384 w 694"/>
                <a:gd name="T33" fmla="*/ 95 h 324"/>
                <a:gd name="T34" fmla="*/ 407 w 694"/>
                <a:gd name="T35" fmla="*/ 91 h 324"/>
                <a:gd name="T36" fmla="*/ 446 w 694"/>
                <a:gd name="T37" fmla="*/ 113 h 324"/>
                <a:gd name="T38" fmla="*/ 462 w 694"/>
                <a:gd name="T39" fmla="*/ 106 h 324"/>
                <a:gd name="T40" fmla="*/ 501 w 694"/>
                <a:gd name="T41" fmla="*/ 111 h 324"/>
                <a:gd name="T42" fmla="*/ 567 w 694"/>
                <a:gd name="T43" fmla="*/ 121 h 324"/>
                <a:gd name="T44" fmla="*/ 536 w 694"/>
                <a:gd name="T45" fmla="*/ 145 h 324"/>
                <a:gd name="T46" fmla="*/ 535 w 694"/>
                <a:gd name="T47" fmla="*/ 161 h 324"/>
                <a:gd name="T48" fmla="*/ 508 w 694"/>
                <a:gd name="T49" fmla="*/ 151 h 324"/>
                <a:gd name="T50" fmla="*/ 456 w 694"/>
                <a:gd name="T51" fmla="*/ 157 h 324"/>
                <a:gd name="T52" fmla="*/ 438 w 694"/>
                <a:gd name="T53" fmla="*/ 172 h 324"/>
                <a:gd name="T54" fmla="*/ 409 w 694"/>
                <a:gd name="T55" fmla="*/ 179 h 324"/>
                <a:gd name="T56" fmla="*/ 386 w 694"/>
                <a:gd name="T57" fmla="*/ 172 h 324"/>
                <a:gd name="T58" fmla="*/ 332 w 694"/>
                <a:gd name="T59" fmla="*/ 191 h 324"/>
                <a:gd name="T60" fmla="*/ 288 w 694"/>
                <a:gd name="T61" fmla="*/ 191 h 324"/>
                <a:gd name="T62" fmla="*/ 267 w 694"/>
                <a:gd name="T63" fmla="*/ 182 h 324"/>
                <a:gd name="T64" fmla="*/ 253 w 694"/>
                <a:gd name="T65" fmla="*/ 174 h 324"/>
                <a:gd name="T66" fmla="*/ 243 w 694"/>
                <a:gd name="T67" fmla="*/ 161 h 324"/>
                <a:gd name="T68" fmla="*/ 220 w 694"/>
                <a:gd name="T69" fmla="*/ 137 h 324"/>
                <a:gd name="T70" fmla="*/ 192 w 694"/>
                <a:gd name="T71" fmla="*/ 145 h 324"/>
                <a:gd name="T72" fmla="*/ 148 w 694"/>
                <a:gd name="T73" fmla="*/ 133 h 324"/>
                <a:gd name="T74" fmla="*/ 132 w 694"/>
                <a:gd name="T75" fmla="*/ 144 h 324"/>
                <a:gd name="T76" fmla="*/ 104 w 694"/>
                <a:gd name="T77" fmla="*/ 145 h 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324"/>
                <a:gd name="T119" fmla="*/ 694 w 694"/>
                <a:gd name="T120" fmla="*/ 324 h 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324">
                  <a:moveTo>
                    <a:pt x="111" y="238"/>
                  </a:moveTo>
                  <a:lnTo>
                    <a:pt x="109" y="225"/>
                  </a:lnTo>
                  <a:lnTo>
                    <a:pt x="93" y="216"/>
                  </a:lnTo>
                  <a:lnTo>
                    <a:pt x="40" y="168"/>
                  </a:lnTo>
                  <a:lnTo>
                    <a:pt x="38" y="141"/>
                  </a:lnTo>
                  <a:lnTo>
                    <a:pt x="13" y="138"/>
                  </a:lnTo>
                  <a:lnTo>
                    <a:pt x="15" y="116"/>
                  </a:lnTo>
                  <a:lnTo>
                    <a:pt x="6" y="93"/>
                  </a:lnTo>
                  <a:lnTo>
                    <a:pt x="0" y="79"/>
                  </a:lnTo>
                  <a:lnTo>
                    <a:pt x="4" y="65"/>
                  </a:lnTo>
                  <a:lnTo>
                    <a:pt x="22" y="65"/>
                  </a:lnTo>
                  <a:lnTo>
                    <a:pt x="52" y="59"/>
                  </a:lnTo>
                  <a:lnTo>
                    <a:pt x="143" y="13"/>
                  </a:lnTo>
                  <a:lnTo>
                    <a:pt x="161" y="0"/>
                  </a:lnTo>
                  <a:lnTo>
                    <a:pt x="172" y="15"/>
                  </a:lnTo>
                  <a:lnTo>
                    <a:pt x="193" y="6"/>
                  </a:lnTo>
                  <a:lnTo>
                    <a:pt x="211" y="9"/>
                  </a:lnTo>
                  <a:lnTo>
                    <a:pt x="222" y="15"/>
                  </a:lnTo>
                  <a:lnTo>
                    <a:pt x="222" y="38"/>
                  </a:lnTo>
                  <a:lnTo>
                    <a:pt x="254" y="59"/>
                  </a:lnTo>
                  <a:lnTo>
                    <a:pt x="256" y="72"/>
                  </a:lnTo>
                  <a:lnTo>
                    <a:pt x="268" y="90"/>
                  </a:lnTo>
                  <a:lnTo>
                    <a:pt x="277" y="97"/>
                  </a:lnTo>
                  <a:lnTo>
                    <a:pt x="284" y="90"/>
                  </a:lnTo>
                  <a:lnTo>
                    <a:pt x="306" y="77"/>
                  </a:lnTo>
                  <a:lnTo>
                    <a:pt x="315" y="79"/>
                  </a:lnTo>
                  <a:lnTo>
                    <a:pt x="345" y="113"/>
                  </a:lnTo>
                  <a:lnTo>
                    <a:pt x="352" y="111"/>
                  </a:lnTo>
                  <a:lnTo>
                    <a:pt x="383" y="129"/>
                  </a:lnTo>
                  <a:lnTo>
                    <a:pt x="397" y="134"/>
                  </a:lnTo>
                  <a:lnTo>
                    <a:pt x="418" y="127"/>
                  </a:lnTo>
                  <a:lnTo>
                    <a:pt x="438" y="127"/>
                  </a:lnTo>
                  <a:lnTo>
                    <a:pt x="463" y="145"/>
                  </a:lnTo>
                  <a:lnTo>
                    <a:pt x="470" y="159"/>
                  </a:lnTo>
                  <a:lnTo>
                    <a:pt x="483" y="147"/>
                  </a:lnTo>
                  <a:lnTo>
                    <a:pt x="497" y="152"/>
                  </a:lnTo>
                  <a:lnTo>
                    <a:pt x="520" y="177"/>
                  </a:lnTo>
                  <a:lnTo>
                    <a:pt x="545" y="188"/>
                  </a:lnTo>
                  <a:lnTo>
                    <a:pt x="554" y="191"/>
                  </a:lnTo>
                  <a:lnTo>
                    <a:pt x="565" y="179"/>
                  </a:lnTo>
                  <a:lnTo>
                    <a:pt x="579" y="175"/>
                  </a:lnTo>
                  <a:lnTo>
                    <a:pt x="613" y="184"/>
                  </a:lnTo>
                  <a:lnTo>
                    <a:pt x="656" y="193"/>
                  </a:lnTo>
                  <a:lnTo>
                    <a:pt x="693" y="204"/>
                  </a:lnTo>
                  <a:lnTo>
                    <a:pt x="681" y="218"/>
                  </a:lnTo>
                  <a:lnTo>
                    <a:pt x="656" y="243"/>
                  </a:lnTo>
                  <a:lnTo>
                    <a:pt x="652" y="250"/>
                  </a:lnTo>
                  <a:lnTo>
                    <a:pt x="654" y="268"/>
                  </a:lnTo>
                  <a:lnTo>
                    <a:pt x="636" y="268"/>
                  </a:lnTo>
                  <a:lnTo>
                    <a:pt x="620" y="254"/>
                  </a:lnTo>
                  <a:lnTo>
                    <a:pt x="604" y="250"/>
                  </a:lnTo>
                  <a:lnTo>
                    <a:pt x="558" y="261"/>
                  </a:lnTo>
                  <a:lnTo>
                    <a:pt x="549" y="270"/>
                  </a:lnTo>
                  <a:lnTo>
                    <a:pt x="536" y="286"/>
                  </a:lnTo>
                  <a:lnTo>
                    <a:pt x="513" y="300"/>
                  </a:lnTo>
                  <a:lnTo>
                    <a:pt x="499" y="300"/>
                  </a:lnTo>
                  <a:lnTo>
                    <a:pt x="483" y="288"/>
                  </a:lnTo>
                  <a:lnTo>
                    <a:pt x="472" y="288"/>
                  </a:lnTo>
                  <a:lnTo>
                    <a:pt x="427" y="309"/>
                  </a:lnTo>
                  <a:lnTo>
                    <a:pt x="406" y="320"/>
                  </a:lnTo>
                  <a:lnTo>
                    <a:pt x="388" y="323"/>
                  </a:lnTo>
                  <a:lnTo>
                    <a:pt x="352" y="320"/>
                  </a:lnTo>
                  <a:lnTo>
                    <a:pt x="338" y="320"/>
                  </a:lnTo>
                  <a:lnTo>
                    <a:pt x="327" y="304"/>
                  </a:lnTo>
                  <a:lnTo>
                    <a:pt x="320" y="297"/>
                  </a:lnTo>
                  <a:lnTo>
                    <a:pt x="309" y="291"/>
                  </a:lnTo>
                  <a:lnTo>
                    <a:pt x="302" y="284"/>
                  </a:lnTo>
                  <a:lnTo>
                    <a:pt x="297" y="268"/>
                  </a:lnTo>
                  <a:lnTo>
                    <a:pt x="297" y="247"/>
                  </a:lnTo>
                  <a:lnTo>
                    <a:pt x="268" y="229"/>
                  </a:lnTo>
                  <a:lnTo>
                    <a:pt x="249" y="238"/>
                  </a:lnTo>
                  <a:lnTo>
                    <a:pt x="234" y="243"/>
                  </a:lnTo>
                  <a:lnTo>
                    <a:pt x="222" y="220"/>
                  </a:lnTo>
                  <a:lnTo>
                    <a:pt x="181" y="222"/>
                  </a:lnTo>
                  <a:lnTo>
                    <a:pt x="170" y="232"/>
                  </a:lnTo>
                  <a:lnTo>
                    <a:pt x="161" y="241"/>
                  </a:lnTo>
                  <a:lnTo>
                    <a:pt x="145" y="241"/>
                  </a:lnTo>
                  <a:lnTo>
                    <a:pt x="127" y="243"/>
                  </a:lnTo>
                  <a:lnTo>
                    <a:pt x="111" y="238"/>
                  </a:lnTo>
                </a:path>
              </a:pathLst>
            </a:custGeom>
            <a:grpFill/>
            <a:ln w="12700" cap="rnd">
              <a:solidFill>
                <a:schemeClr val="bg1"/>
              </a:solidFill>
              <a:round/>
              <a:headEnd/>
              <a:tailEnd/>
            </a:ln>
          </p:spPr>
          <p:txBody>
            <a:bodyPr/>
            <a:lstStyle/>
            <a:p>
              <a:pPr>
                <a:defRPr/>
              </a:pPr>
              <a:endParaRPr lang="en-GB" dirty="0"/>
            </a:p>
          </p:txBody>
        </p:sp>
        <p:sp>
          <p:nvSpPr>
            <p:cNvPr id="118" name="Freeform 40"/>
            <p:cNvSpPr>
              <a:spLocks/>
            </p:cNvSpPr>
            <p:nvPr/>
          </p:nvSpPr>
          <p:spPr bwMode="auto">
            <a:xfrm>
              <a:off x="3532" y="3042"/>
              <a:ext cx="392" cy="330"/>
            </a:xfrm>
            <a:custGeom>
              <a:avLst/>
              <a:gdLst>
                <a:gd name="T0" fmla="*/ 9 w 411"/>
                <a:gd name="T1" fmla="*/ 68 h 376"/>
                <a:gd name="T2" fmla="*/ 21 w 411"/>
                <a:gd name="T3" fmla="*/ 85 h 376"/>
                <a:gd name="T4" fmla="*/ 37 w 411"/>
                <a:gd name="T5" fmla="*/ 83 h 376"/>
                <a:gd name="T6" fmla="*/ 52 w 411"/>
                <a:gd name="T7" fmla="*/ 66 h 376"/>
                <a:gd name="T8" fmla="*/ 77 w 411"/>
                <a:gd name="T9" fmla="*/ 75 h 376"/>
                <a:gd name="T10" fmla="*/ 83 w 411"/>
                <a:gd name="T11" fmla="*/ 90 h 376"/>
                <a:gd name="T12" fmla="*/ 93 w 411"/>
                <a:gd name="T13" fmla="*/ 111 h 376"/>
                <a:gd name="T14" fmla="*/ 107 w 411"/>
                <a:gd name="T15" fmla="*/ 125 h 376"/>
                <a:gd name="T16" fmla="*/ 98 w 411"/>
                <a:gd name="T17" fmla="*/ 132 h 376"/>
                <a:gd name="T18" fmla="*/ 151 w 411"/>
                <a:gd name="T19" fmla="*/ 173 h 376"/>
                <a:gd name="T20" fmla="*/ 173 w 411"/>
                <a:gd name="T21" fmla="*/ 175 h 376"/>
                <a:gd name="T22" fmla="*/ 213 w 411"/>
                <a:gd name="T23" fmla="*/ 194 h 376"/>
                <a:gd name="T24" fmla="*/ 222 w 411"/>
                <a:gd name="T25" fmla="*/ 209 h 376"/>
                <a:gd name="T26" fmla="*/ 232 w 411"/>
                <a:gd name="T27" fmla="*/ 207 h 376"/>
                <a:gd name="T28" fmla="*/ 254 w 411"/>
                <a:gd name="T29" fmla="*/ 217 h 376"/>
                <a:gd name="T30" fmla="*/ 263 w 411"/>
                <a:gd name="T31" fmla="*/ 214 h 376"/>
                <a:gd name="T32" fmla="*/ 269 w 411"/>
                <a:gd name="T33" fmla="*/ 201 h 376"/>
                <a:gd name="T34" fmla="*/ 253 w 411"/>
                <a:gd name="T35" fmla="*/ 183 h 376"/>
                <a:gd name="T36" fmla="*/ 213 w 411"/>
                <a:gd name="T37" fmla="*/ 154 h 376"/>
                <a:gd name="T38" fmla="*/ 197 w 411"/>
                <a:gd name="T39" fmla="*/ 152 h 376"/>
                <a:gd name="T40" fmla="*/ 185 w 411"/>
                <a:gd name="T41" fmla="*/ 144 h 376"/>
                <a:gd name="T42" fmla="*/ 173 w 411"/>
                <a:gd name="T43" fmla="*/ 130 h 376"/>
                <a:gd name="T44" fmla="*/ 156 w 411"/>
                <a:gd name="T45" fmla="*/ 111 h 376"/>
                <a:gd name="T46" fmla="*/ 128 w 411"/>
                <a:gd name="T47" fmla="*/ 83 h 376"/>
                <a:gd name="T48" fmla="*/ 143 w 411"/>
                <a:gd name="T49" fmla="*/ 80 h 376"/>
                <a:gd name="T50" fmla="*/ 207 w 411"/>
                <a:gd name="T51" fmla="*/ 68 h 376"/>
                <a:gd name="T52" fmla="*/ 235 w 411"/>
                <a:gd name="T53" fmla="*/ 80 h 376"/>
                <a:gd name="T54" fmla="*/ 248 w 411"/>
                <a:gd name="T55" fmla="*/ 80 h 376"/>
                <a:gd name="T56" fmla="*/ 275 w 411"/>
                <a:gd name="T57" fmla="*/ 82 h 376"/>
                <a:gd name="T58" fmla="*/ 310 w 411"/>
                <a:gd name="T59" fmla="*/ 80 h 376"/>
                <a:gd name="T60" fmla="*/ 333 w 411"/>
                <a:gd name="T61" fmla="*/ 90 h 376"/>
                <a:gd name="T62" fmla="*/ 340 w 411"/>
                <a:gd name="T63" fmla="*/ 75 h 376"/>
                <a:gd name="T64" fmla="*/ 322 w 411"/>
                <a:gd name="T65" fmla="*/ 61 h 376"/>
                <a:gd name="T66" fmla="*/ 320 w 411"/>
                <a:gd name="T67" fmla="*/ 47 h 376"/>
                <a:gd name="T68" fmla="*/ 307 w 411"/>
                <a:gd name="T69" fmla="*/ 36 h 376"/>
                <a:gd name="T70" fmla="*/ 290 w 411"/>
                <a:gd name="T71" fmla="*/ 39 h 376"/>
                <a:gd name="T72" fmla="*/ 273 w 411"/>
                <a:gd name="T73" fmla="*/ 42 h 376"/>
                <a:gd name="T74" fmla="*/ 246 w 411"/>
                <a:gd name="T75" fmla="*/ 28 h 376"/>
                <a:gd name="T76" fmla="*/ 224 w 411"/>
                <a:gd name="T77" fmla="*/ 22 h 376"/>
                <a:gd name="T78" fmla="*/ 185 w 411"/>
                <a:gd name="T79" fmla="*/ 0 h 376"/>
                <a:gd name="T80" fmla="*/ 147 w 411"/>
                <a:gd name="T81" fmla="*/ 16 h 376"/>
                <a:gd name="T82" fmla="*/ 135 w 411"/>
                <a:gd name="T83" fmla="*/ 30 h 376"/>
                <a:gd name="T84" fmla="*/ 75 w 411"/>
                <a:gd name="T85" fmla="*/ 54 h 376"/>
                <a:gd name="T86" fmla="*/ 37 w 411"/>
                <a:gd name="T87" fmla="*/ 54 h 376"/>
                <a:gd name="T88" fmla="*/ 0 w 411"/>
                <a:gd name="T89" fmla="*/ 54 h 3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1"/>
                <a:gd name="T136" fmla="*/ 0 h 376"/>
                <a:gd name="T137" fmla="*/ 411 w 411"/>
                <a:gd name="T138" fmla="*/ 376 h 3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1" h="376">
                  <a:moveTo>
                    <a:pt x="0" y="90"/>
                  </a:moveTo>
                  <a:lnTo>
                    <a:pt x="9" y="115"/>
                  </a:lnTo>
                  <a:lnTo>
                    <a:pt x="18" y="134"/>
                  </a:lnTo>
                  <a:lnTo>
                    <a:pt x="25" y="145"/>
                  </a:lnTo>
                  <a:lnTo>
                    <a:pt x="34" y="147"/>
                  </a:lnTo>
                  <a:lnTo>
                    <a:pt x="45" y="140"/>
                  </a:lnTo>
                  <a:lnTo>
                    <a:pt x="52" y="129"/>
                  </a:lnTo>
                  <a:lnTo>
                    <a:pt x="63" y="111"/>
                  </a:lnTo>
                  <a:lnTo>
                    <a:pt x="77" y="120"/>
                  </a:lnTo>
                  <a:lnTo>
                    <a:pt x="93" y="125"/>
                  </a:lnTo>
                  <a:lnTo>
                    <a:pt x="102" y="131"/>
                  </a:lnTo>
                  <a:lnTo>
                    <a:pt x="100" y="152"/>
                  </a:lnTo>
                  <a:lnTo>
                    <a:pt x="100" y="165"/>
                  </a:lnTo>
                  <a:lnTo>
                    <a:pt x="113" y="188"/>
                  </a:lnTo>
                  <a:lnTo>
                    <a:pt x="132" y="206"/>
                  </a:lnTo>
                  <a:lnTo>
                    <a:pt x="129" y="211"/>
                  </a:lnTo>
                  <a:lnTo>
                    <a:pt x="109" y="211"/>
                  </a:lnTo>
                  <a:lnTo>
                    <a:pt x="118" y="222"/>
                  </a:lnTo>
                  <a:lnTo>
                    <a:pt x="175" y="286"/>
                  </a:lnTo>
                  <a:lnTo>
                    <a:pt x="182" y="290"/>
                  </a:lnTo>
                  <a:lnTo>
                    <a:pt x="198" y="290"/>
                  </a:lnTo>
                  <a:lnTo>
                    <a:pt x="209" y="295"/>
                  </a:lnTo>
                  <a:lnTo>
                    <a:pt x="234" y="306"/>
                  </a:lnTo>
                  <a:lnTo>
                    <a:pt x="257" y="327"/>
                  </a:lnTo>
                  <a:lnTo>
                    <a:pt x="261" y="336"/>
                  </a:lnTo>
                  <a:lnTo>
                    <a:pt x="268" y="352"/>
                  </a:lnTo>
                  <a:lnTo>
                    <a:pt x="275" y="350"/>
                  </a:lnTo>
                  <a:lnTo>
                    <a:pt x="280" y="350"/>
                  </a:lnTo>
                  <a:lnTo>
                    <a:pt x="298" y="356"/>
                  </a:lnTo>
                  <a:lnTo>
                    <a:pt x="307" y="365"/>
                  </a:lnTo>
                  <a:lnTo>
                    <a:pt x="316" y="375"/>
                  </a:lnTo>
                  <a:lnTo>
                    <a:pt x="318" y="361"/>
                  </a:lnTo>
                  <a:lnTo>
                    <a:pt x="318" y="350"/>
                  </a:lnTo>
                  <a:lnTo>
                    <a:pt x="325" y="338"/>
                  </a:lnTo>
                  <a:lnTo>
                    <a:pt x="321" y="327"/>
                  </a:lnTo>
                  <a:lnTo>
                    <a:pt x="305" y="309"/>
                  </a:lnTo>
                  <a:lnTo>
                    <a:pt x="275" y="275"/>
                  </a:lnTo>
                  <a:lnTo>
                    <a:pt x="257" y="261"/>
                  </a:lnTo>
                  <a:lnTo>
                    <a:pt x="250" y="254"/>
                  </a:lnTo>
                  <a:lnTo>
                    <a:pt x="239" y="256"/>
                  </a:lnTo>
                  <a:lnTo>
                    <a:pt x="225" y="243"/>
                  </a:lnTo>
                  <a:lnTo>
                    <a:pt x="223" y="243"/>
                  </a:lnTo>
                  <a:lnTo>
                    <a:pt x="214" y="236"/>
                  </a:lnTo>
                  <a:lnTo>
                    <a:pt x="209" y="220"/>
                  </a:lnTo>
                  <a:lnTo>
                    <a:pt x="205" y="206"/>
                  </a:lnTo>
                  <a:lnTo>
                    <a:pt x="189" y="186"/>
                  </a:lnTo>
                  <a:lnTo>
                    <a:pt x="157" y="150"/>
                  </a:lnTo>
                  <a:lnTo>
                    <a:pt x="154" y="140"/>
                  </a:lnTo>
                  <a:lnTo>
                    <a:pt x="157" y="136"/>
                  </a:lnTo>
                  <a:lnTo>
                    <a:pt x="173" y="134"/>
                  </a:lnTo>
                  <a:lnTo>
                    <a:pt x="218" y="147"/>
                  </a:lnTo>
                  <a:lnTo>
                    <a:pt x="250" y="115"/>
                  </a:lnTo>
                  <a:lnTo>
                    <a:pt x="275" y="136"/>
                  </a:lnTo>
                  <a:lnTo>
                    <a:pt x="284" y="136"/>
                  </a:lnTo>
                  <a:lnTo>
                    <a:pt x="291" y="145"/>
                  </a:lnTo>
                  <a:lnTo>
                    <a:pt x="300" y="136"/>
                  </a:lnTo>
                  <a:lnTo>
                    <a:pt x="316" y="136"/>
                  </a:lnTo>
                  <a:lnTo>
                    <a:pt x="332" y="138"/>
                  </a:lnTo>
                  <a:lnTo>
                    <a:pt x="353" y="129"/>
                  </a:lnTo>
                  <a:lnTo>
                    <a:pt x="375" y="136"/>
                  </a:lnTo>
                  <a:lnTo>
                    <a:pt x="387" y="147"/>
                  </a:lnTo>
                  <a:lnTo>
                    <a:pt x="403" y="152"/>
                  </a:lnTo>
                  <a:lnTo>
                    <a:pt x="403" y="140"/>
                  </a:lnTo>
                  <a:lnTo>
                    <a:pt x="410" y="125"/>
                  </a:lnTo>
                  <a:lnTo>
                    <a:pt x="403" y="115"/>
                  </a:lnTo>
                  <a:lnTo>
                    <a:pt x="389" y="102"/>
                  </a:lnTo>
                  <a:lnTo>
                    <a:pt x="387" y="88"/>
                  </a:lnTo>
                  <a:lnTo>
                    <a:pt x="387" y="77"/>
                  </a:lnTo>
                  <a:lnTo>
                    <a:pt x="389" y="65"/>
                  </a:lnTo>
                  <a:lnTo>
                    <a:pt x="371" y="61"/>
                  </a:lnTo>
                  <a:lnTo>
                    <a:pt x="362" y="59"/>
                  </a:lnTo>
                  <a:lnTo>
                    <a:pt x="350" y="65"/>
                  </a:lnTo>
                  <a:lnTo>
                    <a:pt x="339" y="72"/>
                  </a:lnTo>
                  <a:lnTo>
                    <a:pt x="330" y="72"/>
                  </a:lnTo>
                  <a:lnTo>
                    <a:pt x="312" y="56"/>
                  </a:lnTo>
                  <a:lnTo>
                    <a:pt x="298" y="47"/>
                  </a:lnTo>
                  <a:lnTo>
                    <a:pt x="282" y="50"/>
                  </a:lnTo>
                  <a:lnTo>
                    <a:pt x="271" y="38"/>
                  </a:lnTo>
                  <a:lnTo>
                    <a:pt x="236" y="2"/>
                  </a:lnTo>
                  <a:lnTo>
                    <a:pt x="223" y="0"/>
                  </a:lnTo>
                  <a:lnTo>
                    <a:pt x="200" y="29"/>
                  </a:lnTo>
                  <a:lnTo>
                    <a:pt x="177" y="27"/>
                  </a:lnTo>
                  <a:lnTo>
                    <a:pt x="166" y="38"/>
                  </a:lnTo>
                  <a:lnTo>
                    <a:pt x="164" y="50"/>
                  </a:lnTo>
                  <a:lnTo>
                    <a:pt x="118" y="97"/>
                  </a:lnTo>
                  <a:lnTo>
                    <a:pt x="91" y="90"/>
                  </a:lnTo>
                  <a:lnTo>
                    <a:pt x="61" y="84"/>
                  </a:lnTo>
                  <a:lnTo>
                    <a:pt x="45" y="90"/>
                  </a:lnTo>
                  <a:lnTo>
                    <a:pt x="27" y="97"/>
                  </a:lnTo>
                  <a:lnTo>
                    <a:pt x="0" y="90"/>
                  </a:lnTo>
                </a:path>
              </a:pathLst>
            </a:custGeom>
            <a:grpFill/>
            <a:ln w="12700" cap="rnd">
              <a:solidFill>
                <a:schemeClr val="bg1"/>
              </a:solidFill>
              <a:round/>
              <a:headEnd/>
              <a:tailEnd/>
            </a:ln>
          </p:spPr>
          <p:txBody>
            <a:bodyPr/>
            <a:lstStyle/>
            <a:p>
              <a:pPr>
                <a:defRPr/>
              </a:pPr>
              <a:endParaRPr lang="en-GB" dirty="0"/>
            </a:p>
          </p:txBody>
        </p:sp>
        <p:sp>
          <p:nvSpPr>
            <p:cNvPr id="119" name="Freeform 41"/>
            <p:cNvSpPr>
              <a:spLocks/>
            </p:cNvSpPr>
            <p:nvPr/>
          </p:nvSpPr>
          <p:spPr bwMode="auto">
            <a:xfrm>
              <a:off x="4001" y="3752"/>
              <a:ext cx="38" cy="31"/>
            </a:xfrm>
            <a:custGeom>
              <a:avLst/>
              <a:gdLst>
                <a:gd name="T0" fmla="*/ 23 w 39"/>
                <a:gd name="T1" fmla="*/ 0 h 36"/>
                <a:gd name="T2" fmla="*/ 34 w 39"/>
                <a:gd name="T3" fmla="*/ 4 h 36"/>
                <a:gd name="T4" fmla="*/ 30 w 39"/>
                <a:gd name="T5" fmla="*/ 13 h 36"/>
                <a:gd name="T6" fmla="*/ 34 w 39"/>
                <a:gd name="T7" fmla="*/ 18 h 36"/>
                <a:gd name="T8" fmla="*/ 23 w 39"/>
                <a:gd name="T9" fmla="*/ 19 h 36"/>
                <a:gd name="T10" fmla="*/ 10 w 39"/>
                <a:gd name="T11" fmla="*/ 18 h 36"/>
                <a:gd name="T12" fmla="*/ 0 w 39"/>
                <a:gd name="T13" fmla="*/ 11 h 36"/>
                <a:gd name="T14" fmla="*/ 23 w 39"/>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6"/>
                <a:gd name="T26" fmla="*/ 39 w 3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6">
                  <a:moveTo>
                    <a:pt x="27" y="0"/>
                  </a:moveTo>
                  <a:lnTo>
                    <a:pt x="38" y="8"/>
                  </a:lnTo>
                  <a:lnTo>
                    <a:pt x="34" y="23"/>
                  </a:lnTo>
                  <a:lnTo>
                    <a:pt x="38" y="32"/>
                  </a:lnTo>
                  <a:lnTo>
                    <a:pt x="27" y="35"/>
                  </a:lnTo>
                  <a:lnTo>
                    <a:pt x="10" y="32"/>
                  </a:lnTo>
                  <a:lnTo>
                    <a:pt x="0" y="20"/>
                  </a:lnTo>
                  <a:lnTo>
                    <a:pt x="27" y="0"/>
                  </a:lnTo>
                </a:path>
              </a:pathLst>
            </a:custGeom>
            <a:grpFill/>
            <a:ln w="12700" cap="rnd">
              <a:solidFill>
                <a:schemeClr val="bg1"/>
              </a:solidFill>
              <a:round/>
              <a:headEnd/>
              <a:tailEnd/>
            </a:ln>
          </p:spPr>
          <p:txBody>
            <a:bodyPr/>
            <a:lstStyle/>
            <a:p>
              <a:pPr>
                <a:defRPr/>
              </a:pPr>
              <a:endParaRPr lang="en-GB" dirty="0"/>
            </a:p>
          </p:txBody>
        </p:sp>
        <p:sp>
          <p:nvSpPr>
            <p:cNvPr id="120" name="Freeform 42"/>
            <p:cNvSpPr>
              <a:spLocks/>
            </p:cNvSpPr>
            <p:nvPr/>
          </p:nvSpPr>
          <p:spPr bwMode="auto">
            <a:xfrm>
              <a:off x="4054" y="3761"/>
              <a:ext cx="197" cy="159"/>
            </a:xfrm>
            <a:custGeom>
              <a:avLst/>
              <a:gdLst>
                <a:gd name="T0" fmla="*/ 25 w 207"/>
                <a:gd name="T1" fmla="*/ 4 h 181"/>
                <a:gd name="T2" fmla="*/ 14 w 207"/>
                <a:gd name="T3" fmla="*/ 7 h 181"/>
                <a:gd name="T4" fmla="*/ 18 w 207"/>
                <a:gd name="T5" fmla="*/ 13 h 181"/>
                <a:gd name="T6" fmla="*/ 10 w 207"/>
                <a:gd name="T7" fmla="*/ 19 h 181"/>
                <a:gd name="T8" fmla="*/ 4 w 207"/>
                <a:gd name="T9" fmla="*/ 19 h 181"/>
                <a:gd name="T10" fmla="*/ 0 w 207"/>
                <a:gd name="T11" fmla="*/ 22 h 181"/>
                <a:gd name="T12" fmla="*/ 2 w 207"/>
                <a:gd name="T13" fmla="*/ 31 h 181"/>
                <a:gd name="T14" fmla="*/ 29 w 207"/>
                <a:gd name="T15" fmla="*/ 37 h 181"/>
                <a:gd name="T16" fmla="*/ 35 w 207"/>
                <a:gd name="T17" fmla="*/ 54 h 181"/>
                <a:gd name="T18" fmla="*/ 43 w 207"/>
                <a:gd name="T19" fmla="*/ 76 h 181"/>
                <a:gd name="T20" fmla="*/ 54 w 207"/>
                <a:gd name="T21" fmla="*/ 86 h 181"/>
                <a:gd name="T22" fmla="*/ 66 w 207"/>
                <a:gd name="T23" fmla="*/ 79 h 181"/>
                <a:gd name="T24" fmla="*/ 82 w 207"/>
                <a:gd name="T25" fmla="*/ 92 h 181"/>
                <a:gd name="T26" fmla="*/ 98 w 207"/>
                <a:gd name="T27" fmla="*/ 107 h 181"/>
                <a:gd name="T28" fmla="*/ 103 w 207"/>
                <a:gd name="T29" fmla="*/ 97 h 181"/>
                <a:gd name="T30" fmla="*/ 99 w 207"/>
                <a:gd name="T31" fmla="*/ 88 h 181"/>
                <a:gd name="T32" fmla="*/ 105 w 207"/>
                <a:gd name="T33" fmla="*/ 86 h 181"/>
                <a:gd name="T34" fmla="*/ 128 w 207"/>
                <a:gd name="T35" fmla="*/ 98 h 181"/>
                <a:gd name="T36" fmla="*/ 137 w 207"/>
                <a:gd name="T37" fmla="*/ 95 h 181"/>
                <a:gd name="T38" fmla="*/ 139 w 207"/>
                <a:gd name="T39" fmla="*/ 90 h 181"/>
                <a:gd name="T40" fmla="*/ 128 w 207"/>
                <a:gd name="T41" fmla="*/ 73 h 181"/>
                <a:gd name="T42" fmla="*/ 128 w 207"/>
                <a:gd name="T43" fmla="*/ 69 h 181"/>
                <a:gd name="T44" fmla="*/ 116 w 207"/>
                <a:gd name="T45" fmla="*/ 56 h 181"/>
                <a:gd name="T46" fmla="*/ 110 w 207"/>
                <a:gd name="T47" fmla="*/ 46 h 181"/>
                <a:gd name="T48" fmla="*/ 116 w 207"/>
                <a:gd name="T49" fmla="*/ 46 h 181"/>
                <a:gd name="T50" fmla="*/ 128 w 207"/>
                <a:gd name="T51" fmla="*/ 47 h 181"/>
                <a:gd name="T52" fmla="*/ 146 w 207"/>
                <a:gd name="T53" fmla="*/ 57 h 181"/>
                <a:gd name="T54" fmla="*/ 153 w 207"/>
                <a:gd name="T55" fmla="*/ 49 h 181"/>
                <a:gd name="T56" fmla="*/ 167 w 207"/>
                <a:gd name="T57" fmla="*/ 51 h 181"/>
                <a:gd name="T58" fmla="*/ 169 w 207"/>
                <a:gd name="T59" fmla="*/ 47 h 181"/>
                <a:gd name="T60" fmla="*/ 151 w 207"/>
                <a:gd name="T61" fmla="*/ 33 h 181"/>
                <a:gd name="T62" fmla="*/ 139 w 207"/>
                <a:gd name="T63" fmla="*/ 35 h 181"/>
                <a:gd name="T64" fmla="*/ 134 w 207"/>
                <a:gd name="T65" fmla="*/ 29 h 181"/>
                <a:gd name="T66" fmla="*/ 128 w 207"/>
                <a:gd name="T67" fmla="*/ 17 h 181"/>
                <a:gd name="T68" fmla="*/ 120 w 207"/>
                <a:gd name="T69" fmla="*/ 22 h 181"/>
                <a:gd name="T70" fmla="*/ 103 w 207"/>
                <a:gd name="T71" fmla="*/ 17 h 181"/>
                <a:gd name="T72" fmla="*/ 92 w 207"/>
                <a:gd name="T73" fmla="*/ 4 h 181"/>
                <a:gd name="T74" fmla="*/ 70 w 207"/>
                <a:gd name="T75" fmla="*/ 5 h 181"/>
                <a:gd name="T76" fmla="*/ 56 w 207"/>
                <a:gd name="T77" fmla="*/ 7 h 181"/>
                <a:gd name="T78" fmla="*/ 45 w 207"/>
                <a:gd name="T79" fmla="*/ 0 h 181"/>
                <a:gd name="T80" fmla="*/ 37 w 207"/>
                <a:gd name="T81" fmla="*/ 4 h 181"/>
                <a:gd name="T82" fmla="*/ 25 w 207"/>
                <a:gd name="T83" fmla="*/ 4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7"/>
                <a:gd name="T127" fmla="*/ 0 h 181"/>
                <a:gd name="T128" fmla="*/ 207 w 207"/>
                <a:gd name="T129" fmla="*/ 181 h 1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7" h="181">
                  <a:moveTo>
                    <a:pt x="29" y="6"/>
                  </a:moveTo>
                  <a:lnTo>
                    <a:pt x="18" y="11"/>
                  </a:lnTo>
                  <a:lnTo>
                    <a:pt x="22" y="22"/>
                  </a:lnTo>
                  <a:lnTo>
                    <a:pt x="11" y="33"/>
                  </a:lnTo>
                  <a:lnTo>
                    <a:pt x="4" y="33"/>
                  </a:lnTo>
                  <a:lnTo>
                    <a:pt x="0" y="38"/>
                  </a:lnTo>
                  <a:lnTo>
                    <a:pt x="2" y="51"/>
                  </a:lnTo>
                  <a:lnTo>
                    <a:pt x="36" y="63"/>
                  </a:lnTo>
                  <a:lnTo>
                    <a:pt x="43" y="90"/>
                  </a:lnTo>
                  <a:lnTo>
                    <a:pt x="52" y="126"/>
                  </a:lnTo>
                  <a:lnTo>
                    <a:pt x="66" y="144"/>
                  </a:lnTo>
                  <a:lnTo>
                    <a:pt x="80" y="132"/>
                  </a:lnTo>
                  <a:lnTo>
                    <a:pt x="100" y="155"/>
                  </a:lnTo>
                  <a:lnTo>
                    <a:pt x="119" y="180"/>
                  </a:lnTo>
                  <a:lnTo>
                    <a:pt x="125" y="162"/>
                  </a:lnTo>
                  <a:lnTo>
                    <a:pt x="121" y="148"/>
                  </a:lnTo>
                  <a:lnTo>
                    <a:pt x="128" y="144"/>
                  </a:lnTo>
                  <a:lnTo>
                    <a:pt x="157" y="166"/>
                  </a:lnTo>
                  <a:lnTo>
                    <a:pt x="167" y="159"/>
                  </a:lnTo>
                  <a:lnTo>
                    <a:pt x="169" y="150"/>
                  </a:lnTo>
                  <a:lnTo>
                    <a:pt x="155" y="123"/>
                  </a:lnTo>
                  <a:lnTo>
                    <a:pt x="155" y="117"/>
                  </a:lnTo>
                  <a:lnTo>
                    <a:pt x="141" y="94"/>
                  </a:lnTo>
                  <a:lnTo>
                    <a:pt x="135" y="76"/>
                  </a:lnTo>
                  <a:lnTo>
                    <a:pt x="141" y="76"/>
                  </a:lnTo>
                  <a:lnTo>
                    <a:pt x="157" y="78"/>
                  </a:lnTo>
                  <a:lnTo>
                    <a:pt x="178" y="96"/>
                  </a:lnTo>
                  <a:lnTo>
                    <a:pt x="187" y="83"/>
                  </a:lnTo>
                  <a:lnTo>
                    <a:pt x="203" y="85"/>
                  </a:lnTo>
                  <a:lnTo>
                    <a:pt x="206" y="81"/>
                  </a:lnTo>
                  <a:lnTo>
                    <a:pt x="185" y="56"/>
                  </a:lnTo>
                  <a:lnTo>
                    <a:pt x="169" y="58"/>
                  </a:lnTo>
                  <a:lnTo>
                    <a:pt x="164" y="49"/>
                  </a:lnTo>
                  <a:lnTo>
                    <a:pt x="155" y="29"/>
                  </a:lnTo>
                  <a:lnTo>
                    <a:pt x="146" y="36"/>
                  </a:lnTo>
                  <a:lnTo>
                    <a:pt x="125" y="29"/>
                  </a:lnTo>
                  <a:lnTo>
                    <a:pt x="112" y="6"/>
                  </a:lnTo>
                  <a:lnTo>
                    <a:pt x="86" y="9"/>
                  </a:lnTo>
                  <a:lnTo>
                    <a:pt x="68" y="11"/>
                  </a:lnTo>
                  <a:lnTo>
                    <a:pt x="54" y="0"/>
                  </a:lnTo>
                  <a:lnTo>
                    <a:pt x="45" y="6"/>
                  </a:lnTo>
                  <a:lnTo>
                    <a:pt x="29" y="6"/>
                  </a:lnTo>
                </a:path>
              </a:pathLst>
            </a:custGeom>
            <a:grpFill/>
            <a:ln w="12700" cap="rnd">
              <a:solidFill>
                <a:schemeClr val="bg1"/>
              </a:solidFill>
              <a:round/>
              <a:headEnd/>
              <a:tailEnd/>
            </a:ln>
          </p:spPr>
          <p:txBody>
            <a:bodyPr/>
            <a:lstStyle/>
            <a:p>
              <a:pPr>
                <a:defRPr/>
              </a:pPr>
              <a:endParaRPr lang="en-GB" dirty="0"/>
            </a:p>
          </p:txBody>
        </p:sp>
        <p:sp>
          <p:nvSpPr>
            <p:cNvPr id="121" name="Freeform 43"/>
            <p:cNvSpPr>
              <a:spLocks/>
            </p:cNvSpPr>
            <p:nvPr/>
          </p:nvSpPr>
          <p:spPr bwMode="auto">
            <a:xfrm>
              <a:off x="3988" y="3435"/>
              <a:ext cx="461" cy="383"/>
            </a:xfrm>
            <a:custGeom>
              <a:avLst/>
              <a:gdLst>
                <a:gd name="T0" fmla="*/ 73 w 483"/>
                <a:gd name="T1" fmla="*/ 69 h 436"/>
                <a:gd name="T2" fmla="*/ 50 w 483"/>
                <a:gd name="T3" fmla="*/ 112 h 436"/>
                <a:gd name="T4" fmla="*/ 42 w 483"/>
                <a:gd name="T5" fmla="*/ 121 h 436"/>
                <a:gd name="T6" fmla="*/ 23 w 483"/>
                <a:gd name="T7" fmla="*/ 134 h 436"/>
                <a:gd name="T8" fmla="*/ 0 w 483"/>
                <a:gd name="T9" fmla="*/ 136 h 436"/>
                <a:gd name="T10" fmla="*/ 29 w 483"/>
                <a:gd name="T11" fmla="*/ 174 h 436"/>
                <a:gd name="T12" fmla="*/ 52 w 483"/>
                <a:gd name="T13" fmla="*/ 174 h 436"/>
                <a:gd name="T14" fmla="*/ 46 w 483"/>
                <a:gd name="T15" fmla="*/ 186 h 436"/>
                <a:gd name="T16" fmla="*/ 52 w 483"/>
                <a:gd name="T17" fmla="*/ 206 h 436"/>
                <a:gd name="T18" fmla="*/ 71 w 483"/>
                <a:gd name="T19" fmla="*/ 220 h 436"/>
                <a:gd name="T20" fmla="*/ 85 w 483"/>
                <a:gd name="T21" fmla="*/ 213 h 436"/>
                <a:gd name="T22" fmla="*/ 100 w 483"/>
                <a:gd name="T23" fmla="*/ 213 h 436"/>
                <a:gd name="T24" fmla="*/ 149 w 483"/>
                <a:gd name="T25" fmla="*/ 217 h 436"/>
                <a:gd name="T26" fmla="*/ 177 w 483"/>
                <a:gd name="T27" fmla="*/ 228 h 436"/>
                <a:gd name="T28" fmla="*/ 191 w 483"/>
                <a:gd name="T29" fmla="*/ 242 h 436"/>
                <a:gd name="T30" fmla="*/ 212 w 483"/>
                <a:gd name="T31" fmla="*/ 236 h 436"/>
                <a:gd name="T32" fmla="*/ 250 w 483"/>
                <a:gd name="T33" fmla="*/ 259 h 436"/>
                <a:gd name="T34" fmla="*/ 258 w 483"/>
                <a:gd name="T35" fmla="*/ 245 h 436"/>
                <a:gd name="T36" fmla="*/ 257 w 483"/>
                <a:gd name="T37" fmla="*/ 226 h 436"/>
                <a:gd name="T38" fmla="*/ 241 w 483"/>
                <a:gd name="T39" fmla="*/ 215 h 436"/>
                <a:gd name="T40" fmla="*/ 200 w 483"/>
                <a:gd name="T41" fmla="*/ 199 h 436"/>
                <a:gd name="T42" fmla="*/ 175 w 483"/>
                <a:gd name="T43" fmla="*/ 192 h 436"/>
                <a:gd name="T44" fmla="*/ 166 w 483"/>
                <a:gd name="T45" fmla="*/ 183 h 436"/>
                <a:gd name="T46" fmla="*/ 181 w 483"/>
                <a:gd name="T47" fmla="*/ 172 h 436"/>
                <a:gd name="T48" fmla="*/ 170 w 483"/>
                <a:gd name="T49" fmla="*/ 159 h 436"/>
                <a:gd name="T50" fmla="*/ 189 w 483"/>
                <a:gd name="T51" fmla="*/ 164 h 436"/>
                <a:gd name="T52" fmla="*/ 200 w 483"/>
                <a:gd name="T53" fmla="*/ 159 h 436"/>
                <a:gd name="T54" fmla="*/ 177 w 483"/>
                <a:gd name="T55" fmla="*/ 135 h 436"/>
                <a:gd name="T56" fmla="*/ 157 w 483"/>
                <a:gd name="T57" fmla="*/ 106 h 436"/>
                <a:gd name="T58" fmla="*/ 155 w 483"/>
                <a:gd name="T59" fmla="*/ 90 h 436"/>
                <a:gd name="T60" fmla="*/ 163 w 483"/>
                <a:gd name="T61" fmla="*/ 79 h 436"/>
                <a:gd name="T62" fmla="*/ 171 w 483"/>
                <a:gd name="T63" fmla="*/ 93 h 436"/>
                <a:gd name="T64" fmla="*/ 177 w 483"/>
                <a:gd name="T65" fmla="*/ 98 h 436"/>
                <a:gd name="T66" fmla="*/ 210 w 483"/>
                <a:gd name="T67" fmla="*/ 118 h 436"/>
                <a:gd name="T68" fmla="*/ 215 w 483"/>
                <a:gd name="T69" fmla="*/ 105 h 436"/>
                <a:gd name="T70" fmla="*/ 239 w 483"/>
                <a:gd name="T71" fmla="*/ 118 h 436"/>
                <a:gd name="T72" fmla="*/ 228 w 483"/>
                <a:gd name="T73" fmla="*/ 101 h 436"/>
                <a:gd name="T74" fmla="*/ 239 w 483"/>
                <a:gd name="T75" fmla="*/ 95 h 436"/>
                <a:gd name="T76" fmla="*/ 267 w 483"/>
                <a:gd name="T77" fmla="*/ 98 h 436"/>
                <a:gd name="T78" fmla="*/ 254 w 483"/>
                <a:gd name="T79" fmla="*/ 86 h 436"/>
                <a:gd name="T80" fmla="*/ 228 w 483"/>
                <a:gd name="T81" fmla="*/ 76 h 436"/>
                <a:gd name="T82" fmla="*/ 230 w 483"/>
                <a:gd name="T83" fmla="*/ 67 h 436"/>
                <a:gd name="T84" fmla="*/ 277 w 483"/>
                <a:gd name="T85" fmla="*/ 58 h 436"/>
                <a:gd name="T86" fmla="*/ 325 w 483"/>
                <a:gd name="T87" fmla="*/ 55 h 436"/>
                <a:gd name="T88" fmla="*/ 350 w 483"/>
                <a:gd name="T89" fmla="*/ 58 h 436"/>
                <a:gd name="T90" fmla="*/ 376 w 483"/>
                <a:gd name="T91" fmla="*/ 52 h 436"/>
                <a:gd name="T92" fmla="*/ 397 w 483"/>
                <a:gd name="T93" fmla="*/ 32 h 436"/>
                <a:gd name="T94" fmla="*/ 397 w 483"/>
                <a:gd name="T95" fmla="*/ 4 h 436"/>
                <a:gd name="T96" fmla="*/ 378 w 483"/>
                <a:gd name="T97" fmla="*/ 0 h 436"/>
                <a:gd name="T98" fmla="*/ 373 w 483"/>
                <a:gd name="T99" fmla="*/ 13 h 436"/>
                <a:gd name="T100" fmla="*/ 360 w 483"/>
                <a:gd name="T101" fmla="*/ 24 h 436"/>
                <a:gd name="T102" fmla="*/ 346 w 483"/>
                <a:gd name="T103" fmla="*/ 31 h 436"/>
                <a:gd name="T104" fmla="*/ 313 w 483"/>
                <a:gd name="T105" fmla="*/ 22 h 436"/>
                <a:gd name="T106" fmla="*/ 284 w 483"/>
                <a:gd name="T107" fmla="*/ 13 h 436"/>
                <a:gd name="T108" fmla="*/ 250 w 483"/>
                <a:gd name="T109" fmla="*/ 31 h 436"/>
                <a:gd name="T110" fmla="*/ 215 w 483"/>
                <a:gd name="T111" fmla="*/ 37 h 436"/>
                <a:gd name="T112" fmla="*/ 189 w 483"/>
                <a:gd name="T113" fmla="*/ 41 h 436"/>
                <a:gd name="T114" fmla="*/ 170 w 483"/>
                <a:gd name="T115" fmla="*/ 53 h 436"/>
                <a:gd name="T116" fmla="*/ 143 w 483"/>
                <a:gd name="T117" fmla="*/ 55 h 436"/>
                <a:gd name="T118" fmla="*/ 116 w 483"/>
                <a:gd name="T119" fmla="*/ 65 h 436"/>
                <a:gd name="T120" fmla="*/ 90 w 483"/>
                <a:gd name="T121" fmla="*/ 65 h 4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3"/>
                <a:gd name="T184" fmla="*/ 0 h 436"/>
                <a:gd name="T185" fmla="*/ 483 w 483"/>
                <a:gd name="T186" fmla="*/ 436 h 4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3" h="436">
                  <a:moveTo>
                    <a:pt x="97" y="107"/>
                  </a:moveTo>
                  <a:lnTo>
                    <a:pt x="88" y="116"/>
                  </a:lnTo>
                  <a:lnTo>
                    <a:pt x="77" y="152"/>
                  </a:lnTo>
                  <a:lnTo>
                    <a:pt x="61" y="189"/>
                  </a:lnTo>
                  <a:lnTo>
                    <a:pt x="56" y="193"/>
                  </a:lnTo>
                  <a:lnTo>
                    <a:pt x="50" y="204"/>
                  </a:lnTo>
                  <a:lnTo>
                    <a:pt x="40" y="216"/>
                  </a:lnTo>
                  <a:lnTo>
                    <a:pt x="27" y="225"/>
                  </a:lnTo>
                  <a:lnTo>
                    <a:pt x="15" y="230"/>
                  </a:lnTo>
                  <a:lnTo>
                    <a:pt x="0" y="230"/>
                  </a:lnTo>
                  <a:lnTo>
                    <a:pt x="20" y="271"/>
                  </a:lnTo>
                  <a:lnTo>
                    <a:pt x="34" y="291"/>
                  </a:lnTo>
                  <a:lnTo>
                    <a:pt x="50" y="291"/>
                  </a:lnTo>
                  <a:lnTo>
                    <a:pt x="63" y="291"/>
                  </a:lnTo>
                  <a:lnTo>
                    <a:pt x="68" y="302"/>
                  </a:lnTo>
                  <a:lnTo>
                    <a:pt x="54" y="312"/>
                  </a:lnTo>
                  <a:lnTo>
                    <a:pt x="54" y="325"/>
                  </a:lnTo>
                  <a:lnTo>
                    <a:pt x="63" y="346"/>
                  </a:lnTo>
                  <a:lnTo>
                    <a:pt x="77" y="362"/>
                  </a:lnTo>
                  <a:lnTo>
                    <a:pt x="86" y="371"/>
                  </a:lnTo>
                  <a:lnTo>
                    <a:pt x="90" y="357"/>
                  </a:lnTo>
                  <a:lnTo>
                    <a:pt x="102" y="357"/>
                  </a:lnTo>
                  <a:lnTo>
                    <a:pt x="115" y="368"/>
                  </a:lnTo>
                  <a:lnTo>
                    <a:pt x="120" y="357"/>
                  </a:lnTo>
                  <a:lnTo>
                    <a:pt x="143" y="359"/>
                  </a:lnTo>
                  <a:lnTo>
                    <a:pt x="179" y="364"/>
                  </a:lnTo>
                  <a:lnTo>
                    <a:pt x="202" y="373"/>
                  </a:lnTo>
                  <a:lnTo>
                    <a:pt x="213" y="382"/>
                  </a:lnTo>
                  <a:lnTo>
                    <a:pt x="225" y="398"/>
                  </a:lnTo>
                  <a:lnTo>
                    <a:pt x="231" y="407"/>
                  </a:lnTo>
                  <a:lnTo>
                    <a:pt x="243" y="398"/>
                  </a:lnTo>
                  <a:lnTo>
                    <a:pt x="256" y="396"/>
                  </a:lnTo>
                  <a:lnTo>
                    <a:pt x="277" y="412"/>
                  </a:lnTo>
                  <a:lnTo>
                    <a:pt x="302" y="435"/>
                  </a:lnTo>
                  <a:lnTo>
                    <a:pt x="309" y="430"/>
                  </a:lnTo>
                  <a:lnTo>
                    <a:pt x="311" y="412"/>
                  </a:lnTo>
                  <a:lnTo>
                    <a:pt x="311" y="394"/>
                  </a:lnTo>
                  <a:lnTo>
                    <a:pt x="309" y="378"/>
                  </a:lnTo>
                  <a:lnTo>
                    <a:pt x="297" y="357"/>
                  </a:lnTo>
                  <a:lnTo>
                    <a:pt x="291" y="362"/>
                  </a:lnTo>
                  <a:lnTo>
                    <a:pt x="270" y="355"/>
                  </a:lnTo>
                  <a:lnTo>
                    <a:pt x="241" y="332"/>
                  </a:lnTo>
                  <a:lnTo>
                    <a:pt x="231" y="323"/>
                  </a:lnTo>
                  <a:lnTo>
                    <a:pt x="211" y="321"/>
                  </a:lnTo>
                  <a:lnTo>
                    <a:pt x="200" y="314"/>
                  </a:lnTo>
                  <a:lnTo>
                    <a:pt x="200" y="307"/>
                  </a:lnTo>
                  <a:lnTo>
                    <a:pt x="213" y="293"/>
                  </a:lnTo>
                  <a:lnTo>
                    <a:pt x="218" y="289"/>
                  </a:lnTo>
                  <a:lnTo>
                    <a:pt x="209" y="280"/>
                  </a:lnTo>
                  <a:lnTo>
                    <a:pt x="204" y="266"/>
                  </a:lnTo>
                  <a:lnTo>
                    <a:pt x="209" y="259"/>
                  </a:lnTo>
                  <a:lnTo>
                    <a:pt x="227" y="275"/>
                  </a:lnTo>
                  <a:lnTo>
                    <a:pt x="241" y="282"/>
                  </a:lnTo>
                  <a:lnTo>
                    <a:pt x="241" y="268"/>
                  </a:lnTo>
                  <a:lnTo>
                    <a:pt x="231" y="250"/>
                  </a:lnTo>
                  <a:lnTo>
                    <a:pt x="213" y="227"/>
                  </a:lnTo>
                  <a:lnTo>
                    <a:pt x="193" y="195"/>
                  </a:lnTo>
                  <a:lnTo>
                    <a:pt x="190" y="179"/>
                  </a:lnTo>
                  <a:lnTo>
                    <a:pt x="188" y="166"/>
                  </a:lnTo>
                  <a:lnTo>
                    <a:pt x="186" y="150"/>
                  </a:lnTo>
                  <a:lnTo>
                    <a:pt x="184" y="136"/>
                  </a:lnTo>
                  <a:lnTo>
                    <a:pt x="197" y="132"/>
                  </a:lnTo>
                  <a:lnTo>
                    <a:pt x="195" y="141"/>
                  </a:lnTo>
                  <a:lnTo>
                    <a:pt x="206" y="157"/>
                  </a:lnTo>
                  <a:lnTo>
                    <a:pt x="215" y="157"/>
                  </a:lnTo>
                  <a:lnTo>
                    <a:pt x="213" y="166"/>
                  </a:lnTo>
                  <a:lnTo>
                    <a:pt x="254" y="204"/>
                  </a:lnTo>
                  <a:lnTo>
                    <a:pt x="254" y="198"/>
                  </a:lnTo>
                  <a:lnTo>
                    <a:pt x="247" y="179"/>
                  </a:lnTo>
                  <a:lnTo>
                    <a:pt x="259" y="175"/>
                  </a:lnTo>
                  <a:lnTo>
                    <a:pt x="277" y="184"/>
                  </a:lnTo>
                  <a:lnTo>
                    <a:pt x="288" y="198"/>
                  </a:lnTo>
                  <a:lnTo>
                    <a:pt x="291" y="189"/>
                  </a:lnTo>
                  <a:lnTo>
                    <a:pt x="275" y="170"/>
                  </a:lnTo>
                  <a:lnTo>
                    <a:pt x="277" y="163"/>
                  </a:lnTo>
                  <a:lnTo>
                    <a:pt x="288" y="159"/>
                  </a:lnTo>
                  <a:lnTo>
                    <a:pt x="316" y="170"/>
                  </a:lnTo>
                  <a:lnTo>
                    <a:pt x="322" y="166"/>
                  </a:lnTo>
                  <a:lnTo>
                    <a:pt x="320" y="154"/>
                  </a:lnTo>
                  <a:lnTo>
                    <a:pt x="306" y="145"/>
                  </a:lnTo>
                  <a:lnTo>
                    <a:pt x="288" y="136"/>
                  </a:lnTo>
                  <a:lnTo>
                    <a:pt x="275" y="127"/>
                  </a:lnTo>
                  <a:lnTo>
                    <a:pt x="272" y="120"/>
                  </a:lnTo>
                  <a:lnTo>
                    <a:pt x="277" y="111"/>
                  </a:lnTo>
                  <a:lnTo>
                    <a:pt x="304" y="107"/>
                  </a:lnTo>
                  <a:lnTo>
                    <a:pt x="334" y="97"/>
                  </a:lnTo>
                  <a:lnTo>
                    <a:pt x="354" y="100"/>
                  </a:lnTo>
                  <a:lnTo>
                    <a:pt x="391" y="93"/>
                  </a:lnTo>
                  <a:lnTo>
                    <a:pt x="397" y="88"/>
                  </a:lnTo>
                  <a:lnTo>
                    <a:pt x="422" y="97"/>
                  </a:lnTo>
                  <a:lnTo>
                    <a:pt x="443" y="109"/>
                  </a:lnTo>
                  <a:lnTo>
                    <a:pt x="454" y="86"/>
                  </a:lnTo>
                  <a:lnTo>
                    <a:pt x="472" y="61"/>
                  </a:lnTo>
                  <a:lnTo>
                    <a:pt x="479" y="54"/>
                  </a:lnTo>
                  <a:lnTo>
                    <a:pt x="482" y="11"/>
                  </a:lnTo>
                  <a:lnTo>
                    <a:pt x="479" y="6"/>
                  </a:lnTo>
                  <a:lnTo>
                    <a:pt x="468" y="0"/>
                  </a:lnTo>
                  <a:lnTo>
                    <a:pt x="456" y="0"/>
                  </a:lnTo>
                  <a:lnTo>
                    <a:pt x="450" y="6"/>
                  </a:lnTo>
                  <a:lnTo>
                    <a:pt x="450" y="22"/>
                  </a:lnTo>
                  <a:lnTo>
                    <a:pt x="452" y="36"/>
                  </a:lnTo>
                  <a:lnTo>
                    <a:pt x="434" y="40"/>
                  </a:lnTo>
                  <a:lnTo>
                    <a:pt x="422" y="50"/>
                  </a:lnTo>
                  <a:lnTo>
                    <a:pt x="416" y="52"/>
                  </a:lnTo>
                  <a:lnTo>
                    <a:pt x="388" y="45"/>
                  </a:lnTo>
                  <a:lnTo>
                    <a:pt x="377" y="38"/>
                  </a:lnTo>
                  <a:lnTo>
                    <a:pt x="363" y="47"/>
                  </a:lnTo>
                  <a:lnTo>
                    <a:pt x="343" y="22"/>
                  </a:lnTo>
                  <a:lnTo>
                    <a:pt x="320" y="40"/>
                  </a:lnTo>
                  <a:lnTo>
                    <a:pt x="302" y="52"/>
                  </a:lnTo>
                  <a:lnTo>
                    <a:pt x="286" y="59"/>
                  </a:lnTo>
                  <a:lnTo>
                    <a:pt x="259" y="63"/>
                  </a:lnTo>
                  <a:lnTo>
                    <a:pt x="241" y="68"/>
                  </a:lnTo>
                  <a:lnTo>
                    <a:pt x="227" y="68"/>
                  </a:lnTo>
                  <a:lnTo>
                    <a:pt x="220" y="70"/>
                  </a:lnTo>
                  <a:lnTo>
                    <a:pt x="204" y="88"/>
                  </a:lnTo>
                  <a:lnTo>
                    <a:pt x="193" y="88"/>
                  </a:lnTo>
                  <a:lnTo>
                    <a:pt x="172" y="93"/>
                  </a:lnTo>
                  <a:lnTo>
                    <a:pt x="152" y="91"/>
                  </a:lnTo>
                  <a:lnTo>
                    <a:pt x="140" y="109"/>
                  </a:lnTo>
                  <a:lnTo>
                    <a:pt x="125" y="111"/>
                  </a:lnTo>
                  <a:lnTo>
                    <a:pt x="109" y="109"/>
                  </a:lnTo>
                  <a:lnTo>
                    <a:pt x="97" y="107"/>
                  </a:lnTo>
                </a:path>
              </a:pathLst>
            </a:custGeom>
            <a:grpFill/>
            <a:ln w="12700" cap="rnd">
              <a:solidFill>
                <a:schemeClr val="bg1"/>
              </a:solidFill>
              <a:round/>
              <a:headEnd/>
              <a:tailEnd/>
            </a:ln>
          </p:spPr>
          <p:txBody>
            <a:bodyPr/>
            <a:lstStyle/>
            <a:p>
              <a:pPr>
                <a:defRPr/>
              </a:pPr>
              <a:endParaRPr lang="en-GB" dirty="0"/>
            </a:p>
          </p:txBody>
        </p:sp>
        <p:sp>
          <p:nvSpPr>
            <p:cNvPr id="122" name="Freeform 44"/>
            <p:cNvSpPr>
              <a:spLocks/>
            </p:cNvSpPr>
            <p:nvPr/>
          </p:nvSpPr>
          <p:spPr bwMode="auto">
            <a:xfrm>
              <a:off x="4218" y="3697"/>
              <a:ext cx="112" cy="86"/>
            </a:xfrm>
            <a:custGeom>
              <a:avLst/>
              <a:gdLst>
                <a:gd name="T0" fmla="*/ 9 w 118"/>
                <a:gd name="T1" fmla="*/ 0 h 98"/>
                <a:gd name="T2" fmla="*/ 0 w 118"/>
                <a:gd name="T3" fmla="*/ 4 h 98"/>
                <a:gd name="T4" fmla="*/ 9 w 118"/>
                <a:gd name="T5" fmla="*/ 17 h 98"/>
                <a:gd name="T6" fmla="*/ 23 w 118"/>
                <a:gd name="T7" fmla="*/ 19 h 98"/>
                <a:gd name="T8" fmla="*/ 34 w 118"/>
                <a:gd name="T9" fmla="*/ 30 h 98"/>
                <a:gd name="T10" fmla="*/ 45 w 118"/>
                <a:gd name="T11" fmla="*/ 34 h 98"/>
                <a:gd name="T12" fmla="*/ 65 w 118"/>
                <a:gd name="T13" fmla="*/ 46 h 98"/>
                <a:gd name="T14" fmla="*/ 76 w 118"/>
                <a:gd name="T15" fmla="*/ 49 h 98"/>
                <a:gd name="T16" fmla="*/ 91 w 118"/>
                <a:gd name="T17" fmla="*/ 58 h 98"/>
                <a:gd name="T18" fmla="*/ 95 w 118"/>
                <a:gd name="T19" fmla="*/ 54 h 98"/>
                <a:gd name="T20" fmla="*/ 65 w 118"/>
                <a:gd name="T21" fmla="*/ 36 h 98"/>
                <a:gd name="T22" fmla="*/ 63 w 118"/>
                <a:gd name="T23" fmla="*/ 29 h 98"/>
                <a:gd name="T24" fmla="*/ 60 w 118"/>
                <a:gd name="T25" fmla="*/ 22 h 98"/>
                <a:gd name="T26" fmla="*/ 47 w 118"/>
                <a:gd name="T27" fmla="*/ 13 h 98"/>
                <a:gd name="T28" fmla="*/ 44 w 118"/>
                <a:gd name="T29" fmla="*/ 14 h 98"/>
                <a:gd name="T30" fmla="*/ 27 w 118"/>
                <a:gd name="T31" fmla="*/ 5 h 98"/>
                <a:gd name="T32" fmla="*/ 20 w 118"/>
                <a:gd name="T33" fmla="*/ 4 h 98"/>
                <a:gd name="T34" fmla="*/ 9 w 118"/>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8"/>
                <a:gd name="T56" fmla="*/ 118 w 118"/>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8">
                  <a:moveTo>
                    <a:pt x="9" y="0"/>
                  </a:moveTo>
                  <a:lnTo>
                    <a:pt x="0" y="6"/>
                  </a:lnTo>
                  <a:lnTo>
                    <a:pt x="11" y="29"/>
                  </a:lnTo>
                  <a:lnTo>
                    <a:pt x="27" y="33"/>
                  </a:lnTo>
                  <a:lnTo>
                    <a:pt x="42" y="51"/>
                  </a:lnTo>
                  <a:lnTo>
                    <a:pt x="56" y="58"/>
                  </a:lnTo>
                  <a:lnTo>
                    <a:pt x="81" y="76"/>
                  </a:lnTo>
                  <a:lnTo>
                    <a:pt x="94" y="83"/>
                  </a:lnTo>
                  <a:lnTo>
                    <a:pt x="112" y="97"/>
                  </a:lnTo>
                  <a:lnTo>
                    <a:pt x="117" y="90"/>
                  </a:lnTo>
                  <a:lnTo>
                    <a:pt x="81" y="60"/>
                  </a:lnTo>
                  <a:lnTo>
                    <a:pt x="78" y="49"/>
                  </a:lnTo>
                  <a:lnTo>
                    <a:pt x="74" y="36"/>
                  </a:lnTo>
                  <a:lnTo>
                    <a:pt x="58" y="22"/>
                  </a:lnTo>
                  <a:lnTo>
                    <a:pt x="54" y="24"/>
                  </a:lnTo>
                  <a:lnTo>
                    <a:pt x="33" y="9"/>
                  </a:lnTo>
                  <a:lnTo>
                    <a:pt x="24" y="4"/>
                  </a:lnTo>
                  <a:lnTo>
                    <a:pt x="9" y="0"/>
                  </a:lnTo>
                </a:path>
              </a:pathLst>
            </a:custGeom>
            <a:grpFill/>
            <a:ln w="12700" cap="rnd">
              <a:solidFill>
                <a:schemeClr val="bg1"/>
              </a:solidFill>
              <a:round/>
              <a:headEnd/>
              <a:tailEnd/>
            </a:ln>
          </p:spPr>
          <p:txBody>
            <a:bodyPr/>
            <a:lstStyle/>
            <a:p>
              <a:pPr>
                <a:defRPr/>
              </a:pPr>
              <a:endParaRPr lang="en-GB" dirty="0"/>
            </a:p>
          </p:txBody>
        </p:sp>
        <p:sp>
          <p:nvSpPr>
            <p:cNvPr id="123" name="Freeform 45"/>
            <p:cNvSpPr>
              <a:spLocks/>
            </p:cNvSpPr>
            <p:nvPr/>
          </p:nvSpPr>
          <p:spPr bwMode="auto">
            <a:xfrm>
              <a:off x="4342" y="3985"/>
              <a:ext cx="215" cy="54"/>
            </a:xfrm>
            <a:custGeom>
              <a:avLst/>
              <a:gdLst>
                <a:gd name="T0" fmla="*/ 39 w 226"/>
                <a:gd name="T1" fmla="*/ 8 h 62"/>
                <a:gd name="T2" fmla="*/ 51 w 226"/>
                <a:gd name="T3" fmla="*/ 3 h 62"/>
                <a:gd name="T4" fmla="*/ 59 w 226"/>
                <a:gd name="T5" fmla="*/ 8 h 62"/>
                <a:gd name="T6" fmla="*/ 63 w 226"/>
                <a:gd name="T7" fmla="*/ 9 h 62"/>
                <a:gd name="T8" fmla="*/ 74 w 226"/>
                <a:gd name="T9" fmla="*/ 5 h 62"/>
                <a:gd name="T10" fmla="*/ 80 w 226"/>
                <a:gd name="T11" fmla="*/ 3 h 62"/>
                <a:gd name="T12" fmla="*/ 109 w 226"/>
                <a:gd name="T13" fmla="*/ 5 h 62"/>
                <a:gd name="T14" fmla="*/ 138 w 226"/>
                <a:gd name="T15" fmla="*/ 3 h 62"/>
                <a:gd name="T16" fmla="*/ 147 w 226"/>
                <a:gd name="T17" fmla="*/ 10 h 62"/>
                <a:gd name="T18" fmla="*/ 147 w 226"/>
                <a:gd name="T19" fmla="*/ 13 h 62"/>
                <a:gd name="T20" fmla="*/ 167 w 226"/>
                <a:gd name="T21" fmla="*/ 11 h 62"/>
                <a:gd name="T22" fmla="*/ 178 w 226"/>
                <a:gd name="T23" fmla="*/ 13 h 62"/>
                <a:gd name="T24" fmla="*/ 185 w 226"/>
                <a:gd name="T25" fmla="*/ 17 h 62"/>
                <a:gd name="T26" fmla="*/ 178 w 226"/>
                <a:gd name="T27" fmla="*/ 22 h 62"/>
                <a:gd name="T28" fmla="*/ 160 w 226"/>
                <a:gd name="T29" fmla="*/ 22 h 62"/>
                <a:gd name="T30" fmla="*/ 148 w 226"/>
                <a:gd name="T31" fmla="*/ 26 h 62"/>
                <a:gd name="T32" fmla="*/ 127 w 226"/>
                <a:gd name="T33" fmla="*/ 26 h 62"/>
                <a:gd name="T34" fmla="*/ 108 w 226"/>
                <a:gd name="T35" fmla="*/ 32 h 62"/>
                <a:gd name="T36" fmla="*/ 91 w 226"/>
                <a:gd name="T37" fmla="*/ 35 h 62"/>
                <a:gd name="T38" fmla="*/ 76 w 226"/>
                <a:gd name="T39" fmla="*/ 28 h 62"/>
                <a:gd name="T40" fmla="*/ 59 w 226"/>
                <a:gd name="T41" fmla="*/ 22 h 62"/>
                <a:gd name="T42" fmla="*/ 42 w 226"/>
                <a:gd name="T43" fmla="*/ 22 h 62"/>
                <a:gd name="T44" fmla="*/ 16 w 226"/>
                <a:gd name="T45" fmla="*/ 18 h 62"/>
                <a:gd name="T46" fmla="*/ 9 w 226"/>
                <a:gd name="T47" fmla="*/ 13 h 62"/>
                <a:gd name="T48" fmla="*/ 0 w 226"/>
                <a:gd name="T49" fmla="*/ 3 h 62"/>
                <a:gd name="T50" fmla="*/ 4 w 226"/>
                <a:gd name="T51" fmla="*/ 0 h 62"/>
                <a:gd name="T52" fmla="*/ 25 w 226"/>
                <a:gd name="T53" fmla="*/ 3 h 62"/>
                <a:gd name="T54" fmla="*/ 39 w 226"/>
                <a:gd name="T55" fmla="*/ 8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6"/>
                <a:gd name="T85" fmla="*/ 0 h 62"/>
                <a:gd name="T86" fmla="*/ 226 w 2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6" h="62">
                  <a:moveTo>
                    <a:pt x="47" y="13"/>
                  </a:moveTo>
                  <a:lnTo>
                    <a:pt x="63" y="4"/>
                  </a:lnTo>
                  <a:lnTo>
                    <a:pt x="72" y="13"/>
                  </a:lnTo>
                  <a:lnTo>
                    <a:pt x="77" y="15"/>
                  </a:lnTo>
                  <a:lnTo>
                    <a:pt x="90" y="9"/>
                  </a:lnTo>
                  <a:lnTo>
                    <a:pt x="97" y="4"/>
                  </a:lnTo>
                  <a:lnTo>
                    <a:pt x="134" y="9"/>
                  </a:lnTo>
                  <a:lnTo>
                    <a:pt x="168" y="6"/>
                  </a:lnTo>
                  <a:lnTo>
                    <a:pt x="179" y="18"/>
                  </a:lnTo>
                  <a:lnTo>
                    <a:pt x="179" y="22"/>
                  </a:lnTo>
                  <a:lnTo>
                    <a:pt x="204" y="20"/>
                  </a:lnTo>
                  <a:lnTo>
                    <a:pt x="218" y="22"/>
                  </a:lnTo>
                  <a:lnTo>
                    <a:pt x="225" y="29"/>
                  </a:lnTo>
                  <a:lnTo>
                    <a:pt x="218" y="38"/>
                  </a:lnTo>
                  <a:lnTo>
                    <a:pt x="195" y="38"/>
                  </a:lnTo>
                  <a:lnTo>
                    <a:pt x="181" y="45"/>
                  </a:lnTo>
                  <a:lnTo>
                    <a:pt x="156" y="45"/>
                  </a:lnTo>
                  <a:lnTo>
                    <a:pt x="131" y="56"/>
                  </a:lnTo>
                  <a:lnTo>
                    <a:pt x="111" y="61"/>
                  </a:lnTo>
                  <a:lnTo>
                    <a:pt x="93" y="49"/>
                  </a:lnTo>
                  <a:lnTo>
                    <a:pt x="72" y="38"/>
                  </a:lnTo>
                  <a:lnTo>
                    <a:pt x="50" y="38"/>
                  </a:lnTo>
                  <a:lnTo>
                    <a:pt x="20" y="31"/>
                  </a:lnTo>
                  <a:lnTo>
                    <a:pt x="9" y="22"/>
                  </a:lnTo>
                  <a:lnTo>
                    <a:pt x="0" y="6"/>
                  </a:lnTo>
                  <a:lnTo>
                    <a:pt x="4" y="0"/>
                  </a:lnTo>
                  <a:lnTo>
                    <a:pt x="29" y="4"/>
                  </a:lnTo>
                  <a:lnTo>
                    <a:pt x="47" y="13"/>
                  </a:lnTo>
                </a:path>
              </a:pathLst>
            </a:custGeom>
            <a:grpFill/>
            <a:ln w="12700" cap="rnd">
              <a:solidFill>
                <a:schemeClr val="bg1"/>
              </a:solidFill>
              <a:round/>
              <a:headEnd/>
              <a:tailEnd/>
            </a:ln>
          </p:spPr>
          <p:txBody>
            <a:bodyPr/>
            <a:lstStyle/>
            <a:p>
              <a:pPr>
                <a:defRPr/>
              </a:pPr>
              <a:endParaRPr lang="en-GB" dirty="0"/>
            </a:p>
          </p:txBody>
        </p:sp>
        <p:sp>
          <p:nvSpPr>
            <p:cNvPr id="124" name="Freeform 46"/>
            <p:cNvSpPr>
              <a:spLocks/>
            </p:cNvSpPr>
            <p:nvPr/>
          </p:nvSpPr>
          <p:spPr bwMode="auto">
            <a:xfrm>
              <a:off x="4341" y="3595"/>
              <a:ext cx="36" cy="32"/>
            </a:xfrm>
            <a:custGeom>
              <a:avLst/>
              <a:gdLst>
                <a:gd name="T0" fmla="*/ 29 w 38"/>
                <a:gd name="T1" fmla="*/ 0 h 37"/>
                <a:gd name="T2" fmla="*/ 10 w 38"/>
                <a:gd name="T3" fmla="*/ 0 h 37"/>
                <a:gd name="T4" fmla="*/ 2 w 38"/>
                <a:gd name="T5" fmla="*/ 3 h 37"/>
                <a:gd name="T6" fmla="*/ 0 w 38"/>
                <a:gd name="T7" fmla="*/ 11 h 37"/>
                <a:gd name="T8" fmla="*/ 0 w 38"/>
                <a:gd name="T9" fmla="*/ 19 h 37"/>
                <a:gd name="T10" fmla="*/ 9 w 38"/>
                <a:gd name="T11" fmla="*/ 20 h 37"/>
                <a:gd name="T12" fmla="*/ 26 w 38"/>
                <a:gd name="T13" fmla="*/ 13 h 37"/>
                <a:gd name="T14" fmla="*/ 29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7"/>
                <a:gd name="T26" fmla="*/ 38 w 38"/>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7">
                  <a:moveTo>
                    <a:pt x="37" y="0"/>
                  </a:moveTo>
                  <a:lnTo>
                    <a:pt x="14" y="0"/>
                  </a:lnTo>
                  <a:lnTo>
                    <a:pt x="2" y="7"/>
                  </a:lnTo>
                  <a:lnTo>
                    <a:pt x="0" y="20"/>
                  </a:lnTo>
                  <a:lnTo>
                    <a:pt x="0" y="33"/>
                  </a:lnTo>
                  <a:lnTo>
                    <a:pt x="12" y="36"/>
                  </a:lnTo>
                  <a:lnTo>
                    <a:pt x="32" y="23"/>
                  </a:lnTo>
                  <a:lnTo>
                    <a:pt x="37" y="0"/>
                  </a:lnTo>
                </a:path>
              </a:pathLst>
            </a:custGeom>
            <a:grpFill/>
            <a:ln w="12700" cap="rnd">
              <a:solidFill>
                <a:schemeClr val="bg1"/>
              </a:solidFill>
              <a:round/>
              <a:headEnd/>
              <a:tailEnd/>
            </a:ln>
          </p:spPr>
          <p:txBody>
            <a:bodyPr/>
            <a:lstStyle/>
            <a:p>
              <a:pPr>
                <a:defRPr/>
              </a:pPr>
              <a:endParaRPr lang="en-GB" dirty="0"/>
            </a:p>
          </p:txBody>
        </p:sp>
        <p:sp>
          <p:nvSpPr>
            <p:cNvPr id="125" name="Freeform 47"/>
            <p:cNvSpPr>
              <a:spLocks/>
            </p:cNvSpPr>
            <p:nvPr/>
          </p:nvSpPr>
          <p:spPr bwMode="auto">
            <a:xfrm>
              <a:off x="4567" y="3902"/>
              <a:ext cx="47" cy="38"/>
            </a:xfrm>
            <a:custGeom>
              <a:avLst/>
              <a:gdLst>
                <a:gd name="T0" fmla="*/ 38 w 50"/>
                <a:gd name="T1" fmla="*/ 0 h 43"/>
                <a:gd name="T2" fmla="*/ 38 w 50"/>
                <a:gd name="T3" fmla="*/ 9 h 43"/>
                <a:gd name="T4" fmla="*/ 14 w 50"/>
                <a:gd name="T5" fmla="*/ 21 h 43"/>
                <a:gd name="T6" fmla="*/ 4 w 50"/>
                <a:gd name="T7" fmla="*/ 26 h 43"/>
                <a:gd name="T8" fmla="*/ 0 w 50"/>
                <a:gd name="T9" fmla="*/ 24 h 43"/>
                <a:gd name="T10" fmla="*/ 4 w 50"/>
                <a:gd name="T11" fmla="*/ 14 h 43"/>
                <a:gd name="T12" fmla="*/ 21 w 50"/>
                <a:gd name="T13" fmla="*/ 4 h 43"/>
                <a:gd name="T14" fmla="*/ 38 w 50"/>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43"/>
                <a:gd name="T26" fmla="*/ 50 w 5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43">
                  <a:moveTo>
                    <a:pt x="49" y="0"/>
                  </a:moveTo>
                  <a:lnTo>
                    <a:pt x="49" y="14"/>
                  </a:lnTo>
                  <a:lnTo>
                    <a:pt x="18" y="35"/>
                  </a:lnTo>
                  <a:lnTo>
                    <a:pt x="4" y="42"/>
                  </a:lnTo>
                  <a:lnTo>
                    <a:pt x="0" y="39"/>
                  </a:lnTo>
                  <a:lnTo>
                    <a:pt x="4" y="23"/>
                  </a:lnTo>
                  <a:lnTo>
                    <a:pt x="25" y="7"/>
                  </a:lnTo>
                  <a:lnTo>
                    <a:pt x="49" y="0"/>
                  </a:lnTo>
                </a:path>
              </a:pathLst>
            </a:custGeom>
            <a:grpFill/>
            <a:ln w="12700" cap="rnd">
              <a:solidFill>
                <a:schemeClr val="bg1"/>
              </a:solidFill>
              <a:round/>
              <a:headEnd/>
              <a:tailEnd/>
            </a:ln>
          </p:spPr>
          <p:txBody>
            <a:bodyPr/>
            <a:lstStyle/>
            <a:p>
              <a:pPr>
                <a:defRPr/>
              </a:pPr>
              <a:endParaRPr lang="en-GB" dirty="0"/>
            </a:p>
          </p:txBody>
        </p:sp>
        <p:sp>
          <p:nvSpPr>
            <p:cNvPr id="126" name="Freeform 48"/>
            <p:cNvSpPr>
              <a:spLocks/>
            </p:cNvSpPr>
            <p:nvPr/>
          </p:nvSpPr>
          <p:spPr bwMode="auto">
            <a:xfrm>
              <a:off x="4405" y="3644"/>
              <a:ext cx="55" cy="36"/>
            </a:xfrm>
            <a:custGeom>
              <a:avLst/>
              <a:gdLst>
                <a:gd name="T0" fmla="*/ 25 w 58"/>
                <a:gd name="T1" fmla="*/ 0 h 41"/>
                <a:gd name="T2" fmla="*/ 46 w 58"/>
                <a:gd name="T3" fmla="*/ 17 h 41"/>
                <a:gd name="T4" fmla="*/ 42 w 58"/>
                <a:gd name="T5" fmla="*/ 21 h 41"/>
                <a:gd name="T6" fmla="*/ 29 w 58"/>
                <a:gd name="T7" fmla="*/ 24 h 41"/>
                <a:gd name="T8" fmla="*/ 28 w 58"/>
                <a:gd name="T9" fmla="*/ 18 h 41"/>
                <a:gd name="T10" fmla="*/ 25 w 58"/>
                <a:gd name="T11" fmla="*/ 16 h 41"/>
                <a:gd name="T12" fmla="*/ 17 w 58"/>
                <a:gd name="T13" fmla="*/ 18 h 41"/>
                <a:gd name="T14" fmla="*/ 9 w 58"/>
                <a:gd name="T15" fmla="*/ 14 h 41"/>
                <a:gd name="T16" fmla="*/ 6 w 58"/>
                <a:gd name="T17" fmla="*/ 10 h 41"/>
                <a:gd name="T18" fmla="*/ 9 w 58"/>
                <a:gd name="T19" fmla="*/ 8 h 41"/>
                <a:gd name="T20" fmla="*/ 2 w 58"/>
                <a:gd name="T21" fmla="*/ 12 h 41"/>
                <a:gd name="T22" fmla="*/ 0 w 58"/>
                <a:gd name="T23" fmla="*/ 8 h 41"/>
                <a:gd name="T24" fmla="*/ 11 w 58"/>
                <a:gd name="T25" fmla="*/ 4 h 41"/>
                <a:gd name="T26" fmla="*/ 25 w 58"/>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41"/>
                <a:gd name="T44" fmla="*/ 58 w 58"/>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41">
                  <a:moveTo>
                    <a:pt x="30" y="0"/>
                  </a:moveTo>
                  <a:lnTo>
                    <a:pt x="57" y="28"/>
                  </a:lnTo>
                  <a:lnTo>
                    <a:pt x="52" y="35"/>
                  </a:lnTo>
                  <a:lnTo>
                    <a:pt x="37" y="40"/>
                  </a:lnTo>
                  <a:lnTo>
                    <a:pt x="35" y="31"/>
                  </a:lnTo>
                  <a:lnTo>
                    <a:pt x="30" y="26"/>
                  </a:lnTo>
                  <a:lnTo>
                    <a:pt x="21" y="31"/>
                  </a:lnTo>
                  <a:lnTo>
                    <a:pt x="10" y="24"/>
                  </a:lnTo>
                  <a:lnTo>
                    <a:pt x="6" y="17"/>
                  </a:lnTo>
                  <a:lnTo>
                    <a:pt x="13" y="13"/>
                  </a:lnTo>
                  <a:lnTo>
                    <a:pt x="2" y="20"/>
                  </a:lnTo>
                  <a:lnTo>
                    <a:pt x="0" y="13"/>
                  </a:lnTo>
                  <a:lnTo>
                    <a:pt x="15" y="6"/>
                  </a:lnTo>
                  <a:lnTo>
                    <a:pt x="30" y="0"/>
                  </a:lnTo>
                </a:path>
              </a:pathLst>
            </a:custGeom>
            <a:grpFill/>
            <a:ln w="12700" cap="rnd">
              <a:solidFill>
                <a:schemeClr val="bg1"/>
              </a:solidFill>
              <a:round/>
              <a:headEnd/>
              <a:tailEnd/>
            </a:ln>
          </p:spPr>
          <p:txBody>
            <a:bodyPr/>
            <a:lstStyle/>
            <a:p>
              <a:pPr>
                <a:defRPr/>
              </a:pPr>
              <a:endParaRPr lang="en-GB" dirty="0"/>
            </a:p>
          </p:txBody>
        </p:sp>
        <p:sp>
          <p:nvSpPr>
            <p:cNvPr id="127" name="Freeform 49"/>
            <p:cNvSpPr>
              <a:spLocks/>
            </p:cNvSpPr>
            <p:nvPr/>
          </p:nvSpPr>
          <p:spPr bwMode="auto">
            <a:xfrm>
              <a:off x="3173" y="3306"/>
              <a:ext cx="72" cy="120"/>
            </a:xfrm>
            <a:custGeom>
              <a:avLst/>
              <a:gdLst>
                <a:gd name="T0" fmla="*/ 58 w 77"/>
                <a:gd name="T1" fmla="*/ 0 h 137"/>
                <a:gd name="T2" fmla="*/ 39 w 77"/>
                <a:gd name="T3" fmla="*/ 17 h 137"/>
                <a:gd name="T4" fmla="*/ 18 w 77"/>
                <a:gd name="T5" fmla="*/ 17 h 137"/>
                <a:gd name="T6" fmla="*/ 0 w 77"/>
                <a:gd name="T7" fmla="*/ 26 h 137"/>
                <a:gd name="T8" fmla="*/ 4 w 77"/>
                <a:gd name="T9" fmla="*/ 40 h 137"/>
                <a:gd name="T10" fmla="*/ 4 w 77"/>
                <a:gd name="T11" fmla="*/ 64 h 137"/>
                <a:gd name="T12" fmla="*/ 18 w 77"/>
                <a:gd name="T13" fmla="*/ 80 h 137"/>
                <a:gd name="T14" fmla="*/ 32 w 77"/>
                <a:gd name="T15" fmla="*/ 76 h 137"/>
                <a:gd name="T16" fmla="*/ 35 w 77"/>
                <a:gd name="T17" fmla="*/ 67 h 137"/>
                <a:gd name="T18" fmla="*/ 51 w 77"/>
                <a:gd name="T19" fmla="*/ 44 h 137"/>
                <a:gd name="T20" fmla="*/ 51 w 77"/>
                <a:gd name="T21" fmla="*/ 31 h 137"/>
                <a:gd name="T22" fmla="*/ 58 w 7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37"/>
                <a:gd name="T38" fmla="*/ 77 w 77"/>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37">
                  <a:moveTo>
                    <a:pt x="76" y="0"/>
                  </a:moveTo>
                  <a:lnTo>
                    <a:pt x="51" y="29"/>
                  </a:lnTo>
                  <a:lnTo>
                    <a:pt x="22" y="29"/>
                  </a:lnTo>
                  <a:lnTo>
                    <a:pt x="0" y="45"/>
                  </a:lnTo>
                  <a:lnTo>
                    <a:pt x="4" y="70"/>
                  </a:lnTo>
                  <a:lnTo>
                    <a:pt x="4" y="108"/>
                  </a:lnTo>
                  <a:lnTo>
                    <a:pt x="22" y="136"/>
                  </a:lnTo>
                  <a:lnTo>
                    <a:pt x="42" y="129"/>
                  </a:lnTo>
                  <a:lnTo>
                    <a:pt x="46" y="113"/>
                  </a:lnTo>
                  <a:lnTo>
                    <a:pt x="67" y="74"/>
                  </a:lnTo>
                  <a:lnTo>
                    <a:pt x="67" y="52"/>
                  </a:lnTo>
                  <a:lnTo>
                    <a:pt x="76"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128" name="Freeform 50"/>
            <p:cNvSpPr>
              <a:spLocks/>
            </p:cNvSpPr>
            <p:nvPr/>
          </p:nvSpPr>
          <p:spPr bwMode="auto">
            <a:xfrm>
              <a:off x="2433" y="2534"/>
              <a:ext cx="812" cy="735"/>
            </a:xfrm>
            <a:custGeom>
              <a:avLst/>
              <a:gdLst>
                <a:gd name="T0" fmla="*/ 10 w 853"/>
                <a:gd name="T1" fmla="*/ 96 h 837"/>
                <a:gd name="T2" fmla="*/ 10 w 853"/>
                <a:gd name="T3" fmla="*/ 116 h 837"/>
                <a:gd name="T4" fmla="*/ 66 w 853"/>
                <a:gd name="T5" fmla="*/ 148 h 837"/>
                <a:gd name="T6" fmla="*/ 111 w 853"/>
                <a:gd name="T7" fmla="*/ 166 h 837"/>
                <a:gd name="T8" fmla="*/ 108 w 853"/>
                <a:gd name="T9" fmla="*/ 193 h 837"/>
                <a:gd name="T10" fmla="*/ 131 w 853"/>
                <a:gd name="T11" fmla="*/ 231 h 837"/>
                <a:gd name="T12" fmla="*/ 145 w 853"/>
                <a:gd name="T13" fmla="*/ 286 h 837"/>
                <a:gd name="T14" fmla="*/ 121 w 853"/>
                <a:gd name="T15" fmla="*/ 286 h 837"/>
                <a:gd name="T16" fmla="*/ 106 w 853"/>
                <a:gd name="T17" fmla="*/ 313 h 837"/>
                <a:gd name="T18" fmla="*/ 89 w 853"/>
                <a:gd name="T19" fmla="*/ 340 h 837"/>
                <a:gd name="T20" fmla="*/ 51 w 853"/>
                <a:gd name="T21" fmla="*/ 389 h 837"/>
                <a:gd name="T22" fmla="*/ 53 w 853"/>
                <a:gd name="T23" fmla="*/ 412 h 837"/>
                <a:gd name="T24" fmla="*/ 147 w 853"/>
                <a:gd name="T25" fmla="*/ 457 h 837"/>
                <a:gd name="T26" fmla="*/ 227 w 853"/>
                <a:gd name="T27" fmla="*/ 484 h 837"/>
                <a:gd name="T28" fmla="*/ 297 w 853"/>
                <a:gd name="T29" fmla="*/ 497 h 837"/>
                <a:gd name="T30" fmla="*/ 322 w 853"/>
                <a:gd name="T31" fmla="*/ 458 h 837"/>
                <a:gd name="T32" fmla="*/ 386 w 853"/>
                <a:gd name="T33" fmla="*/ 443 h 837"/>
                <a:gd name="T34" fmla="*/ 431 w 853"/>
                <a:gd name="T35" fmla="*/ 458 h 837"/>
                <a:gd name="T36" fmla="*/ 494 w 853"/>
                <a:gd name="T37" fmla="*/ 484 h 837"/>
                <a:gd name="T38" fmla="*/ 552 w 853"/>
                <a:gd name="T39" fmla="*/ 474 h 837"/>
                <a:gd name="T40" fmla="*/ 595 w 853"/>
                <a:gd name="T41" fmla="*/ 442 h 837"/>
                <a:gd name="T42" fmla="*/ 569 w 853"/>
                <a:gd name="T43" fmla="*/ 428 h 837"/>
                <a:gd name="T44" fmla="*/ 565 w 853"/>
                <a:gd name="T45" fmla="*/ 382 h 837"/>
                <a:gd name="T46" fmla="*/ 580 w 853"/>
                <a:gd name="T47" fmla="*/ 340 h 837"/>
                <a:gd name="T48" fmla="*/ 580 w 853"/>
                <a:gd name="T49" fmla="*/ 302 h 837"/>
                <a:gd name="T50" fmla="*/ 550 w 853"/>
                <a:gd name="T51" fmla="*/ 304 h 837"/>
                <a:gd name="T52" fmla="*/ 537 w 853"/>
                <a:gd name="T53" fmla="*/ 297 h 837"/>
                <a:gd name="T54" fmla="*/ 569 w 853"/>
                <a:gd name="T55" fmla="*/ 270 h 837"/>
                <a:gd name="T56" fmla="*/ 619 w 853"/>
                <a:gd name="T57" fmla="*/ 235 h 837"/>
                <a:gd name="T58" fmla="*/ 644 w 853"/>
                <a:gd name="T59" fmla="*/ 219 h 837"/>
                <a:gd name="T60" fmla="*/ 663 w 853"/>
                <a:gd name="T61" fmla="*/ 185 h 837"/>
                <a:gd name="T62" fmla="*/ 700 w 853"/>
                <a:gd name="T63" fmla="*/ 155 h 837"/>
                <a:gd name="T64" fmla="*/ 658 w 853"/>
                <a:gd name="T65" fmla="*/ 142 h 837"/>
                <a:gd name="T66" fmla="*/ 610 w 853"/>
                <a:gd name="T67" fmla="*/ 130 h 837"/>
                <a:gd name="T68" fmla="*/ 576 w 853"/>
                <a:gd name="T69" fmla="*/ 108 h 837"/>
                <a:gd name="T70" fmla="*/ 532 w 853"/>
                <a:gd name="T71" fmla="*/ 80 h 837"/>
                <a:gd name="T72" fmla="*/ 493 w 853"/>
                <a:gd name="T73" fmla="*/ 50 h 837"/>
                <a:gd name="T74" fmla="*/ 465 w 853"/>
                <a:gd name="T75" fmla="*/ 20 h 837"/>
                <a:gd name="T76" fmla="*/ 405 w 853"/>
                <a:gd name="T77" fmla="*/ 2 h 837"/>
                <a:gd name="T78" fmla="*/ 380 w 853"/>
                <a:gd name="T79" fmla="*/ 22 h 837"/>
                <a:gd name="T80" fmla="*/ 290 w 853"/>
                <a:gd name="T81" fmla="*/ 58 h 837"/>
                <a:gd name="T82" fmla="*/ 242 w 853"/>
                <a:gd name="T83" fmla="*/ 68 h 837"/>
                <a:gd name="T84" fmla="*/ 200 w 853"/>
                <a:gd name="T85" fmla="*/ 52 h 837"/>
                <a:gd name="T86" fmla="*/ 179 w 853"/>
                <a:gd name="T87" fmla="*/ 37 h 837"/>
                <a:gd name="T88" fmla="*/ 186 w 853"/>
                <a:gd name="T89" fmla="*/ 55 h 837"/>
                <a:gd name="T90" fmla="*/ 179 w 853"/>
                <a:gd name="T91" fmla="*/ 76 h 837"/>
                <a:gd name="T92" fmla="*/ 167 w 853"/>
                <a:gd name="T93" fmla="*/ 91 h 837"/>
                <a:gd name="T94" fmla="*/ 129 w 853"/>
                <a:gd name="T95" fmla="*/ 83 h 837"/>
                <a:gd name="T96" fmla="*/ 85 w 853"/>
                <a:gd name="T97" fmla="*/ 63 h 837"/>
                <a:gd name="T98" fmla="*/ 53 w 853"/>
                <a:gd name="T99" fmla="*/ 71 h 8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3"/>
                <a:gd name="T151" fmla="*/ 0 h 837"/>
                <a:gd name="T152" fmla="*/ 853 w 853"/>
                <a:gd name="T153" fmla="*/ 837 h 8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3" h="837">
                  <a:moveTo>
                    <a:pt x="13" y="118"/>
                  </a:moveTo>
                  <a:lnTo>
                    <a:pt x="22" y="138"/>
                  </a:lnTo>
                  <a:lnTo>
                    <a:pt x="13" y="156"/>
                  </a:lnTo>
                  <a:lnTo>
                    <a:pt x="11" y="161"/>
                  </a:lnTo>
                  <a:lnTo>
                    <a:pt x="0" y="159"/>
                  </a:lnTo>
                  <a:lnTo>
                    <a:pt x="4" y="168"/>
                  </a:lnTo>
                  <a:lnTo>
                    <a:pt x="4" y="177"/>
                  </a:lnTo>
                  <a:lnTo>
                    <a:pt x="13" y="195"/>
                  </a:lnTo>
                  <a:lnTo>
                    <a:pt x="33" y="188"/>
                  </a:lnTo>
                  <a:lnTo>
                    <a:pt x="56" y="215"/>
                  </a:lnTo>
                  <a:lnTo>
                    <a:pt x="67" y="233"/>
                  </a:lnTo>
                  <a:lnTo>
                    <a:pt x="81" y="247"/>
                  </a:lnTo>
                  <a:lnTo>
                    <a:pt x="101" y="247"/>
                  </a:lnTo>
                  <a:lnTo>
                    <a:pt x="108" y="263"/>
                  </a:lnTo>
                  <a:lnTo>
                    <a:pt x="126" y="277"/>
                  </a:lnTo>
                  <a:lnTo>
                    <a:pt x="135" y="279"/>
                  </a:lnTo>
                  <a:lnTo>
                    <a:pt x="138" y="286"/>
                  </a:lnTo>
                  <a:lnTo>
                    <a:pt x="133" y="302"/>
                  </a:lnTo>
                  <a:lnTo>
                    <a:pt x="133" y="313"/>
                  </a:lnTo>
                  <a:lnTo>
                    <a:pt x="131" y="324"/>
                  </a:lnTo>
                  <a:lnTo>
                    <a:pt x="126" y="347"/>
                  </a:lnTo>
                  <a:lnTo>
                    <a:pt x="142" y="368"/>
                  </a:lnTo>
                  <a:lnTo>
                    <a:pt x="160" y="381"/>
                  </a:lnTo>
                  <a:lnTo>
                    <a:pt x="160" y="390"/>
                  </a:lnTo>
                  <a:lnTo>
                    <a:pt x="158" y="427"/>
                  </a:lnTo>
                  <a:lnTo>
                    <a:pt x="154" y="456"/>
                  </a:lnTo>
                  <a:lnTo>
                    <a:pt x="158" y="467"/>
                  </a:lnTo>
                  <a:lnTo>
                    <a:pt x="176" y="481"/>
                  </a:lnTo>
                  <a:lnTo>
                    <a:pt x="176" y="506"/>
                  </a:lnTo>
                  <a:lnTo>
                    <a:pt x="176" y="522"/>
                  </a:lnTo>
                  <a:lnTo>
                    <a:pt x="156" y="497"/>
                  </a:lnTo>
                  <a:lnTo>
                    <a:pt x="147" y="481"/>
                  </a:lnTo>
                  <a:lnTo>
                    <a:pt x="140" y="486"/>
                  </a:lnTo>
                  <a:lnTo>
                    <a:pt x="145" y="497"/>
                  </a:lnTo>
                  <a:lnTo>
                    <a:pt x="138" y="513"/>
                  </a:lnTo>
                  <a:lnTo>
                    <a:pt x="129" y="527"/>
                  </a:lnTo>
                  <a:lnTo>
                    <a:pt x="122" y="538"/>
                  </a:lnTo>
                  <a:lnTo>
                    <a:pt x="131" y="547"/>
                  </a:lnTo>
                  <a:lnTo>
                    <a:pt x="124" y="558"/>
                  </a:lnTo>
                  <a:lnTo>
                    <a:pt x="108" y="572"/>
                  </a:lnTo>
                  <a:lnTo>
                    <a:pt x="106" y="586"/>
                  </a:lnTo>
                  <a:lnTo>
                    <a:pt x="99" y="599"/>
                  </a:lnTo>
                  <a:lnTo>
                    <a:pt x="77" y="627"/>
                  </a:lnTo>
                  <a:lnTo>
                    <a:pt x="63" y="654"/>
                  </a:lnTo>
                  <a:lnTo>
                    <a:pt x="63" y="658"/>
                  </a:lnTo>
                  <a:lnTo>
                    <a:pt x="70" y="665"/>
                  </a:lnTo>
                  <a:lnTo>
                    <a:pt x="61" y="679"/>
                  </a:lnTo>
                  <a:lnTo>
                    <a:pt x="65" y="692"/>
                  </a:lnTo>
                  <a:lnTo>
                    <a:pt x="77" y="711"/>
                  </a:lnTo>
                  <a:lnTo>
                    <a:pt x="131" y="740"/>
                  </a:lnTo>
                  <a:lnTo>
                    <a:pt x="167" y="772"/>
                  </a:lnTo>
                  <a:lnTo>
                    <a:pt x="179" y="767"/>
                  </a:lnTo>
                  <a:lnTo>
                    <a:pt x="199" y="761"/>
                  </a:lnTo>
                  <a:lnTo>
                    <a:pt x="262" y="788"/>
                  </a:lnTo>
                  <a:lnTo>
                    <a:pt x="271" y="797"/>
                  </a:lnTo>
                  <a:lnTo>
                    <a:pt x="276" y="813"/>
                  </a:lnTo>
                  <a:lnTo>
                    <a:pt x="287" y="820"/>
                  </a:lnTo>
                  <a:lnTo>
                    <a:pt x="301" y="822"/>
                  </a:lnTo>
                  <a:lnTo>
                    <a:pt x="324" y="833"/>
                  </a:lnTo>
                  <a:lnTo>
                    <a:pt x="362" y="836"/>
                  </a:lnTo>
                  <a:lnTo>
                    <a:pt x="373" y="822"/>
                  </a:lnTo>
                  <a:lnTo>
                    <a:pt x="376" y="804"/>
                  </a:lnTo>
                  <a:lnTo>
                    <a:pt x="376" y="786"/>
                  </a:lnTo>
                  <a:lnTo>
                    <a:pt x="392" y="772"/>
                  </a:lnTo>
                  <a:lnTo>
                    <a:pt x="423" y="756"/>
                  </a:lnTo>
                  <a:lnTo>
                    <a:pt x="439" y="754"/>
                  </a:lnTo>
                  <a:lnTo>
                    <a:pt x="455" y="745"/>
                  </a:lnTo>
                  <a:lnTo>
                    <a:pt x="469" y="745"/>
                  </a:lnTo>
                  <a:lnTo>
                    <a:pt x="487" y="756"/>
                  </a:lnTo>
                  <a:lnTo>
                    <a:pt x="498" y="770"/>
                  </a:lnTo>
                  <a:lnTo>
                    <a:pt x="514" y="770"/>
                  </a:lnTo>
                  <a:lnTo>
                    <a:pt x="525" y="772"/>
                  </a:lnTo>
                  <a:lnTo>
                    <a:pt x="550" y="774"/>
                  </a:lnTo>
                  <a:lnTo>
                    <a:pt x="566" y="797"/>
                  </a:lnTo>
                  <a:lnTo>
                    <a:pt x="582" y="806"/>
                  </a:lnTo>
                  <a:lnTo>
                    <a:pt x="602" y="813"/>
                  </a:lnTo>
                  <a:lnTo>
                    <a:pt x="620" y="824"/>
                  </a:lnTo>
                  <a:lnTo>
                    <a:pt x="629" y="826"/>
                  </a:lnTo>
                  <a:lnTo>
                    <a:pt x="657" y="799"/>
                  </a:lnTo>
                  <a:lnTo>
                    <a:pt x="672" y="797"/>
                  </a:lnTo>
                  <a:lnTo>
                    <a:pt x="686" y="786"/>
                  </a:lnTo>
                  <a:lnTo>
                    <a:pt x="702" y="772"/>
                  </a:lnTo>
                  <a:lnTo>
                    <a:pt x="727" y="772"/>
                  </a:lnTo>
                  <a:lnTo>
                    <a:pt x="725" y="742"/>
                  </a:lnTo>
                  <a:lnTo>
                    <a:pt x="720" y="733"/>
                  </a:lnTo>
                  <a:lnTo>
                    <a:pt x="709" y="720"/>
                  </a:lnTo>
                  <a:lnTo>
                    <a:pt x="702" y="722"/>
                  </a:lnTo>
                  <a:lnTo>
                    <a:pt x="693" y="720"/>
                  </a:lnTo>
                  <a:lnTo>
                    <a:pt x="686" y="706"/>
                  </a:lnTo>
                  <a:lnTo>
                    <a:pt x="684" y="679"/>
                  </a:lnTo>
                  <a:lnTo>
                    <a:pt x="700" y="658"/>
                  </a:lnTo>
                  <a:lnTo>
                    <a:pt x="688" y="642"/>
                  </a:lnTo>
                  <a:lnTo>
                    <a:pt x="688" y="636"/>
                  </a:lnTo>
                  <a:lnTo>
                    <a:pt x="711" y="613"/>
                  </a:lnTo>
                  <a:lnTo>
                    <a:pt x="711" y="604"/>
                  </a:lnTo>
                  <a:lnTo>
                    <a:pt x="706" y="572"/>
                  </a:lnTo>
                  <a:lnTo>
                    <a:pt x="722" y="558"/>
                  </a:lnTo>
                  <a:lnTo>
                    <a:pt x="709" y="542"/>
                  </a:lnTo>
                  <a:lnTo>
                    <a:pt x="709" y="529"/>
                  </a:lnTo>
                  <a:lnTo>
                    <a:pt x="706" y="508"/>
                  </a:lnTo>
                  <a:lnTo>
                    <a:pt x="702" y="502"/>
                  </a:lnTo>
                  <a:lnTo>
                    <a:pt x="688" y="502"/>
                  </a:lnTo>
                  <a:lnTo>
                    <a:pt x="675" y="506"/>
                  </a:lnTo>
                  <a:lnTo>
                    <a:pt x="670" y="511"/>
                  </a:lnTo>
                  <a:lnTo>
                    <a:pt x="661" y="517"/>
                  </a:lnTo>
                  <a:lnTo>
                    <a:pt x="650" y="522"/>
                  </a:lnTo>
                  <a:lnTo>
                    <a:pt x="645" y="511"/>
                  </a:lnTo>
                  <a:lnTo>
                    <a:pt x="654" y="499"/>
                  </a:lnTo>
                  <a:lnTo>
                    <a:pt x="659" y="490"/>
                  </a:lnTo>
                  <a:lnTo>
                    <a:pt x="659" y="481"/>
                  </a:lnTo>
                  <a:lnTo>
                    <a:pt x="682" y="458"/>
                  </a:lnTo>
                  <a:lnTo>
                    <a:pt x="693" y="454"/>
                  </a:lnTo>
                  <a:lnTo>
                    <a:pt x="695" y="438"/>
                  </a:lnTo>
                  <a:lnTo>
                    <a:pt x="706" y="422"/>
                  </a:lnTo>
                  <a:lnTo>
                    <a:pt x="743" y="395"/>
                  </a:lnTo>
                  <a:lnTo>
                    <a:pt x="754" y="395"/>
                  </a:lnTo>
                  <a:lnTo>
                    <a:pt x="759" y="386"/>
                  </a:lnTo>
                  <a:lnTo>
                    <a:pt x="770" y="374"/>
                  </a:lnTo>
                  <a:lnTo>
                    <a:pt x="779" y="374"/>
                  </a:lnTo>
                  <a:lnTo>
                    <a:pt x="784" y="368"/>
                  </a:lnTo>
                  <a:lnTo>
                    <a:pt x="790" y="363"/>
                  </a:lnTo>
                  <a:lnTo>
                    <a:pt x="799" y="347"/>
                  </a:lnTo>
                  <a:lnTo>
                    <a:pt x="806" y="324"/>
                  </a:lnTo>
                  <a:lnTo>
                    <a:pt x="808" y="311"/>
                  </a:lnTo>
                  <a:lnTo>
                    <a:pt x="808" y="299"/>
                  </a:lnTo>
                  <a:lnTo>
                    <a:pt x="822" y="281"/>
                  </a:lnTo>
                  <a:lnTo>
                    <a:pt x="840" y="272"/>
                  </a:lnTo>
                  <a:lnTo>
                    <a:pt x="852" y="261"/>
                  </a:lnTo>
                  <a:lnTo>
                    <a:pt x="852" y="256"/>
                  </a:lnTo>
                  <a:lnTo>
                    <a:pt x="833" y="245"/>
                  </a:lnTo>
                  <a:lnTo>
                    <a:pt x="827" y="240"/>
                  </a:lnTo>
                  <a:lnTo>
                    <a:pt x="802" y="238"/>
                  </a:lnTo>
                  <a:lnTo>
                    <a:pt x="774" y="233"/>
                  </a:lnTo>
                  <a:lnTo>
                    <a:pt x="763" y="233"/>
                  </a:lnTo>
                  <a:lnTo>
                    <a:pt x="754" y="229"/>
                  </a:lnTo>
                  <a:lnTo>
                    <a:pt x="743" y="218"/>
                  </a:lnTo>
                  <a:lnTo>
                    <a:pt x="734" y="202"/>
                  </a:lnTo>
                  <a:lnTo>
                    <a:pt x="727" y="190"/>
                  </a:lnTo>
                  <a:lnTo>
                    <a:pt x="716" y="186"/>
                  </a:lnTo>
                  <a:lnTo>
                    <a:pt x="702" y="181"/>
                  </a:lnTo>
                  <a:lnTo>
                    <a:pt x="697" y="179"/>
                  </a:lnTo>
                  <a:lnTo>
                    <a:pt x="682" y="165"/>
                  </a:lnTo>
                  <a:lnTo>
                    <a:pt x="659" y="149"/>
                  </a:lnTo>
                  <a:lnTo>
                    <a:pt x="648" y="134"/>
                  </a:lnTo>
                  <a:lnTo>
                    <a:pt x="632" y="129"/>
                  </a:lnTo>
                  <a:lnTo>
                    <a:pt x="625" y="122"/>
                  </a:lnTo>
                  <a:lnTo>
                    <a:pt x="618" y="106"/>
                  </a:lnTo>
                  <a:lnTo>
                    <a:pt x="600" y="84"/>
                  </a:lnTo>
                  <a:lnTo>
                    <a:pt x="595" y="70"/>
                  </a:lnTo>
                  <a:lnTo>
                    <a:pt x="582" y="56"/>
                  </a:lnTo>
                  <a:lnTo>
                    <a:pt x="575" y="43"/>
                  </a:lnTo>
                  <a:lnTo>
                    <a:pt x="566" y="34"/>
                  </a:lnTo>
                  <a:lnTo>
                    <a:pt x="552" y="22"/>
                  </a:lnTo>
                  <a:lnTo>
                    <a:pt x="537" y="6"/>
                  </a:lnTo>
                  <a:lnTo>
                    <a:pt x="525" y="0"/>
                  </a:lnTo>
                  <a:lnTo>
                    <a:pt x="493" y="2"/>
                  </a:lnTo>
                  <a:lnTo>
                    <a:pt x="482" y="2"/>
                  </a:lnTo>
                  <a:lnTo>
                    <a:pt x="464" y="13"/>
                  </a:lnTo>
                  <a:lnTo>
                    <a:pt x="475" y="24"/>
                  </a:lnTo>
                  <a:lnTo>
                    <a:pt x="462" y="38"/>
                  </a:lnTo>
                  <a:lnTo>
                    <a:pt x="432" y="79"/>
                  </a:lnTo>
                  <a:lnTo>
                    <a:pt x="416" y="86"/>
                  </a:lnTo>
                  <a:lnTo>
                    <a:pt x="373" y="90"/>
                  </a:lnTo>
                  <a:lnTo>
                    <a:pt x="353" y="97"/>
                  </a:lnTo>
                  <a:lnTo>
                    <a:pt x="344" y="106"/>
                  </a:lnTo>
                  <a:lnTo>
                    <a:pt x="339" y="115"/>
                  </a:lnTo>
                  <a:lnTo>
                    <a:pt x="321" y="111"/>
                  </a:lnTo>
                  <a:lnTo>
                    <a:pt x="294" y="115"/>
                  </a:lnTo>
                  <a:lnTo>
                    <a:pt x="278" y="113"/>
                  </a:lnTo>
                  <a:lnTo>
                    <a:pt x="265" y="104"/>
                  </a:lnTo>
                  <a:lnTo>
                    <a:pt x="253" y="90"/>
                  </a:lnTo>
                  <a:lnTo>
                    <a:pt x="244" y="86"/>
                  </a:lnTo>
                  <a:lnTo>
                    <a:pt x="251" y="77"/>
                  </a:lnTo>
                  <a:lnTo>
                    <a:pt x="240" y="65"/>
                  </a:lnTo>
                  <a:lnTo>
                    <a:pt x="228" y="63"/>
                  </a:lnTo>
                  <a:lnTo>
                    <a:pt x="219" y="63"/>
                  </a:lnTo>
                  <a:lnTo>
                    <a:pt x="219" y="65"/>
                  </a:lnTo>
                  <a:lnTo>
                    <a:pt x="226" y="74"/>
                  </a:lnTo>
                  <a:lnTo>
                    <a:pt x="222" y="81"/>
                  </a:lnTo>
                  <a:lnTo>
                    <a:pt x="226" y="93"/>
                  </a:lnTo>
                  <a:lnTo>
                    <a:pt x="228" y="106"/>
                  </a:lnTo>
                  <a:lnTo>
                    <a:pt x="228" y="118"/>
                  </a:lnTo>
                  <a:lnTo>
                    <a:pt x="226" y="120"/>
                  </a:lnTo>
                  <a:lnTo>
                    <a:pt x="219" y="127"/>
                  </a:lnTo>
                  <a:lnTo>
                    <a:pt x="217" y="136"/>
                  </a:lnTo>
                  <a:lnTo>
                    <a:pt x="217" y="147"/>
                  </a:lnTo>
                  <a:lnTo>
                    <a:pt x="215" y="156"/>
                  </a:lnTo>
                  <a:lnTo>
                    <a:pt x="203" y="154"/>
                  </a:lnTo>
                  <a:lnTo>
                    <a:pt x="188" y="145"/>
                  </a:lnTo>
                  <a:lnTo>
                    <a:pt x="179" y="154"/>
                  </a:lnTo>
                  <a:lnTo>
                    <a:pt x="165" y="143"/>
                  </a:lnTo>
                  <a:lnTo>
                    <a:pt x="156" y="140"/>
                  </a:lnTo>
                  <a:lnTo>
                    <a:pt x="147" y="149"/>
                  </a:lnTo>
                  <a:lnTo>
                    <a:pt x="138" y="147"/>
                  </a:lnTo>
                  <a:lnTo>
                    <a:pt x="138" y="140"/>
                  </a:lnTo>
                  <a:lnTo>
                    <a:pt x="104" y="106"/>
                  </a:lnTo>
                  <a:lnTo>
                    <a:pt x="95" y="106"/>
                  </a:lnTo>
                  <a:lnTo>
                    <a:pt x="88" y="111"/>
                  </a:lnTo>
                  <a:lnTo>
                    <a:pt x="74" y="118"/>
                  </a:lnTo>
                  <a:lnTo>
                    <a:pt x="65" y="120"/>
                  </a:lnTo>
                  <a:lnTo>
                    <a:pt x="54" y="109"/>
                  </a:lnTo>
                  <a:lnTo>
                    <a:pt x="31" y="109"/>
                  </a:lnTo>
                  <a:lnTo>
                    <a:pt x="13" y="118"/>
                  </a:lnTo>
                </a:path>
              </a:pathLst>
            </a:custGeom>
            <a:solidFill>
              <a:srgbClr val="FF0000"/>
            </a:solidFill>
            <a:ln w="12700" cap="rnd">
              <a:solidFill>
                <a:schemeClr val="bg1"/>
              </a:solidFill>
              <a:round/>
              <a:headEnd/>
              <a:tailEnd/>
            </a:ln>
          </p:spPr>
          <p:txBody>
            <a:bodyPr/>
            <a:lstStyle/>
            <a:p>
              <a:pPr>
                <a:defRPr/>
              </a:pPr>
              <a:endParaRPr lang="en-GB" dirty="0"/>
            </a:p>
          </p:txBody>
        </p:sp>
        <p:sp>
          <p:nvSpPr>
            <p:cNvPr id="129" name="Freeform 51"/>
            <p:cNvSpPr>
              <a:spLocks/>
            </p:cNvSpPr>
            <p:nvPr/>
          </p:nvSpPr>
          <p:spPr bwMode="auto">
            <a:xfrm>
              <a:off x="4018" y="2038"/>
              <a:ext cx="394" cy="194"/>
            </a:xfrm>
            <a:custGeom>
              <a:avLst/>
              <a:gdLst>
                <a:gd name="T0" fmla="*/ 83 w 415"/>
                <a:gd name="T1" fmla="*/ 43 h 220"/>
                <a:gd name="T2" fmla="*/ 76 w 415"/>
                <a:gd name="T3" fmla="*/ 26 h 220"/>
                <a:gd name="T4" fmla="*/ 53 w 415"/>
                <a:gd name="T5" fmla="*/ 18 h 220"/>
                <a:gd name="T6" fmla="*/ 28 w 415"/>
                <a:gd name="T7" fmla="*/ 32 h 220"/>
                <a:gd name="T8" fmla="*/ 14 w 415"/>
                <a:gd name="T9" fmla="*/ 61 h 220"/>
                <a:gd name="T10" fmla="*/ 9 w 415"/>
                <a:gd name="T11" fmla="*/ 70 h 220"/>
                <a:gd name="T12" fmla="*/ 0 w 415"/>
                <a:gd name="T13" fmla="*/ 81 h 220"/>
                <a:gd name="T14" fmla="*/ 4 w 415"/>
                <a:gd name="T15" fmla="*/ 102 h 220"/>
                <a:gd name="T16" fmla="*/ 11 w 415"/>
                <a:gd name="T17" fmla="*/ 115 h 220"/>
                <a:gd name="T18" fmla="*/ 44 w 415"/>
                <a:gd name="T19" fmla="*/ 103 h 220"/>
                <a:gd name="T20" fmla="*/ 63 w 415"/>
                <a:gd name="T21" fmla="*/ 102 h 220"/>
                <a:gd name="T22" fmla="*/ 88 w 415"/>
                <a:gd name="T23" fmla="*/ 106 h 220"/>
                <a:gd name="T24" fmla="*/ 115 w 415"/>
                <a:gd name="T25" fmla="*/ 102 h 220"/>
                <a:gd name="T26" fmla="*/ 131 w 415"/>
                <a:gd name="T27" fmla="*/ 105 h 220"/>
                <a:gd name="T28" fmla="*/ 152 w 415"/>
                <a:gd name="T29" fmla="*/ 102 h 220"/>
                <a:gd name="T30" fmla="*/ 178 w 415"/>
                <a:gd name="T31" fmla="*/ 101 h 220"/>
                <a:gd name="T32" fmla="*/ 203 w 415"/>
                <a:gd name="T33" fmla="*/ 114 h 220"/>
                <a:gd name="T34" fmla="*/ 238 w 415"/>
                <a:gd name="T35" fmla="*/ 124 h 220"/>
                <a:gd name="T36" fmla="*/ 258 w 415"/>
                <a:gd name="T37" fmla="*/ 132 h 220"/>
                <a:gd name="T38" fmla="*/ 288 w 415"/>
                <a:gd name="T39" fmla="*/ 126 h 220"/>
                <a:gd name="T40" fmla="*/ 303 w 415"/>
                <a:gd name="T41" fmla="*/ 115 h 220"/>
                <a:gd name="T42" fmla="*/ 329 w 415"/>
                <a:gd name="T43" fmla="*/ 90 h 220"/>
                <a:gd name="T44" fmla="*/ 331 w 415"/>
                <a:gd name="T45" fmla="*/ 62 h 220"/>
                <a:gd name="T46" fmla="*/ 311 w 415"/>
                <a:gd name="T47" fmla="*/ 47 h 220"/>
                <a:gd name="T48" fmla="*/ 296 w 415"/>
                <a:gd name="T49" fmla="*/ 22 h 220"/>
                <a:gd name="T50" fmla="*/ 275 w 415"/>
                <a:gd name="T51" fmla="*/ 13 h 220"/>
                <a:gd name="T52" fmla="*/ 236 w 415"/>
                <a:gd name="T53" fmla="*/ 20 h 220"/>
                <a:gd name="T54" fmla="*/ 214 w 415"/>
                <a:gd name="T55" fmla="*/ 13 h 220"/>
                <a:gd name="T56" fmla="*/ 194 w 415"/>
                <a:gd name="T57" fmla="*/ 4 h 220"/>
                <a:gd name="T58" fmla="*/ 173 w 415"/>
                <a:gd name="T59" fmla="*/ 0 h 220"/>
                <a:gd name="T60" fmla="*/ 151 w 415"/>
                <a:gd name="T61" fmla="*/ 4 h 220"/>
                <a:gd name="T62" fmla="*/ 140 w 415"/>
                <a:gd name="T63" fmla="*/ 13 h 220"/>
                <a:gd name="T64" fmla="*/ 143 w 415"/>
                <a:gd name="T65" fmla="*/ 41 h 220"/>
                <a:gd name="T66" fmla="*/ 131 w 415"/>
                <a:gd name="T67" fmla="*/ 57 h 220"/>
                <a:gd name="T68" fmla="*/ 116 w 415"/>
                <a:gd name="T69" fmla="*/ 57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5"/>
                <a:gd name="T106" fmla="*/ 0 h 220"/>
                <a:gd name="T107" fmla="*/ 415 w 415"/>
                <a:gd name="T108" fmla="*/ 220 h 2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5" h="220">
                  <a:moveTo>
                    <a:pt x="122" y="86"/>
                  </a:moveTo>
                  <a:lnTo>
                    <a:pt x="102" y="73"/>
                  </a:lnTo>
                  <a:lnTo>
                    <a:pt x="97" y="59"/>
                  </a:lnTo>
                  <a:lnTo>
                    <a:pt x="93" y="43"/>
                  </a:lnTo>
                  <a:lnTo>
                    <a:pt x="81" y="29"/>
                  </a:lnTo>
                  <a:lnTo>
                    <a:pt x="65" y="29"/>
                  </a:lnTo>
                  <a:lnTo>
                    <a:pt x="54" y="36"/>
                  </a:lnTo>
                  <a:lnTo>
                    <a:pt x="36" y="52"/>
                  </a:lnTo>
                  <a:lnTo>
                    <a:pt x="15" y="91"/>
                  </a:lnTo>
                  <a:lnTo>
                    <a:pt x="18" y="100"/>
                  </a:lnTo>
                  <a:lnTo>
                    <a:pt x="18" y="111"/>
                  </a:lnTo>
                  <a:lnTo>
                    <a:pt x="13" y="116"/>
                  </a:lnTo>
                  <a:lnTo>
                    <a:pt x="6" y="125"/>
                  </a:lnTo>
                  <a:lnTo>
                    <a:pt x="0" y="134"/>
                  </a:lnTo>
                  <a:lnTo>
                    <a:pt x="4" y="143"/>
                  </a:lnTo>
                  <a:lnTo>
                    <a:pt x="4" y="168"/>
                  </a:lnTo>
                  <a:lnTo>
                    <a:pt x="6" y="187"/>
                  </a:lnTo>
                  <a:lnTo>
                    <a:pt x="15" y="189"/>
                  </a:lnTo>
                  <a:lnTo>
                    <a:pt x="34" y="184"/>
                  </a:lnTo>
                  <a:lnTo>
                    <a:pt x="54" y="171"/>
                  </a:lnTo>
                  <a:lnTo>
                    <a:pt x="63" y="164"/>
                  </a:lnTo>
                  <a:lnTo>
                    <a:pt x="77" y="168"/>
                  </a:lnTo>
                  <a:lnTo>
                    <a:pt x="95" y="171"/>
                  </a:lnTo>
                  <a:lnTo>
                    <a:pt x="109" y="175"/>
                  </a:lnTo>
                  <a:lnTo>
                    <a:pt x="120" y="180"/>
                  </a:lnTo>
                  <a:lnTo>
                    <a:pt x="141" y="168"/>
                  </a:lnTo>
                  <a:lnTo>
                    <a:pt x="152" y="168"/>
                  </a:lnTo>
                  <a:lnTo>
                    <a:pt x="161" y="173"/>
                  </a:lnTo>
                  <a:lnTo>
                    <a:pt x="175" y="177"/>
                  </a:lnTo>
                  <a:lnTo>
                    <a:pt x="188" y="168"/>
                  </a:lnTo>
                  <a:lnTo>
                    <a:pt x="207" y="164"/>
                  </a:lnTo>
                  <a:lnTo>
                    <a:pt x="220" y="166"/>
                  </a:lnTo>
                  <a:lnTo>
                    <a:pt x="229" y="184"/>
                  </a:lnTo>
                  <a:lnTo>
                    <a:pt x="250" y="187"/>
                  </a:lnTo>
                  <a:lnTo>
                    <a:pt x="275" y="184"/>
                  </a:lnTo>
                  <a:lnTo>
                    <a:pt x="293" y="205"/>
                  </a:lnTo>
                  <a:lnTo>
                    <a:pt x="304" y="216"/>
                  </a:lnTo>
                  <a:lnTo>
                    <a:pt x="318" y="219"/>
                  </a:lnTo>
                  <a:lnTo>
                    <a:pt x="336" y="212"/>
                  </a:lnTo>
                  <a:lnTo>
                    <a:pt x="354" y="209"/>
                  </a:lnTo>
                  <a:lnTo>
                    <a:pt x="366" y="198"/>
                  </a:lnTo>
                  <a:lnTo>
                    <a:pt x="373" y="189"/>
                  </a:lnTo>
                  <a:lnTo>
                    <a:pt x="395" y="164"/>
                  </a:lnTo>
                  <a:lnTo>
                    <a:pt x="407" y="150"/>
                  </a:lnTo>
                  <a:lnTo>
                    <a:pt x="414" y="132"/>
                  </a:lnTo>
                  <a:lnTo>
                    <a:pt x="409" y="102"/>
                  </a:lnTo>
                  <a:lnTo>
                    <a:pt x="400" y="95"/>
                  </a:lnTo>
                  <a:lnTo>
                    <a:pt x="382" y="77"/>
                  </a:lnTo>
                  <a:lnTo>
                    <a:pt x="373" y="59"/>
                  </a:lnTo>
                  <a:lnTo>
                    <a:pt x="366" y="36"/>
                  </a:lnTo>
                  <a:lnTo>
                    <a:pt x="348" y="22"/>
                  </a:lnTo>
                  <a:lnTo>
                    <a:pt x="338" y="22"/>
                  </a:lnTo>
                  <a:lnTo>
                    <a:pt x="304" y="22"/>
                  </a:lnTo>
                  <a:lnTo>
                    <a:pt x="291" y="34"/>
                  </a:lnTo>
                  <a:lnTo>
                    <a:pt x="279" y="36"/>
                  </a:lnTo>
                  <a:lnTo>
                    <a:pt x="263" y="22"/>
                  </a:lnTo>
                  <a:lnTo>
                    <a:pt x="247" y="15"/>
                  </a:lnTo>
                  <a:lnTo>
                    <a:pt x="238" y="4"/>
                  </a:lnTo>
                  <a:lnTo>
                    <a:pt x="232" y="2"/>
                  </a:lnTo>
                  <a:lnTo>
                    <a:pt x="213" y="0"/>
                  </a:lnTo>
                  <a:lnTo>
                    <a:pt x="200" y="4"/>
                  </a:lnTo>
                  <a:lnTo>
                    <a:pt x="186" y="4"/>
                  </a:lnTo>
                  <a:lnTo>
                    <a:pt x="179" y="11"/>
                  </a:lnTo>
                  <a:lnTo>
                    <a:pt x="172" y="22"/>
                  </a:lnTo>
                  <a:lnTo>
                    <a:pt x="172" y="43"/>
                  </a:lnTo>
                  <a:lnTo>
                    <a:pt x="177" y="68"/>
                  </a:lnTo>
                  <a:lnTo>
                    <a:pt x="177" y="79"/>
                  </a:lnTo>
                  <a:lnTo>
                    <a:pt x="161" y="95"/>
                  </a:lnTo>
                  <a:lnTo>
                    <a:pt x="152" y="104"/>
                  </a:lnTo>
                  <a:lnTo>
                    <a:pt x="143" y="95"/>
                  </a:lnTo>
                  <a:lnTo>
                    <a:pt x="122" y="86"/>
                  </a:lnTo>
                </a:path>
              </a:pathLst>
            </a:custGeom>
            <a:grpFill/>
            <a:ln w="12700" cap="rnd">
              <a:solidFill>
                <a:schemeClr val="bg1"/>
              </a:solidFill>
              <a:round/>
              <a:headEnd/>
              <a:tailEnd/>
            </a:ln>
          </p:spPr>
          <p:txBody>
            <a:bodyPr/>
            <a:lstStyle/>
            <a:p>
              <a:pPr>
                <a:defRPr/>
              </a:pPr>
              <a:endParaRPr lang="en-GB" dirty="0"/>
            </a:p>
          </p:txBody>
        </p:sp>
        <p:sp>
          <p:nvSpPr>
            <p:cNvPr id="130" name="Freeform 52"/>
            <p:cNvSpPr>
              <a:spLocks/>
            </p:cNvSpPr>
            <p:nvPr/>
          </p:nvSpPr>
          <p:spPr bwMode="auto">
            <a:xfrm>
              <a:off x="2442" y="1793"/>
              <a:ext cx="480" cy="735"/>
            </a:xfrm>
            <a:custGeom>
              <a:avLst/>
              <a:gdLst>
                <a:gd name="T0" fmla="*/ 134 w 504"/>
                <a:gd name="T1" fmla="*/ 344 h 836"/>
                <a:gd name="T2" fmla="*/ 89 w 504"/>
                <a:gd name="T3" fmla="*/ 368 h 836"/>
                <a:gd name="T4" fmla="*/ 76 w 504"/>
                <a:gd name="T5" fmla="*/ 387 h 836"/>
                <a:gd name="T6" fmla="*/ 104 w 504"/>
                <a:gd name="T7" fmla="*/ 400 h 836"/>
                <a:gd name="T8" fmla="*/ 124 w 504"/>
                <a:gd name="T9" fmla="*/ 406 h 836"/>
                <a:gd name="T10" fmla="*/ 165 w 504"/>
                <a:gd name="T11" fmla="*/ 413 h 836"/>
                <a:gd name="T12" fmla="*/ 139 w 504"/>
                <a:gd name="T13" fmla="*/ 435 h 836"/>
                <a:gd name="T14" fmla="*/ 80 w 504"/>
                <a:gd name="T15" fmla="*/ 423 h 836"/>
                <a:gd name="T16" fmla="*/ 37 w 504"/>
                <a:gd name="T17" fmla="*/ 448 h 836"/>
                <a:gd name="T18" fmla="*/ 2 w 504"/>
                <a:gd name="T19" fmla="*/ 462 h 836"/>
                <a:gd name="T20" fmla="*/ 20 w 504"/>
                <a:gd name="T21" fmla="*/ 472 h 836"/>
                <a:gd name="T22" fmla="*/ 53 w 504"/>
                <a:gd name="T23" fmla="*/ 469 h 836"/>
                <a:gd name="T24" fmla="*/ 100 w 504"/>
                <a:gd name="T25" fmla="*/ 484 h 836"/>
                <a:gd name="T26" fmla="*/ 136 w 504"/>
                <a:gd name="T27" fmla="*/ 461 h 836"/>
                <a:gd name="T28" fmla="*/ 167 w 504"/>
                <a:gd name="T29" fmla="*/ 475 h 836"/>
                <a:gd name="T30" fmla="*/ 210 w 504"/>
                <a:gd name="T31" fmla="*/ 480 h 836"/>
                <a:gd name="T32" fmla="*/ 242 w 504"/>
                <a:gd name="T33" fmla="*/ 477 h 836"/>
                <a:gd name="T34" fmla="*/ 289 w 504"/>
                <a:gd name="T35" fmla="*/ 491 h 836"/>
                <a:gd name="T36" fmla="*/ 326 w 504"/>
                <a:gd name="T37" fmla="*/ 492 h 836"/>
                <a:gd name="T38" fmla="*/ 366 w 504"/>
                <a:gd name="T39" fmla="*/ 484 h 836"/>
                <a:gd name="T40" fmla="*/ 349 w 504"/>
                <a:gd name="T41" fmla="*/ 461 h 836"/>
                <a:gd name="T42" fmla="*/ 350 w 504"/>
                <a:gd name="T43" fmla="*/ 446 h 836"/>
                <a:gd name="T44" fmla="*/ 401 w 504"/>
                <a:gd name="T45" fmla="*/ 423 h 836"/>
                <a:gd name="T46" fmla="*/ 413 w 504"/>
                <a:gd name="T47" fmla="*/ 390 h 836"/>
                <a:gd name="T48" fmla="*/ 377 w 504"/>
                <a:gd name="T49" fmla="*/ 373 h 836"/>
                <a:gd name="T50" fmla="*/ 352 w 504"/>
                <a:gd name="T51" fmla="*/ 371 h 836"/>
                <a:gd name="T52" fmla="*/ 361 w 504"/>
                <a:gd name="T53" fmla="*/ 341 h 836"/>
                <a:gd name="T54" fmla="*/ 361 w 504"/>
                <a:gd name="T55" fmla="*/ 299 h 836"/>
                <a:gd name="T56" fmla="*/ 324 w 504"/>
                <a:gd name="T57" fmla="*/ 250 h 836"/>
                <a:gd name="T58" fmla="*/ 324 w 504"/>
                <a:gd name="T59" fmla="*/ 211 h 836"/>
                <a:gd name="T60" fmla="*/ 311 w 504"/>
                <a:gd name="T61" fmla="*/ 182 h 836"/>
                <a:gd name="T62" fmla="*/ 271 w 504"/>
                <a:gd name="T63" fmla="*/ 165 h 836"/>
                <a:gd name="T64" fmla="*/ 268 w 504"/>
                <a:gd name="T65" fmla="*/ 153 h 836"/>
                <a:gd name="T66" fmla="*/ 302 w 504"/>
                <a:gd name="T67" fmla="*/ 156 h 836"/>
                <a:gd name="T68" fmla="*/ 354 w 504"/>
                <a:gd name="T69" fmla="*/ 110 h 836"/>
                <a:gd name="T70" fmla="*/ 352 w 504"/>
                <a:gd name="T71" fmla="*/ 80 h 836"/>
                <a:gd name="T72" fmla="*/ 302 w 504"/>
                <a:gd name="T73" fmla="*/ 65 h 836"/>
                <a:gd name="T74" fmla="*/ 276 w 504"/>
                <a:gd name="T75" fmla="*/ 67 h 836"/>
                <a:gd name="T76" fmla="*/ 290 w 504"/>
                <a:gd name="T77" fmla="*/ 48 h 836"/>
                <a:gd name="T78" fmla="*/ 345 w 504"/>
                <a:gd name="T79" fmla="*/ 24 h 836"/>
                <a:gd name="T80" fmla="*/ 310 w 504"/>
                <a:gd name="T81" fmla="*/ 8 h 836"/>
                <a:gd name="T82" fmla="*/ 253 w 504"/>
                <a:gd name="T83" fmla="*/ 14 h 836"/>
                <a:gd name="T84" fmla="*/ 229 w 504"/>
                <a:gd name="T85" fmla="*/ 32 h 836"/>
                <a:gd name="T86" fmla="*/ 210 w 504"/>
                <a:gd name="T87" fmla="*/ 55 h 836"/>
                <a:gd name="T88" fmla="*/ 167 w 504"/>
                <a:gd name="T89" fmla="*/ 97 h 836"/>
                <a:gd name="T90" fmla="*/ 195 w 504"/>
                <a:gd name="T91" fmla="*/ 103 h 836"/>
                <a:gd name="T92" fmla="*/ 154 w 504"/>
                <a:gd name="T93" fmla="*/ 153 h 836"/>
                <a:gd name="T94" fmla="*/ 170 w 504"/>
                <a:gd name="T95" fmla="*/ 161 h 836"/>
                <a:gd name="T96" fmla="*/ 193 w 504"/>
                <a:gd name="T97" fmla="*/ 171 h 836"/>
                <a:gd name="T98" fmla="*/ 165 w 504"/>
                <a:gd name="T99" fmla="*/ 201 h 836"/>
                <a:gd name="T100" fmla="*/ 207 w 504"/>
                <a:gd name="T101" fmla="*/ 221 h 836"/>
                <a:gd name="T102" fmla="*/ 230 w 504"/>
                <a:gd name="T103" fmla="*/ 228 h 836"/>
                <a:gd name="T104" fmla="*/ 223 w 504"/>
                <a:gd name="T105" fmla="*/ 271 h 836"/>
                <a:gd name="T106" fmla="*/ 221 w 504"/>
                <a:gd name="T107" fmla="*/ 301 h 836"/>
                <a:gd name="T108" fmla="*/ 202 w 504"/>
                <a:gd name="T109" fmla="*/ 314 h 8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4"/>
                <a:gd name="T166" fmla="*/ 0 h 836"/>
                <a:gd name="T167" fmla="*/ 504 w 504"/>
                <a:gd name="T168" fmla="*/ 836 h 8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4" h="836">
                  <a:moveTo>
                    <a:pt x="149" y="535"/>
                  </a:moveTo>
                  <a:lnTo>
                    <a:pt x="174" y="555"/>
                  </a:lnTo>
                  <a:lnTo>
                    <a:pt x="163" y="576"/>
                  </a:lnTo>
                  <a:lnTo>
                    <a:pt x="149" y="594"/>
                  </a:lnTo>
                  <a:lnTo>
                    <a:pt x="126" y="605"/>
                  </a:lnTo>
                  <a:lnTo>
                    <a:pt x="108" y="614"/>
                  </a:lnTo>
                  <a:lnTo>
                    <a:pt x="88" y="617"/>
                  </a:lnTo>
                  <a:lnTo>
                    <a:pt x="79" y="623"/>
                  </a:lnTo>
                  <a:lnTo>
                    <a:pt x="92" y="648"/>
                  </a:lnTo>
                  <a:lnTo>
                    <a:pt x="115" y="648"/>
                  </a:lnTo>
                  <a:lnTo>
                    <a:pt x="126" y="651"/>
                  </a:lnTo>
                  <a:lnTo>
                    <a:pt x="126" y="669"/>
                  </a:lnTo>
                  <a:lnTo>
                    <a:pt x="138" y="669"/>
                  </a:lnTo>
                  <a:lnTo>
                    <a:pt x="147" y="664"/>
                  </a:lnTo>
                  <a:lnTo>
                    <a:pt x="151" y="680"/>
                  </a:lnTo>
                  <a:lnTo>
                    <a:pt x="165" y="696"/>
                  </a:lnTo>
                  <a:lnTo>
                    <a:pt x="185" y="696"/>
                  </a:lnTo>
                  <a:lnTo>
                    <a:pt x="201" y="692"/>
                  </a:lnTo>
                  <a:lnTo>
                    <a:pt x="212" y="696"/>
                  </a:lnTo>
                  <a:lnTo>
                    <a:pt x="181" y="721"/>
                  </a:lnTo>
                  <a:lnTo>
                    <a:pt x="169" y="728"/>
                  </a:lnTo>
                  <a:lnTo>
                    <a:pt x="151" y="721"/>
                  </a:lnTo>
                  <a:lnTo>
                    <a:pt x="115" y="707"/>
                  </a:lnTo>
                  <a:lnTo>
                    <a:pt x="97" y="707"/>
                  </a:lnTo>
                  <a:lnTo>
                    <a:pt x="79" y="721"/>
                  </a:lnTo>
                  <a:lnTo>
                    <a:pt x="56" y="741"/>
                  </a:lnTo>
                  <a:lnTo>
                    <a:pt x="45" y="751"/>
                  </a:lnTo>
                  <a:lnTo>
                    <a:pt x="31" y="755"/>
                  </a:lnTo>
                  <a:lnTo>
                    <a:pt x="13" y="764"/>
                  </a:lnTo>
                  <a:lnTo>
                    <a:pt x="2" y="773"/>
                  </a:lnTo>
                  <a:lnTo>
                    <a:pt x="0" y="780"/>
                  </a:lnTo>
                  <a:lnTo>
                    <a:pt x="13" y="782"/>
                  </a:lnTo>
                  <a:lnTo>
                    <a:pt x="24" y="791"/>
                  </a:lnTo>
                  <a:lnTo>
                    <a:pt x="38" y="798"/>
                  </a:lnTo>
                  <a:lnTo>
                    <a:pt x="52" y="791"/>
                  </a:lnTo>
                  <a:lnTo>
                    <a:pt x="65" y="785"/>
                  </a:lnTo>
                  <a:lnTo>
                    <a:pt x="79" y="787"/>
                  </a:lnTo>
                  <a:lnTo>
                    <a:pt x="101" y="800"/>
                  </a:lnTo>
                  <a:lnTo>
                    <a:pt x="122" y="810"/>
                  </a:lnTo>
                  <a:lnTo>
                    <a:pt x="135" y="800"/>
                  </a:lnTo>
                  <a:lnTo>
                    <a:pt x="142" y="785"/>
                  </a:lnTo>
                  <a:lnTo>
                    <a:pt x="165" y="771"/>
                  </a:lnTo>
                  <a:lnTo>
                    <a:pt x="178" y="771"/>
                  </a:lnTo>
                  <a:lnTo>
                    <a:pt x="192" y="785"/>
                  </a:lnTo>
                  <a:lnTo>
                    <a:pt x="203" y="794"/>
                  </a:lnTo>
                  <a:lnTo>
                    <a:pt x="219" y="794"/>
                  </a:lnTo>
                  <a:lnTo>
                    <a:pt x="242" y="796"/>
                  </a:lnTo>
                  <a:lnTo>
                    <a:pt x="256" y="803"/>
                  </a:lnTo>
                  <a:lnTo>
                    <a:pt x="271" y="791"/>
                  </a:lnTo>
                  <a:lnTo>
                    <a:pt x="283" y="791"/>
                  </a:lnTo>
                  <a:lnTo>
                    <a:pt x="294" y="798"/>
                  </a:lnTo>
                  <a:lnTo>
                    <a:pt x="310" y="814"/>
                  </a:lnTo>
                  <a:lnTo>
                    <a:pt x="328" y="816"/>
                  </a:lnTo>
                  <a:lnTo>
                    <a:pt x="351" y="821"/>
                  </a:lnTo>
                  <a:lnTo>
                    <a:pt x="364" y="830"/>
                  </a:lnTo>
                  <a:lnTo>
                    <a:pt x="382" y="835"/>
                  </a:lnTo>
                  <a:lnTo>
                    <a:pt x="396" y="825"/>
                  </a:lnTo>
                  <a:lnTo>
                    <a:pt x="416" y="814"/>
                  </a:lnTo>
                  <a:lnTo>
                    <a:pt x="428" y="812"/>
                  </a:lnTo>
                  <a:lnTo>
                    <a:pt x="444" y="810"/>
                  </a:lnTo>
                  <a:lnTo>
                    <a:pt x="457" y="796"/>
                  </a:lnTo>
                  <a:lnTo>
                    <a:pt x="446" y="785"/>
                  </a:lnTo>
                  <a:lnTo>
                    <a:pt x="423" y="771"/>
                  </a:lnTo>
                  <a:lnTo>
                    <a:pt x="416" y="764"/>
                  </a:lnTo>
                  <a:lnTo>
                    <a:pt x="416" y="755"/>
                  </a:lnTo>
                  <a:lnTo>
                    <a:pt x="425" y="746"/>
                  </a:lnTo>
                  <a:lnTo>
                    <a:pt x="444" y="744"/>
                  </a:lnTo>
                  <a:lnTo>
                    <a:pt x="459" y="737"/>
                  </a:lnTo>
                  <a:lnTo>
                    <a:pt x="487" y="707"/>
                  </a:lnTo>
                  <a:lnTo>
                    <a:pt x="498" y="694"/>
                  </a:lnTo>
                  <a:lnTo>
                    <a:pt x="503" y="669"/>
                  </a:lnTo>
                  <a:lnTo>
                    <a:pt x="503" y="653"/>
                  </a:lnTo>
                  <a:lnTo>
                    <a:pt x="491" y="644"/>
                  </a:lnTo>
                  <a:lnTo>
                    <a:pt x="473" y="630"/>
                  </a:lnTo>
                  <a:lnTo>
                    <a:pt x="459" y="623"/>
                  </a:lnTo>
                  <a:lnTo>
                    <a:pt x="444" y="626"/>
                  </a:lnTo>
                  <a:lnTo>
                    <a:pt x="432" y="633"/>
                  </a:lnTo>
                  <a:lnTo>
                    <a:pt x="428" y="621"/>
                  </a:lnTo>
                  <a:lnTo>
                    <a:pt x="437" y="605"/>
                  </a:lnTo>
                  <a:lnTo>
                    <a:pt x="441" y="594"/>
                  </a:lnTo>
                  <a:lnTo>
                    <a:pt x="439" y="571"/>
                  </a:lnTo>
                  <a:lnTo>
                    <a:pt x="437" y="540"/>
                  </a:lnTo>
                  <a:lnTo>
                    <a:pt x="444" y="515"/>
                  </a:lnTo>
                  <a:lnTo>
                    <a:pt x="439" y="501"/>
                  </a:lnTo>
                  <a:lnTo>
                    <a:pt x="428" y="481"/>
                  </a:lnTo>
                  <a:lnTo>
                    <a:pt x="403" y="437"/>
                  </a:lnTo>
                  <a:lnTo>
                    <a:pt x="394" y="417"/>
                  </a:lnTo>
                  <a:lnTo>
                    <a:pt x="389" y="392"/>
                  </a:lnTo>
                  <a:lnTo>
                    <a:pt x="387" y="378"/>
                  </a:lnTo>
                  <a:lnTo>
                    <a:pt x="394" y="353"/>
                  </a:lnTo>
                  <a:lnTo>
                    <a:pt x="394" y="335"/>
                  </a:lnTo>
                  <a:lnTo>
                    <a:pt x="389" y="315"/>
                  </a:lnTo>
                  <a:lnTo>
                    <a:pt x="378" y="304"/>
                  </a:lnTo>
                  <a:lnTo>
                    <a:pt x="360" y="285"/>
                  </a:lnTo>
                  <a:lnTo>
                    <a:pt x="346" y="279"/>
                  </a:lnTo>
                  <a:lnTo>
                    <a:pt x="330" y="276"/>
                  </a:lnTo>
                  <a:lnTo>
                    <a:pt x="321" y="274"/>
                  </a:lnTo>
                  <a:lnTo>
                    <a:pt x="321" y="265"/>
                  </a:lnTo>
                  <a:lnTo>
                    <a:pt x="326" y="256"/>
                  </a:lnTo>
                  <a:lnTo>
                    <a:pt x="344" y="254"/>
                  </a:lnTo>
                  <a:lnTo>
                    <a:pt x="357" y="260"/>
                  </a:lnTo>
                  <a:lnTo>
                    <a:pt x="367" y="263"/>
                  </a:lnTo>
                  <a:lnTo>
                    <a:pt x="373" y="251"/>
                  </a:lnTo>
                  <a:lnTo>
                    <a:pt x="371" y="240"/>
                  </a:lnTo>
                  <a:lnTo>
                    <a:pt x="432" y="183"/>
                  </a:lnTo>
                  <a:lnTo>
                    <a:pt x="444" y="172"/>
                  </a:lnTo>
                  <a:lnTo>
                    <a:pt x="444" y="147"/>
                  </a:lnTo>
                  <a:lnTo>
                    <a:pt x="428" y="133"/>
                  </a:lnTo>
                  <a:lnTo>
                    <a:pt x="412" y="131"/>
                  </a:lnTo>
                  <a:lnTo>
                    <a:pt x="396" y="108"/>
                  </a:lnTo>
                  <a:lnTo>
                    <a:pt x="367" y="108"/>
                  </a:lnTo>
                  <a:lnTo>
                    <a:pt x="342" y="113"/>
                  </a:lnTo>
                  <a:lnTo>
                    <a:pt x="335" y="111"/>
                  </a:lnTo>
                  <a:lnTo>
                    <a:pt x="328" y="102"/>
                  </a:lnTo>
                  <a:lnTo>
                    <a:pt x="342" y="93"/>
                  </a:lnTo>
                  <a:lnTo>
                    <a:pt x="353" y="81"/>
                  </a:lnTo>
                  <a:lnTo>
                    <a:pt x="378" y="58"/>
                  </a:lnTo>
                  <a:lnTo>
                    <a:pt x="398" y="56"/>
                  </a:lnTo>
                  <a:lnTo>
                    <a:pt x="419" y="40"/>
                  </a:lnTo>
                  <a:lnTo>
                    <a:pt x="437" y="27"/>
                  </a:lnTo>
                  <a:lnTo>
                    <a:pt x="394" y="15"/>
                  </a:lnTo>
                  <a:lnTo>
                    <a:pt x="376" y="13"/>
                  </a:lnTo>
                  <a:lnTo>
                    <a:pt x="355" y="11"/>
                  </a:lnTo>
                  <a:lnTo>
                    <a:pt x="330" y="0"/>
                  </a:lnTo>
                  <a:lnTo>
                    <a:pt x="308" y="24"/>
                  </a:lnTo>
                  <a:lnTo>
                    <a:pt x="310" y="36"/>
                  </a:lnTo>
                  <a:lnTo>
                    <a:pt x="296" y="40"/>
                  </a:lnTo>
                  <a:lnTo>
                    <a:pt x="278" y="54"/>
                  </a:lnTo>
                  <a:lnTo>
                    <a:pt x="258" y="61"/>
                  </a:lnTo>
                  <a:lnTo>
                    <a:pt x="258" y="79"/>
                  </a:lnTo>
                  <a:lnTo>
                    <a:pt x="256" y="93"/>
                  </a:lnTo>
                  <a:lnTo>
                    <a:pt x="240" y="115"/>
                  </a:lnTo>
                  <a:lnTo>
                    <a:pt x="212" y="145"/>
                  </a:lnTo>
                  <a:lnTo>
                    <a:pt x="203" y="161"/>
                  </a:lnTo>
                  <a:lnTo>
                    <a:pt x="208" y="170"/>
                  </a:lnTo>
                  <a:lnTo>
                    <a:pt x="235" y="167"/>
                  </a:lnTo>
                  <a:lnTo>
                    <a:pt x="237" y="172"/>
                  </a:lnTo>
                  <a:lnTo>
                    <a:pt x="237" y="183"/>
                  </a:lnTo>
                  <a:lnTo>
                    <a:pt x="201" y="231"/>
                  </a:lnTo>
                  <a:lnTo>
                    <a:pt x="188" y="256"/>
                  </a:lnTo>
                  <a:lnTo>
                    <a:pt x="178" y="279"/>
                  </a:lnTo>
                  <a:lnTo>
                    <a:pt x="188" y="290"/>
                  </a:lnTo>
                  <a:lnTo>
                    <a:pt x="206" y="270"/>
                  </a:lnTo>
                  <a:lnTo>
                    <a:pt x="222" y="245"/>
                  </a:lnTo>
                  <a:lnTo>
                    <a:pt x="233" y="251"/>
                  </a:lnTo>
                  <a:lnTo>
                    <a:pt x="235" y="288"/>
                  </a:lnTo>
                  <a:lnTo>
                    <a:pt x="237" y="310"/>
                  </a:lnTo>
                  <a:lnTo>
                    <a:pt x="215" y="322"/>
                  </a:lnTo>
                  <a:lnTo>
                    <a:pt x="201" y="338"/>
                  </a:lnTo>
                  <a:lnTo>
                    <a:pt x="197" y="349"/>
                  </a:lnTo>
                  <a:lnTo>
                    <a:pt x="224" y="374"/>
                  </a:lnTo>
                  <a:lnTo>
                    <a:pt x="251" y="369"/>
                  </a:lnTo>
                  <a:lnTo>
                    <a:pt x="256" y="385"/>
                  </a:lnTo>
                  <a:lnTo>
                    <a:pt x="283" y="367"/>
                  </a:lnTo>
                  <a:lnTo>
                    <a:pt x="280" y="381"/>
                  </a:lnTo>
                  <a:lnTo>
                    <a:pt x="258" y="408"/>
                  </a:lnTo>
                  <a:lnTo>
                    <a:pt x="269" y="437"/>
                  </a:lnTo>
                  <a:lnTo>
                    <a:pt x="271" y="453"/>
                  </a:lnTo>
                  <a:lnTo>
                    <a:pt x="294" y="456"/>
                  </a:lnTo>
                  <a:lnTo>
                    <a:pt x="294" y="469"/>
                  </a:lnTo>
                  <a:lnTo>
                    <a:pt x="269" y="503"/>
                  </a:lnTo>
                  <a:lnTo>
                    <a:pt x="258" y="499"/>
                  </a:lnTo>
                  <a:lnTo>
                    <a:pt x="249" y="508"/>
                  </a:lnTo>
                  <a:lnTo>
                    <a:pt x="246" y="526"/>
                  </a:lnTo>
                  <a:lnTo>
                    <a:pt x="219" y="510"/>
                  </a:lnTo>
                  <a:lnTo>
                    <a:pt x="149" y="535"/>
                  </a:lnTo>
                </a:path>
              </a:pathLst>
            </a:custGeom>
            <a:solidFill>
              <a:srgbClr val="FF0000"/>
            </a:solidFill>
            <a:ln w="12700" cap="rnd">
              <a:solidFill>
                <a:schemeClr val="bg1"/>
              </a:solidFill>
              <a:round/>
              <a:headEnd/>
              <a:tailEnd/>
            </a:ln>
          </p:spPr>
          <p:txBody>
            <a:bodyPr/>
            <a:lstStyle/>
            <a:p>
              <a:pPr>
                <a:defRPr/>
              </a:pPr>
              <a:endParaRPr lang="en-GB" dirty="0"/>
            </a:p>
          </p:txBody>
        </p:sp>
        <p:sp>
          <p:nvSpPr>
            <p:cNvPr id="131" name="Freeform 53"/>
            <p:cNvSpPr>
              <a:spLocks/>
            </p:cNvSpPr>
            <p:nvPr/>
          </p:nvSpPr>
          <p:spPr bwMode="auto">
            <a:xfrm>
              <a:off x="2614" y="2148"/>
              <a:ext cx="40" cy="34"/>
            </a:xfrm>
            <a:custGeom>
              <a:avLst/>
              <a:gdLst>
                <a:gd name="T0" fmla="*/ 18 w 42"/>
                <a:gd name="T1" fmla="*/ 0 h 38"/>
                <a:gd name="T2" fmla="*/ 30 w 42"/>
                <a:gd name="T3" fmla="*/ 2 h 38"/>
                <a:gd name="T4" fmla="*/ 33 w 42"/>
                <a:gd name="T5" fmla="*/ 11 h 38"/>
                <a:gd name="T6" fmla="*/ 18 w 42"/>
                <a:gd name="T7" fmla="*/ 20 h 38"/>
                <a:gd name="T8" fmla="*/ 2 w 42"/>
                <a:gd name="T9" fmla="*/ 24 h 38"/>
                <a:gd name="T10" fmla="*/ 0 w 42"/>
                <a:gd name="T11" fmla="*/ 12 h 38"/>
                <a:gd name="T12" fmla="*/ 18 w 42"/>
                <a:gd name="T13" fmla="*/ 0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22" y="0"/>
                  </a:moveTo>
                  <a:lnTo>
                    <a:pt x="38" y="2"/>
                  </a:lnTo>
                  <a:lnTo>
                    <a:pt x="41" y="17"/>
                  </a:lnTo>
                  <a:lnTo>
                    <a:pt x="22" y="31"/>
                  </a:lnTo>
                  <a:lnTo>
                    <a:pt x="2" y="37"/>
                  </a:lnTo>
                  <a:lnTo>
                    <a:pt x="0" y="19"/>
                  </a:lnTo>
                  <a:lnTo>
                    <a:pt x="22" y="0"/>
                  </a:lnTo>
                </a:path>
              </a:pathLst>
            </a:custGeom>
            <a:grpFill/>
            <a:ln w="12700" cap="rnd">
              <a:solidFill>
                <a:schemeClr val="bg1"/>
              </a:solidFill>
              <a:round/>
              <a:headEnd/>
              <a:tailEnd/>
            </a:ln>
          </p:spPr>
          <p:txBody>
            <a:bodyPr/>
            <a:lstStyle/>
            <a:p>
              <a:pPr>
                <a:defRPr/>
              </a:pPr>
              <a:endParaRPr lang="en-GB" dirty="0"/>
            </a:p>
          </p:txBody>
        </p:sp>
        <p:sp>
          <p:nvSpPr>
            <p:cNvPr id="132" name="Freeform 54"/>
            <p:cNvSpPr>
              <a:spLocks/>
            </p:cNvSpPr>
            <p:nvPr/>
          </p:nvSpPr>
          <p:spPr bwMode="auto">
            <a:xfrm>
              <a:off x="2586" y="1976"/>
              <a:ext cx="41" cy="33"/>
            </a:xfrm>
            <a:custGeom>
              <a:avLst/>
              <a:gdLst>
                <a:gd name="T0" fmla="*/ 29 w 43"/>
                <a:gd name="T1" fmla="*/ 0 h 38"/>
                <a:gd name="T2" fmla="*/ 34 w 43"/>
                <a:gd name="T3" fmla="*/ 10 h 38"/>
                <a:gd name="T4" fmla="*/ 18 w 43"/>
                <a:gd name="T5" fmla="*/ 17 h 38"/>
                <a:gd name="T6" fmla="*/ 4 w 43"/>
                <a:gd name="T7" fmla="*/ 21 h 38"/>
                <a:gd name="T8" fmla="*/ 0 w 43"/>
                <a:gd name="T9" fmla="*/ 11 h 38"/>
                <a:gd name="T10" fmla="*/ 8 w 43"/>
                <a:gd name="T11" fmla="*/ 3 h 38"/>
                <a:gd name="T12" fmla="*/ 29 w 43"/>
                <a:gd name="T13" fmla="*/ 0 h 38"/>
                <a:gd name="T14" fmla="*/ 0 60000 65536"/>
                <a:gd name="T15" fmla="*/ 0 60000 65536"/>
                <a:gd name="T16" fmla="*/ 0 60000 65536"/>
                <a:gd name="T17" fmla="*/ 0 60000 65536"/>
                <a:gd name="T18" fmla="*/ 0 60000 65536"/>
                <a:gd name="T19" fmla="*/ 0 60000 65536"/>
                <a:gd name="T20" fmla="*/ 0 60000 65536"/>
                <a:gd name="T21" fmla="*/ 0 w 43"/>
                <a:gd name="T22" fmla="*/ 0 h 38"/>
                <a:gd name="T23" fmla="*/ 43 w 4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8">
                  <a:moveTo>
                    <a:pt x="35" y="0"/>
                  </a:moveTo>
                  <a:lnTo>
                    <a:pt x="42" y="17"/>
                  </a:lnTo>
                  <a:lnTo>
                    <a:pt x="22" y="31"/>
                  </a:lnTo>
                  <a:lnTo>
                    <a:pt x="4" y="37"/>
                  </a:lnTo>
                  <a:lnTo>
                    <a:pt x="0" y="19"/>
                  </a:lnTo>
                  <a:lnTo>
                    <a:pt x="8" y="5"/>
                  </a:lnTo>
                  <a:lnTo>
                    <a:pt x="35" y="0"/>
                  </a:lnTo>
                </a:path>
              </a:pathLst>
            </a:custGeom>
            <a:grpFill/>
            <a:ln w="12700" cap="rnd">
              <a:solidFill>
                <a:schemeClr val="bg1"/>
              </a:solidFill>
              <a:round/>
              <a:headEnd/>
              <a:tailEnd/>
            </a:ln>
          </p:spPr>
          <p:txBody>
            <a:bodyPr/>
            <a:lstStyle/>
            <a:p>
              <a:pPr>
                <a:defRPr/>
              </a:pPr>
              <a:endParaRPr lang="en-GB" dirty="0"/>
            </a:p>
          </p:txBody>
        </p:sp>
        <p:sp>
          <p:nvSpPr>
            <p:cNvPr id="133" name="Freeform 55"/>
            <p:cNvSpPr>
              <a:spLocks/>
            </p:cNvSpPr>
            <p:nvPr/>
          </p:nvSpPr>
          <p:spPr bwMode="auto">
            <a:xfrm>
              <a:off x="2647" y="1843"/>
              <a:ext cx="34" cy="51"/>
            </a:xfrm>
            <a:custGeom>
              <a:avLst/>
              <a:gdLst>
                <a:gd name="T0" fmla="*/ 10 w 36"/>
                <a:gd name="T1" fmla="*/ 34 h 58"/>
                <a:gd name="T2" fmla="*/ 27 w 36"/>
                <a:gd name="T3" fmla="*/ 26 h 58"/>
                <a:gd name="T4" fmla="*/ 23 w 36"/>
                <a:gd name="T5" fmla="*/ 15 h 58"/>
                <a:gd name="T6" fmla="*/ 17 w 36"/>
                <a:gd name="T7" fmla="*/ 8 h 58"/>
                <a:gd name="T8" fmla="*/ 10 w 36"/>
                <a:gd name="T9" fmla="*/ 0 h 58"/>
                <a:gd name="T10" fmla="*/ 0 w 36"/>
                <a:gd name="T11" fmla="*/ 4 h 58"/>
                <a:gd name="T12" fmla="*/ 7 w 36"/>
                <a:gd name="T13" fmla="*/ 16 h 58"/>
                <a:gd name="T14" fmla="*/ 10 w 36"/>
                <a:gd name="T15" fmla="*/ 34 h 5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8"/>
                <a:gd name="T26" fmla="*/ 36 w 36"/>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8">
                  <a:moveTo>
                    <a:pt x="14" y="57"/>
                  </a:moveTo>
                  <a:lnTo>
                    <a:pt x="35" y="43"/>
                  </a:lnTo>
                  <a:lnTo>
                    <a:pt x="28" y="25"/>
                  </a:lnTo>
                  <a:lnTo>
                    <a:pt x="21" y="13"/>
                  </a:lnTo>
                  <a:lnTo>
                    <a:pt x="14" y="0"/>
                  </a:lnTo>
                  <a:lnTo>
                    <a:pt x="0" y="6"/>
                  </a:lnTo>
                  <a:lnTo>
                    <a:pt x="7" y="27"/>
                  </a:lnTo>
                  <a:lnTo>
                    <a:pt x="14" y="57"/>
                  </a:lnTo>
                </a:path>
              </a:pathLst>
            </a:custGeom>
            <a:grpFill/>
            <a:ln w="12700" cap="rnd">
              <a:solidFill>
                <a:schemeClr val="bg1"/>
              </a:solidFill>
              <a:round/>
              <a:headEnd/>
              <a:tailEnd/>
            </a:ln>
          </p:spPr>
          <p:txBody>
            <a:bodyPr/>
            <a:lstStyle/>
            <a:p>
              <a:pPr>
                <a:defRPr/>
              </a:pPr>
              <a:endParaRPr lang="en-GB" dirty="0"/>
            </a:p>
          </p:txBody>
        </p:sp>
        <p:sp>
          <p:nvSpPr>
            <p:cNvPr id="134" name="Freeform 56"/>
            <p:cNvSpPr>
              <a:spLocks/>
            </p:cNvSpPr>
            <p:nvPr/>
          </p:nvSpPr>
          <p:spPr bwMode="auto">
            <a:xfrm>
              <a:off x="2488" y="2043"/>
              <a:ext cx="103" cy="96"/>
            </a:xfrm>
            <a:custGeom>
              <a:avLst/>
              <a:gdLst>
                <a:gd name="T0" fmla="*/ 30 w 109"/>
                <a:gd name="T1" fmla="*/ 0 h 109"/>
                <a:gd name="T2" fmla="*/ 51 w 109"/>
                <a:gd name="T3" fmla="*/ 0 h 109"/>
                <a:gd name="T4" fmla="*/ 65 w 109"/>
                <a:gd name="T5" fmla="*/ 4 h 109"/>
                <a:gd name="T6" fmla="*/ 75 w 109"/>
                <a:gd name="T7" fmla="*/ 13 h 109"/>
                <a:gd name="T8" fmla="*/ 84 w 109"/>
                <a:gd name="T9" fmla="*/ 29 h 109"/>
                <a:gd name="T10" fmla="*/ 86 w 109"/>
                <a:gd name="T11" fmla="*/ 44 h 109"/>
                <a:gd name="T12" fmla="*/ 77 w 109"/>
                <a:gd name="T13" fmla="*/ 53 h 109"/>
                <a:gd name="T14" fmla="*/ 73 w 109"/>
                <a:gd name="T15" fmla="*/ 62 h 109"/>
                <a:gd name="T16" fmla="*/ 62 w 109"/>
                <a:gd name="T17" fmla="*/ 65 h 109"/>
                <a:gd name="T18" fmla="*/ 54 w 109"/>
                <a:gd name="T19" fmla="*/ 56 h 109"/>
                <a:gd name="T20" fmla="*/ 44 w 109"/>
                <a:gd name="T21" fmla="*/ 41 h 109"/>
                <a:gd name="T22" fmla="*/ 39 w 109"/>
                <a:gd name="T23" fmla="*/ 35 h 109"/>
                <a:gd name="T24" fmla="*/ 23 w 109"/>
                <a:gd name="T25" fmla="*/ 33 h 109"/>
                <a:gd name="T26" fmla="*/ 0 w 109"/>
                <a:gd name="T27" fmla="*/ 18 h 109"/>
                <a:gd name="T28" fmla="*/ 30 w 109"/>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09"/>
                <a:gd name="T47" fmla="*/ 109 w 109"/>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09">
                  <a:moveTo>
                    <a:pt x="38" y="0"/>
                  </a:moveTo>
                  <a:lnTo>
                    <a:pt x="63" y="0"/>
                  </a:lnTo>
                  <a:lnTo>
                    <a:pt x="81" y="4"/>
                  </a:lnTo>
                  <a:lnTo>
                    <a:pt x="94" y="22"/>
                  </a:lnTo>
                  <a:lnTo>
                    <a:pt x="105" y="49"/>
                  </a:lnTo>
                  <a:lnTo>
                    <a:pt x="108" y="74"/>
                  </a:lnTo>
                  <a:lnTo>
                    <a:pt x="96" y="87"/>
                  </a:lnTo>
                  <a:lnTo>
                    <a:pt x="92" y="103"/>
                  </a:lnTo>
                  <a:lnTo>
                    <a:pt x="78" y="108"/>
                  </a:lnTo>
                  <a:lnTo>
                    <a:pt x="67" y="94"/>
                  </a:lnTo>
                  <a:lnTo>
                    <a:pt x="56" y="67"/>
                  </a:lnTo>
                  <a:lnTo>
                    <a:pt x="49" y="58"/>
                  </a:lnTo>
                  <a:lnTo>
                    <a:pt x="27" y="56"/>
                  </a:lnTo>
                  <a:lnTo>
                    <a:pt x="0" y="29"/>
                  </a:lnTo>
                  <a:lnTo>
                    <a:pt x="38" y="0"/>
                  </a:lnTo>
                </a:path>
              </a:pathLst>
            </a:custGeom>
            <a:solidFill>
              <a:srgbClr val="FF0000"/>
            </a:solidFill>
            <a:ln w="12700" cap="rnd">
              <a:solidFill>
                <a:schemeClr val="bg1"/>
              </a:solidFill>
              <a:round/>
              <a:headEnd/>
              <a:tailEnd/>
            </a:ln>
          </p:spPr>
          <p:txBody>
            <a:bodyPr/>
            <a:lstStyle/>
            <a:p>
              <a:pPr>
                <a:defRPr/>
              </a:pPr>
              <a:endParaRPr lang="en-GB" dirty="0"/>
            </a:p>
          </p:txBody>
        </p:sp>
        <p:sp>
          <p:nvSpPr>
            <p:cNvPr id="135" name="Freeform 57"/>
            <p:cNvSpPr>
              <a:spLocks/>
            </p:cNvSpPr>
            <p:nvPr/>
          </p:nvSpPr>
          <p:spPr bwMode="auto">
            <a:xfrm>
              <a:off x="2640" y="1784"/>
              <a:ext cx="55" cy="38"/>
            </a:xfrm>
            <a:custGeom>
              <a:avLst/>
              <a:gdLst>
                <a:gd name="T0" fmla="*/ 41 w 58"/>
                <a:gd name="T1" fmla="*/ 0 h 43"/>
                <a:gd name="T2" fmla="*/ 46 w 58"/>
                <a:gd name="T3" fmla="*/ 5 h 43"/>
                <a:gd name="T4" fmla="*/ 27 w 58"/>
                <a:gd name="T5" fmla="*/ 13 h 43"/>
                <a:gd name="T6" fmla="*/ 9 w 58"/>
                <a:gd name="T7" fmla="*/ 26 h 43"/>
                <a:gd name="T8" fmla="*/ 2 w 58"/>
                <a:gd name="T9" fmla="*/ 23 h 43"/>
                <a:gd name="T10" fmla="*/ 0 w 58"/>
                <a:gd name="T11" fmla="*/ 9 h 43"/>
                <a:gd name="T12" fmla="*/ 0 w 58"/>
                <a:gd name="T13" fmla="*/ 4 h 43"/>
                <a:gd name="T14" fmla="*/ 27 w 58"/>
                <a:gd name="T15" fmla="*/ 0 h 43"/>
                <a:gd name="T16" fmla="*/ 41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50" y="0"/>
                  </a:moveTo>
                  <a:lnTo>
                    <a:pt x="57" y="9"/>
                  </a:lnTo>
                  <a:lnTo>
                    <a:pt x="34" y="21"/>
                  </a:lnTo>
                  <a:lnTo>
                    <a:pt x="13" y="42"/>
                  </a:lnTo>
                  <a:lnTo>
                    <a:pt x="2" y="37"/>
                  </a:lnTo>
                  <a:lnTo>
                    <a:pt x="0" y="14"/>
                  </a:lnTo>
                  <a:lnTo>
                    <a:pt x="0" y="7"/>
                  </a:lnTo>
                  <a:lnTo>
                    <a:pt x="34" y="0"/>
                  </a:lnTo>
                  <a:lnTo>
                    <a:pt x="50" y="0"/>
                  </a:lnTo>
                </a:path>
              </a:pathLst>
            </a:custGeom>
            <a:grpFill/>
            <a:ln w="12700" cap="rnd">
              <a:solidFill>
                <a:schemeClr val="bg1"/>
              </a:solidFill>
              <a:round/>
              <a:headEnd/>
              <a:tailEnd/>
            </a:ln>
          </p:spPr>
          <p:txBody>
            <a:bodyPr/>
            <a:lstStyle/>
            <a:p>
              <a:pPr>
                <a:defRPr/>
              </a:pPr>
              <a:endParaRPr lang="en-GB" dirty="0"/>
            </a:p>
          </p:txBody>
        </p:sp>
        <p:sp>
          <p:nvSpPr>
            <p:cNvPr id="136" name="Freeform 58"/>
            <p:cNvSpPr>
              <a:spLocks/>
            </p:cNvSpPr>
            <p:nvPr/>
          </p:nvSpPr>
          <p:spPr bwMode="auto">
            <a:xfrm>
              <a:off x="2310" y="845"/>
              <a:ext cx="396" cy="319"/>
            </a:xfrm>
            <a:custGeom>
              <a:avLst/>
              <a:gdLst>
                <a:gd name="T0" fmla="*/ 16 w 416"/>
                <a:gd name="T1" fmla="*/ 58 h 363"/>
                <a:gd name="T2" fmla="*/ 41 w 416"/>
                <a:gd name="T3" fmla="*/ 76 h 363"/>
                <a:gd name="T4" fmla="*/ 53 w 416"/>
                <a:gd name="T5" fmla="*/ 105 h 363"/>
                <a:gd name="T6" fmla="*/ 30 w 416"/>
                <a:gd name="T7" fmla="*/ 126 h 363"/>
                <a:gd name="T8" fmla="*/ 0 w 416"/>
                <a:gd name="T9" fmla="*/ 125 h 363"/>
                <a:gd name="T10" fmla="*/ 45 w 416"/>
                <a:gd name="T11" fmla="*/ 154 h 363"/>
                <a:gd name="T12" fmla="*/ 61 w 416"/>
                <a:gd name="T13" fmla="*/ 188 h 363"/>
                <a:gd name="T14" fmla="*/ 104 w 416"/>
                <a:gd name="T15" fmla="*/ 204 h 363"/>
                <a:gd name="T16" fmla="*/ 129 w 416"/>
                <a:gd name="T17" fmla="*/ 212 h 363"/>
                <a:gd name="T18" fmla="*/ 175 w 416"/>
                <a:gd name="T19" fmla="*/ 212 h 363"/>
                <a:gd name="T20" fmla="*/ 212 w 416"/>
                <a:gd name="T21" fmla="*/ 214 h 363"/>
                <a:gd name="T22" fmla="*/ 236 w 416"/>
                <a:gd name="T23" fmla="*/ 204 h 363"/>
                <a:gd name="T24" fmla="*/ 256 w 416"/>
                <a:gd name="T25" fmla="*/ 214 h 363"/>
                <a:gd name="T26" fmla="*/ 279 w 416"/>
                <a:gd name="T27" fmla="*/ 202 h 363"/>
                <a:gd name="T28" fmla="*/ 312 w 416"/>
                <a:gd name="T29" fmla="*/ 193 h 363"/>
                <a:gd name="T30" fmla="*/ 322 w 416"/>
                <a:gd name="T31" fmla="*/ 178 h 363"/>
                <a:gd name="T32" fmla="*/ 341 w 416"/>
                <a:gd name="T33" fmla="*/ 160 h 363"/>
                <a:gd name="T34" fmla="*/ 326 w 416"/>
                <a:gd name="T35" fmla="*/ 146 h 363"/>
                <a:gd name="T36" fmla="*/ 336 w 416"/>
                <a:gd name="T37" fmla="*/ 111 h 363"/>
                <a:gd name="T38" fmla="*/ 317 w 416"/>
                <a:gd name="T39" fmla="*/ 101 h 363"/>
                <a:gd name="T40" fmla="*/ 314 w 416"/>
                <a:gd name="T41" fmla="*/ 96 h 363"/>
                <a:gd name="T42" fmla="*/ 303 w 416"/>
                <a:gd name="T43" fmla="*/ 84 h 363"/>
                <a:gd name="T44" fmla="*/ 277 w 416"/>
                <a:gd name="T45" fmla="*/ 98 h 363"/>
                <a:gd name="T46" fmla="*/ 260 w 416"/>
                <a:gd name="T47" fmla="*/ 92 h 363"/>
                <a:gd name="T48" fmla="*/ 232 w 416"/>
                <a:gd name="T49" fmla="*/ 84 h 363"/>
                <a:gd name="T50" fmla="*/ 217 w 416"/>
                <a:gd name="T51" fmla="*/ 82 h 363"/>
                <a:gd name="T52" fmla="*/ 210 w 416"/>
                <a:gd name="T53" fmla="*/ 73 h 363"/>
                <a:gd name="T54" fmla="*/ 179 w 416"/>
                <a:gd name="T55" fmla="*/ 75 h 363"/>
                <a:gd name="T56" fmla="*/ 175 w 416"/>
                <a:gd name="T57" fmla="*/ 64 h 363"/>
                <a:gd name="T58" fmla="*/ 160 w 416"/>
                <a:gd name="T59" fmla="*/ 69 h 363"/>
                <a:gd name="T60" fmla="*/ 150 w 416"/>
                <a:gd name="T61" fmla="*/ 69 h 363"/>
                <a:gd name="T62" fmla="*/ 129 w 416"/>
                <a:gd name="T63" fmla="*/ 76 h 363"/>
                <a:gd name="T64" fmla="*/ 124 w 416"/>
                <a:gd name="T65" fmla="*/ 54 h 363"/>
                <a:gd name="T66" fmla="*/ 140 w 416"/>
                <a:gd name="T67" fmla="*/ 40 h 363"/>
                <a:gd name="T68" fmla="*/ 140 w 416"/>
                <a:gd name="T69" fmla="*/ 13 h 363"/>
                <a:gd name="T70" fmla="*/ 129 w 416"/>
                <a:gd name="T71" fmla="*/ 0 h 363"/>
                <a:gd name="T72" fmla="*/ 119 w 416"/>
                <a:gd name="T73" fmla="*/ 17 h 363"/>
                <a:gd name="T74" fmla="*/ 106 w 416"/>
                <a:gd name="T75" fmla="*/ 18 h 363"/>
                <a:gd name="T76" fmla="*/ 102 w 416"/>
                <a:gd name="T77" fmla="*/ 4 h 363"/>
                <a:gd name="T78" fmla="*/ 81 w 416"/>
                <a:gd name="T79" fmla="*/ 12 h 363"/>
                <a:gd name="T80" fmla="*/ 80 w 416"/>
                <a:gd name="T81" fmla="*/ 24 h 363"/>
                <a:gd name="T82" fmla="*/ 65 w 416"/>
                <a:gd name="T83" fmla="*/ 16 h 363"/>
                <a:gd name="T84" fmla="*/ 51 w 416"/>
                <a:gd name="T85" fmla="*/ 24 h 363"/>
                <a:gd name="T86" fmla="*/ 72 w 416"/>
                <a:gd name="T87" fmla="*/ 35 h 363"/>
                <a:gd name="T88" fmla="*/ 93 w 416"/>
                <a:gd name="T89" fmla="*/ 47 h 363"/>
                <a:gd name="T90" fmla="*/ 80 w 416"/>
                <a:gd name="T91" fmla="*/ 56 h 363"/>
                <a:gd name="T92" fmla="*/ 87 w 416"/>
                <a:gd name="T93" fmla="*/ 71 h 363"/>
                <a:gd name="T94" fmla="*/ 70 w 416"/>
                <a:gd name="T95" fmla="*/ 76 h 363"/>
                <a:gd name="T96" fmla="*/ 41 w 416"/>
                <a:gd name="T97" fmla="*/ 55 h 3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6"/>
                <a:gd name="T148" fmla="*/ 0 h 363"/>
                <a:gd name="T149" fmla="*/ 416 w 416"/>
                <a:gd name="T150" fmla="*/ 363 h 3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6" h="363">
                  <a:moveTo>
                    <a:pt x="31" y="84"/>
                  </a:moveTo>
                  <a:lnTo>
                    <a:pt x="20" y="97"/>
                  </a:lnTo>
                  <a:lnTo>
                    <a:pt x="34" y="122"/>
                  </a:lnTo>
                  <a:lnTo>
                    <a:pt x="49" y="127"/>
                  </a:lnTo>
                  <a:lnTo>
                    <a:pt x="65" y="138"/>
                  </a:lnTo>
                  <a:lnTo>
                    <a:pt x="65" y="177"/>
                  </a:lnTo>
                  <a:lnTo>
                    <a:pt x="52" y="204"/>
                  </a:lnTo>
                  <a:lnTo>
                    <a:pt x="38" y="211"/>
                  </a:lnTo>
                  <a:lnTo>
                    <a:pt x="4" y="204"/>
                  </a:lnTo>
                  <a:lnTo>
                    <a:pt x="0" y="209"/>
                  </a:lnTo>
                  <a:lnTo>
                    <a:pt x="40" y="250"/>
                  </a:lnTo>
                  <a:lnTo>
                    <a:pt x="54" y="257"/>
                  </a:lnTo>
                  <a:lnTo>
                    <a:pt x="61" y="286"/>
                  </a:lnTo>
                  <a:lnTo>
                    <a:pt x="74" y="316"/>
                  </a:lnTo>
                  <a:lnTo>
                    <a:pt x="99" y="336"/>
                  </a:lnTo>
                  <a:lnTo>
                    <a:pt x="126" y="341"/>
                  </a:lnTo>
                  <a:lnTo>
                    <a:pt x="142" y="355"/>
                  </a:lnTo>
                  <a:lnTo>
                    <a:pt x="158" y="355"/>
                  </a:lnTo>
                  <a:lnTo>
                    <a:pt x="176" y="346"/>
                  </a:lnTo>
                  <a:lnTo>
                    <a:pt x="213" y="355"/>
                  </a:lnTo>
                  <a:lnTo>
                    <a:pt x="233" y="362"/>
                  </a:lnTo>
                  <a:lnTo>
                    <a:pt x="258" y="357"/>
                  </a:lnTo>
                  <a:lnTo>
                    <a:pt x="274" y="355"/>
                  </a:lnTo>
                  <a:lnTo>
                    <a:pt x="288" y="341"/>
                  </a:lnTo>
                  <a:lnTo>
                    <a:pt x="299" y="346"/>
                  </a:lnTo>
                  <a:lnTo>
                    <a:pt x="312" y="357"/>
                  </a:lnTo>
                  <a:lnTo>
                    <a:pt x="328" y="350"/>
                  </a:lnTo>
                  <a:lnTo>
                    <a:pt x="340" y="339"/>
                  </a:lnTo>
                  <a:lnTo>
                    <a:pt x="349" y="330"/>
                  </a:lnTo>
                  <a:lnTo>
                    <a:pt x="380" y="323"/>
                  </a:lnTo>
                  <a:lnTo>
                    <a:pt x="387" y="314"/>
                  </a:lnTo>
                  <a:lnTo>
                    <a:pt x="392" y="298"/>
                  </a:lnTo>
                  <a:lnTo>
                    <a:pt x="412" y="282"/>
                  </a:lnTo>
                  <a:lnTo>
                    <a:pt x="415" y="268"/>
                  </a:lnTo>
                  <a:lnTo>
                    <a:pt x="408" y="259"/>
                  </a:lnTo>
                  <a:lnTo>
                    <a:pt x="396" y="245"/>
                  </a:lnTo>
                  <a:lnTo>
                    <a:pt x="394" y="193"/>
                  </a:lnTo>
                  <a:lnTo>
                    <a:pt x="410" y="186"/>
                  </a:lnTo>
                  <a:lnTo>
                    <a:pt x="401" y="170"/>
                  </a:lnTo>
                  <a:lnTo>
                    <a:pt x="387" y="170"/>
                  </a:lnTo>
                  <a:lnTo>
                    <a:pt x="378" y="170"/>
                  </a:lnTo>
                  <a:lnTo>
                    <a:pt x="383" y="161"/>
                  </a:lnTo>
                  <a:lnTo>
                    <a:pt x="378" y="145"/>
                  </a:lnTo>
                  <a:lnTo>
                    <a:pt x="369" y="141"/>
                  </a:lnTo>
                  <a:lnTo>
                    <a:pt x="351" y="150"/>
                  </a:lnTo>
                  <a:lnTo>
                    <a:pt x="337" y="163"/>
                  </a:lnTo>
                  <a:lnTo>
                    <a:pt x="328" y="161"/>
                  </a:lnTo>
                  <a:lnTo>
                    <a:pt x="317" y="154"/>
                  </a:lnTo>
                  <a:lnTo>
                    <a:pt x="301" y="145"/>
                  </a:lnTo>
                  <a:lnTo>
                    <a:pt x="283" y="141"/>
                  </a:lnTo>
                  <a:lnTo>
                    <a:pt x="274" y="145"/>
                  </a:lnTo>
                  <a:lnTo>
                    <a:pt x="265" y="138"/>
                  </a:lnTo>
                  <a:lnTo>
                    <a:pt x="265" y="125"/>
                  </a:lnTo>
                  <a:lnTo>
                    <a:pt x="256" y="122"/>
                  </a:lnTo>
                  <a:lnTo>
                    <a:pt x="238" y="127"/>
                  </a:lnTo>
                  <a:lnTo>
                    <a:pt x="219" y="125"/>
                  </a:lnTo>
                  <a:lnTo>
                    <a:pt x="219" y="116"/>
                  </a:lnTo>
                  <a:lnTo>
                    <a:pt x="213" y="107"/>
                  </a:lnTo>
                  <a:lnTo>
                    <a:pt x="201" y="104"/>
                  </a:lnTo>
                  <a:lnTo>
                    <a:pt x="195" y="116"/>
                  </a:lnTo>
                  <a:lnTo>
                    <a:pt x="190" y="120"/>
                  </a:lnTo>
                  <a:lnTo>
                    <a:pt x="183" y="116"/>
                  </a:lnTo>
                  <a:lnTo>
                    <a:pt x="170" y="118"/>
                  </a:lnTo>
                  <a:lnTo>
                    <a:pt x="158" y="129"/>
                  </a:lnTo>
                  <a:lnTo>
                    <a:pt x="149" y="120"/>
                  </a:lnTo>
                  <a:lnTo>
                    <a:pt x="151" y="91"/>
                  </a:lnTo>
                  <a:lnTo>
                    <a:pt x="161" y="75"/>
                  </a:lnTo>
                  <a:lnTo>
                    <a:pt x="170" y="66"/>
                  </a:lnTo>
                  <a:lnTo>
                    <a:pt x="167" y="45"/>
                  </a:lnTo>
                  <a:lnTo>
                    <a:pt x="170" y="22"/>
                  </a:lnTo>
                  <a:lnTo>
                    <a:pt x="165" y="0"/>
                  </a:lnTo>
                  <a:lnTo>
                    <a:pt x="158" y="0"/>
                  </a:lnTo>
                  <a:lnTo>
                    <a:pt x="149" y="9"/>
                  </a:lnTo>
                  <a:lnTo>
                    <a:pt x="145" y="29"/>
                  </a:lnTo>
                  <a:lnTo>
                    <a:pt x="138" y="45"/>
                  </a:lnTo>
                  <a:lnTo>
                    <a:pt x="129" y="31"/>
                  </a:lnTo>
                  <a:lnTo>
                    <a:pt x="136" y="15"/>
                  </a:lnTo>
                  <a:lnTo>
                    <a:pt x="124" y="6"/>
                  </a:lnTo>
                  <a:lnTo>
                    <a:pt x="106" y="9"/>
                  </a:lnTo>
                  <a:lnTo>
                    <a:pt x="99" y="20"/>
                  </a:lnTo>
                  <a:lnTo>
                    <a:pt x="104" y="29"/>
                  </a:lnTo>
                  <a:lnTo>
                    <a:pt x="97" y="40"/>
                  </a:lnTo>
                  <a:lnTo>
                    <a:pt x="90" y="36"/>
                  </a:lnTo>
                  <a:lnTo>
                    <a:pt x="79" y="27"/>
                  </a:lnTo>
                  <a:lnTo>
                    <a:pt x="70" y="29"/>
                  </a:lnTo>
                  <a:lnTo>
                    <a:pt x="63" y="40"/>
                  </a:lnTo>
                  <a:lnTo>
                    <a:pt x="72" y="56"/>
                  </a:lnTo>
                  <a:lnTo>
                    <a:pt x="88" y="59"/>
                  </a:lnTo>
                  <a:lnTo>
                    <a:pt x="106" y="77"/>
                  </a:lnTo>
                  <a:lnTo>
                    <a:pt x="113" y="81"/>
                  </a:lnTo>
                  <a:lnTo>
                    <a:pt x="113" y="93"/>
                  </a:lnTo>
                  <a:lnTo>
                    <a:pt x="97" y="95"/>
                  </a:lnTo>
                  <a:lnTo>
                    <a:pt x="99" y="111"/>
                  </a:lnTo>
                  <a:lnTo>
                    <a:pt x="106" y="120"/>
                  </a:lnTo>
                  <a:lnTo>
                    <a:pt x="99" y="129"/>
                  </a:lnTo>
                  <a:lnTo>
                    <a:pt x="86" y="127"/>
                  </a:lnTo>
                  <a:lnTo>
                    <a:pt x="65" y="107"/>
                  </a:lnTo>
                  <a:lnTo>
                    <a:pt x="49" y="93"/>
                  </a:lnTo>
                  <a:lnTo>
                    <a:pt x="31" y="84"/>
                  </a:lnTo>
                </a:path>
              </a:pathLst>
            </a:custGeom>
            <a:grpFill/>
            <a:ln w="12700" cap="rnd">
              <a:solidFill>
                <a:schemeClr val="bg1"/>
              </a:solidFill>
              <a:round/>
              <a:headEnd/>
              <a:tailEnd/>
            </a:ln>
          </p:spPr>
          <p:txBody>
            <a:bodyPr/>
            <a:lstStyle/>
            <a:p>
              <a:pPr>
                <a:defRPr/>
              </a:pPr>
              <a:endParaRPr lang="en-GB" dirty="0"/>
            </a:p>
          </p:txBody>
        </p:sp>
        <p:grpSp>
          <p:nvGrpSpPr>
            <p:cNvPr id="137" name="Group 59"/>
            <p:cNvGrpSpPr>
              <a:grpSpLocks/>
            </p:cNvGrpSpPr>
            <p:nvPr/>
          </p:nvGrpSpPr>
          <p:grpSpPr bwMode="auto">
            <a:xfrm>
              <a:off x="3555" y="1082"/>
              <a:ext cx="597" cy="1162"/>
              <a:chOff x="3324" y="947"/>
              <a:chExt cx="626" cy="1332"/>
            </a:xfrm>
            <a:grpFill/>
          </p:grpSpPr>
          <p:sp>
            <p:nvSpPr>
              <p:cNvPr id="157" name="Freeform 60"/>
              <p:cNvSpPr>
                <a:spLocks/>
              </p:cNvSpPr>
              <p:nvPr/>
            </p:nvSpPr>
            <p:spPr bwMode="auto">
              <a:xfrm>
                <a:off x="3573" y="2099"/>
                <a:ext cx="42" cy="103"/>
              </a:xfrm>
              <a:custGeom>
                <a:avLst/>
                <a:gdLst>
                  <a:gd name="T0" fmla="*/ 41 w 42"/>
                  <a:gd name="T1" fmla="*/ 0 h 103"/>
                  <a:gd name="T2" fmla="*/ 38 w 42"/>
                  <a:gd name="T3" fmla="*/ 34 h 103"/>
                  <a:gd name="T4" fmla="*/ 27 w 42"/>
                  <a:gd name="T5" fmla="*/ 61 h 103"/>
                  <a:gd name="T6" fmla="*/ 6 w 42"/>
                  <a:gd name="T7" fmla="*/ 77 h 103"/>
                  <a:gd name="T8" fmla="*/ 11 w 42"/>
                  <a:gd name="T9" fmla="*/ 95 h 103"/>
                  <a:gd name="T10" fmla="*/ 4 w 42"/>
                  <a:gd name="T11" fmla="*/ 102 h 103"/>
                  <a:gd name="T12" fmla="*/ 0 w 42"/>
                  <a:gd name="T13" fmla="*/ 79 h 103"/>
                  <a:gd name="T14" fmla="*/ 6 w 42"/>
                  <a:gd name="T15" fmla="*/ 63 h 103"/>
                  <a:gd name="T16" fmla="*/ 11 w 42"/>
                  <a:gd name="T17" fmla="*/ 43 h 103"/>
                  <a:gd name="T18" fmla="*/ 41 w 42"/>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03"/>
                  <a:gd name="T32" fmla="*/ 42 w 42"/>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03">
                    <a:moveTo>
                      <a:pt x="41" y="0"/>
                    </a:moveTo>
                    <a:lnTo>
                      <a:pt x="38" y="34"/>
                    </a:lnTo>
                    <a:lnTo>
                      <a:pt x="27" y="61"/>
                    </a:lnTo>
                    <a:lnTo>
                      <a:pt x="6" y="77"/>
                    </a:lnTo>
                    <a:lnTo>
                      <a:pt x="11" y="95"/>
                    </a:lnTo>
                    <a:lnTo>
                      <a:pt x="4" y="102"/>
                    </a:lnTo>
                    <a:lnTo>
                      <a:pt x="0" y="79"/>
                    </a:lnTo>
                    <a:lnTo>
                      <a:pt x="6" y="63"/>
                    </a:lnTo>
                    <a:lnTo>
                      <a:pt x="11" y="43"/>
                    </a:lnTo>
                    <a:lnTo>
                      <a:pt x="41" y="0"/>
                    </a:lnTo>
                  </a:path>
                </a:pathLst>
              </a:custGeom>
              <a:grpFill/>
              <a:ln w="12700" cap="rnd">
                <a:solidFill>
                  <a:schemeClr val="bg1"/>
                </a:solidFill>
                <a:round/>
                <a:headEnd/>
                <a:tailEnd/>
              </a:ln>
            </p:spPr>
            <p:txBody>
              <a:bodyPr/>
              <a:lstStyle/>
              <a:p>
                <a:pPr>
                  <a:defRPr/>
                </a:pPr>
                <a:endParaRPr lang="en-GB" dirty="0"/>
              </a:p>
            </p:txBody>
          </p:sp>
          <p:sp>
            <p:nvSpPr>
              <p:cNvPr id="158" name="Freeform 61"/>
              <p:cNvSpPr>
                <a:spLocks/>
              </p:cNvSpPr>
              <p:nvPr/>
            </p:nvSpPr>
            <p:spPr bwMode="auto">
              <a:xfrm>
                <a:off x="3666" y="2053"/>
                <a:ext cx="58" cy="81"/>
              </a:xfrm>
              <a:custGeom>
                <a:avLst/>
                <a:gdLst>
                  <a:gd name="T0" fmla="*/ 45 w 58"/>
                  <a:gd name="T1" fmla="*/ 0 h 81"/>
                  <a:gd name="T2" fmla="*/ 57 w 58"/>
                  <a:gd name="T3" fmla="*/ 0 h 81"/>
                  <a:gd name="T4" fmla="*/ 43 w 58"/>
                  <a:gd name="T5" fmla="*/ 15 h 81"/>
                  <a:gd name="T6" fmla="*/ 41 w 58"/>
                  <a:gd name="T7" fmla="*/ 26 h 81"/>
                  <a:gd name="T8" fmla="*/ 45 w 58"/>
                  <a:gd name="T9" fmla="*/ 44 h 81"/>
                  <a:gd name="T10" fmla="*/ 29 w 58"/>
                  <a:gd name="T11" fmla="*/ 60 h 81"/>
                  <a:gd name="T12" fmla="*/ 11 w 58"/>
                  <a:gd name="T13" fmla="*/ 80 h 81"/>
                  <a:gd name="T14" fmla="*/ 6 w 58"/>
                  <a:gd name="T15" fmla="*/ 60 h 81"/>
                  <a:gd name="T16" fmla="*/ 0 w 58"/>
                  <a:gd name="T17" fmla="*/ 53 h 81"/>
                  <a:gd name="T18" fmla="*/ 0 w 58"/>
                  <a:gd name="T19" fmla="*/ 37 h 81"/>
                  <a:gd name="T20" fmla="*/ 18 w 58"/>
                  <a:gd name="T21" fmla="*/ 22 h 81"/>
                  <a:gd name="T22" fmla="*/ 45 w 58"/>
                  <a:gd name="T23" fmla="*/ 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1"/>
                  <a:gd name="T38" fmla="*/ 58 w 58"/>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1">
                    <a:moveTo>
                      <a:pt x="45" y="0"/>
                    </a:moveTo>
                    <a:lnTo>
                      <a:pt x="57" y="0"/>
                    </a:lnTo>
                    <a:lnTo>
                      <a:pt x="43" y="15"/>
                    </a:lnTo>
                    <a:lnTo>
                      <a:pt x="41" y="26"/>
                    </a:lnTo>
                    <a:lnTo>
                      <a:pt x="45" y="44"/>
                    </a:lnTo>
                    <a:lnTo>
                      <a:pt x="29" y="60"/>
                    </a:lnTo>
                    <a:lnTo>
                      <a:pt x="11" y="80"/>
                    </a:lnTo>
                    <a:lnTo>
                      <a:pt x="6" y="60"/>
                    </a:lnTo>
                    <a:lnTo>
                      <a:pt x="0" y="53"/>
                    </a:lnTo>
                    <a:lnTo>
                      <a:pt x="0" y="37"/>
                    </a:lnTo>
                    <a:lnTo>
                      <a:pt x="18" y="22"/>
                    </a:lnTo>
                    <a:lnTo>
                      <a:pt x="45" y="0"/>
                    </a:lnTo>
                  </a:path>
                </a:pathLst>
              </a:custGeom>
              <a:grpFill/>
              <a:ln w="12700" cap="rnd">
                <a:solidFill>
                  <a:schemeClr val="bg1"/>
                </a:solidFill>
                <a:round/>
                <a:headEnd/>
                <a:tailEnd/>
              </a:ln>
            </p:spPr>
            <p:txBody>
              <a:bodyPr/>
              <a:lstStyle/>
              <a:p>
                <a:pPr>
                  <a:defRPr/>
                </a:pPr>
                <a:endParaRPr lang="en-GB" dirty="0"/>
              </a:p>
            </p:txBody>
          </p:sp>
          <p:grpSp>
            <p:nvGrpSpPr>
              <p:cNvPr id="159" name="Group 62"/>
              <p:cNvGrpSpPr>
                <a:grpSpLocks/>
              </p:cNvGrpSpPr>
              <p:nvPr/>
            </p:nvGrpSpPr>
            <p:grpSpPr bwMode="auto">
              <a:xfrm>
                <a:off x="3324" y="947"/>
                <a:ext cx="626" cy="1332"/>
                <a:chOff x="3324" y="947"/>
                <a:chExt cx="626" cy="1332"/>
              </a:xfrm>
              <a:grpFill/>
            </p:grpSpPr>
            <p:sp>
              <p:nvSpPr>
                <p:cNvPr id="160" name="Freeform 63"/>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lnTo>
                        <a:pt x="472" y="0"/>
                      </a:lnTo>
                    </a:path>
                  </a:pathLst>
                </a:custGeom>
                <a:grpFill/>
                <a:ln w="9525" cap="rnd">
                  <a:solidFill>
                    <a:schemeClr val="bg1"/>
                  </a:solidFill>
                  <a:round/>
                  <a:headEnd/>
                  <a:tailEnd/>
                </a:ln>
              </p:spPr>
              <p:txBody>
                <a:bodyPr/>
                <a:lstStyle/>
                <a:p>
                  <a:pPr>
                    <a:defRPr/>
                  </a:pPr>
                  <a:endParaRPr lang="en-GB" dirty="0"/>
                </a:p>
              </p:txBody>
            </p:sp>
            <p:sp>
              <p:nvSpPr>
                <p:cNvPr id="161" name="Freeform 64"/>
                <p:cNvSpPr>
                  <a:spLocks/>
                </p:cNvSpPr>
                <p:nvPr/>
              </p:nvSpPr>
              <p:spPr bwMode="auto">
                <a:xfrm>
                  <a:off x="3324" y="947"/>
                  <a:ext cx="626" cy="1332"/>
                </a:xfrm>
                <a:custGeom>
                  <a:avLst/>
                  <a:gdLst>
                    <a:gd name="T0" fmla="*/ 492 w 626"/>
                    <a:gd name="T1" fmla="*/ 24 h 1332"/>
                    <a:gd name="T2" fmla="*/ 577 w 626"/>
                    <a:gd name="T3" fmla="*/ 81 h 1332"/>
                    <a:gd name="T4" fmla="*/ 583 w 626"/>
                    <a:gd name="T5" fmla="*/ 131 h 1332"/>
                    <a:gd name="T6" fmla="*/ 604 w 626"/>
                    <a:gd name="T7" fmla="*/ 177 h 1332"/>
                    <a:gd name="T8" fmla="*/ 599 w 626"/>
                    <a:gd name="T9" fmla="*/ 236 h 1332"/>
                    <a:gd name="T10" fmla="*/ 618 w 626"/>
                    <a:gd name="T11" fmla="*/ 277 h 1332"/>
                    <a:gd name="T12" fmla="*/ 613 w 626"/>
                    <a:gd name="T13" fmla="*/ 311 h 1332"/>
                    <a:gd name="T14" fmla="*/ 538 w 626"/>
                    <a:gd name="T15" fmla="*/ 317 h 1332"/>
                    <a:gd name="T16" fmla="*/ 504 w 626"/>
                    <a:gd name="T17" fmla="*/ 367 h 1332"/>
                    <a:gd name="T18" fmla="*/ 494 w 626"/>
                    <a:gd name="T19" fmla="*/ 406 h 1332"/>
                    <a:gd name="T20" fmla="*/ 499 w 626"/>
                    <a:gd name="T21" fmla="*/ 458 h 1332"/>
                    <a:gd name="T22" fmla="*/ 476 w 626"/>
                    <a:gd name="T23" fmla="*/ 508 h 1332"/>
                    <a:gd name="T24" fmla="*/ 406 w 626"/>
                    <a:gd name="T25" fmla="*/ 551 h 1332"/>
                    <a:gd name="T26" fmla="*/ 378 w 626"/>
                    <a:gd name="T27" fmla="*/ 576 h 1332"/>
                    <a:gd name="T28" fmla="*/ 346 w 626"/>
                    <a:gd name="T29" fmla="*/ 638 h 1332"/>
                    <a:gd name="T30" fmla="*/ 335 w 626"/>
                    <a:gd name="T31" fmla="*/ 688 h 1332"/>
                    <a:gd name="T32" fmla="*/ 305 w 626"/>
                    <a:gd name="T33" fmla="*/ 754 h 1332"/>
                    <a:gd name="T34" fmla="*/ 348 w 626"/>
                    <a:gd name="T35" fmla="*/ 842 h 1332"/>
                    <a:gd name="T36" fmla="*/ 383 w 626"/>
                    <a:gd name="T37" fmla="*/ 908 h 1332"/>
                    <a:gd name="T38" fmla="*/ 346 w 626"/>
                    <a:gd name="T39" fmla="*/ 933 h 1332"/>
                    <a:gd name="T40" fmla="*/ 312 w 626"/>
                    <a:gd name="T41" fmla="*/ 938 h 1332"/>
                    <a:gd name="T42" fmla="*/ 241 w 626"/>
                    <a:gd name="T43" fmla="*/ 942 h 1332"/>
                    <a:gd name="T44" fmla="*/ 307 w 626"/>
                    <a:gd name="T45" fmla="*/ 958 h 1332"/>
                    <a:gd name="T46" fmla="*/ 346 w 626"/>
                    <a:gd name="T47" fmla="*/ 978 h 1332"/>
                    <a:gd name="T48" fmla="*/ 321 w 626"/>
                    <a:gd name="T49" fmla="*/ 994 h 1332"/>
                    <a:gd name="T50" fmla="*/ 278 w 626"/>
                    <a:gd name="T51" fmla="*/ 1033 h 1332"/>
                    <a:gd name="T52" fmla="*/ 266 w 626"/>
                    <a:gd name="T53" fmla="*/ 1069 h 1332"/>
                    <a:gd name="T54" fmla="*/ 250 w 626"/>
                    <a:gd name="T55" fmla="*/ 1156 h 1332"/>
                    <a:gd name="T56" fmla="*/ 230 w 626"/>
                    <a:gd name="T57" fmla="*/ 1215 h 1332"/>
                    <a:gd name="T58" fmla="*/ 177 w 626"/>
                    <a:gd name="T59" fmla="*/ 1260 h 1332"/>
                    <a:gd name="T60" fmla="*/ 130 w 626"/>
                    <a:gd name="T61" fmla="*/ 1276 h 1332"/>
                    <a:gd name="T62" fmla="*/ 120 w 626"/>
                    <a:gd name="T63" fmla="*/ 1319 h 1332"/>
                    <a:gd name="T64" fmla="*/ 70 w 626"/>
                    <a:gd name="T65" fmla="*/ 1331 h 1332"/>
                    <a:gd name="T66" fmla="*/ 50 w 626"/>
                    <a:gd name="T67" fmla="*/ 1310 h 1332"/>
                    <a:gd name="T68" fmla="*/ 29 w 626"/>
                    <a:gd name="T69" fmla="*/ 1235 h 1332"/>
                    <a:gd name="T70" fmla="*/ 45 w 626"/>
                    <a:gd name="T71" fmla="*/ 1219 h 1332"/>
                    <a:gd name="T72" fmla="*/ 50 w 626"/>
                    <a:gd name="T73" fmla="*/ 1194 h 1332"/>
                    <a:gd name="T74" fmla="*/ 29 w 626"/>
                    <a:gd name="T75" fmla="*/ 1126 h 1332"/>
                    <a:gd name="T76" fmla="*/ 11 w 626"/>
                    <a:gd name="T77" fmla="*/ 1074 h 1332"/>
                    <a:gd name="T78" fmla="*/ 0 w 626"/>
                    <a:gd name="T79" fmla="*/ 990 h 1332"/>
                    <a:gd name="T80" fmla="*/ 20 w 626"/>
                    <a:gd name="T81" fmla="*/ 958 h 1332"/>
                    <a:gd name="T82" fmla="*/ 36 w 626"/>
                    <a:gd name="T83" fmla="*/ 874 h 1332"/>
                    <a:gd name="T84" fmla="*/ 79 w 626"/>
                    <a:gd name="T85" fmla="*/ 824 h 1332"/>
                    <a:gd name="T86" fmla="*/ 66 w 626"/>
                    <a:gd name="T87" fmla="*/ 738 h 1332"/>
                    <a:gd name="T88" fmla="*/ 84 w 626"/>
                    <a:gd name="T89" fmla="*/ 697 h 1332"/>
                    <a:gd name="T90" fmla="*/ 75 w 626"/>
                    <a:gd name="T91" fmla="*/ 622 h 1332"/>
                    <a:gd name="T92" fmla="*/ 91 w 626"/>
                    <a:gd name="T93" fmla="*/ 533 h 1332"/>
                    <a:gd name="T94" fmla="*/ 145 w 626"/>
                    <a:gd name="T95" fmla="*/ 476 h 1332"/>
                    <a:gd name="T96" fmla="*/ 196 w 626"/>
                    <a:gd name="T97" fmla="*/ 458 h 1332"/>
                    <a:gd name="T98" fmla="*/ 175 w 626"/>
                    <a:gd name="T99" fmla="*/ 406 h 1332"/>
                    <a:gd name="T100" fmla="*/ 196 w 626"/>
                    <a:gd name="T101" fmla="*/ 361 h 1332"/>
                    <a:gd name="T102" fmla="*/ 207 w 626"/>
                    <a:gd name="T103" fmla="*/ 293 h 1332"/>
                    <a:gd name="T104" fmla="*/ 262 w 626"/>
                    <a:gd name="T105" fmla="*/ 252 h 1332"/>
                    <a:gd name="T106" fmla="*/ 287 w 626"/>
                    <a:gd name="T107" fmla="*/ 199 h 1332"/>
                    <a:gd name="T108" fmla="*/ 328 w 626"/>
                    <a:gd name="T109" fmla="*/ 115 h 1332"/>
                    <a:gd name="T110" fmla="*/ 374 w 626"/>
                    <a:gd name="T111" fmla="*/ 77 h 1332"/>
                    <a:gd name="T112" fmla="*/ 415 w 626"/>
                    <a:gd name="T113" fmla="*/ 47 h 1332"/>
                    <a:gd name="T114" fmla="*/ 467 w 626"/>
                    <a:gd name="T115" fmla="*/ 0 h 1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6"/>
                    <a:gd name="T175" fmla="*/ 0 h 1332"/>
                    <a:gd name="T176" fmla="*/ 626 w 626"/>
                    <a:gd name="T177" fmla="*/ 1332 h 1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6" h="1332">
                      <a:moveTo>
                        <a:pt x="472" y="0"/>
                      </a:moveTo>
                      <a:lnTo>
                        <a:pt x="479" y="4"/>
                      </a:lnTo>
                      <a:lnTo>
                        <a:pt x="492" y="24"/>
                      </a:lnTo>
                      <a:lnTo>
                        <a:pt x="547" y="77"/>
                      </a:lnTo>
                      <a:lnTo>
                        <a:pt x="554" y="65"/>
                      </a:lnTo>
                      <a:lnTo>
                        <a:pt x="577" y="81"/>
                      </a:lnTo>
                      <a:lnTo>
                        <a:pt x="583" y="99"/>
                      </a:lnTo>
                      <a:lnTo>
                        <a:pt x="583" y="111"/>
                      </a:lnTo>
                      <a:lnTo>
                        <a:pt x="583" y="131"/>
                      </a:lnTo>
                      <a:lnTo>
                        <a:pt x="577" y="145"/>
                      </a:lnTo>
                      <a:lnTo>
                        <a:pt x="590" y="161"/>
                      </a:lnTo>
                      <a:lnTo>
                        <a:pt x="604" y="177"/>
                      </a:lnTo>
                      <a:lnTo>
                        <a:pt x="604" y="190"/>
                      </a:lnTo>
                      <a:lnTo>
                        <a:pt x="604" y="211"/>
                      </a:lnTo>
                      <a:lnTo>
                        <a:pt x="599" y="236"/>
                      </a:lnTo>
                      <a:lnTo>
                        <a:pt x="590" y="245"/>
                      </a:lnTo>
                      <a:lnTo>
                        <a:pt x="604" y="256"/>
                      </a:lnTo>
                      <a:lnTo>
                        <a:pt x="618" y="277"/>
                      </a:lnTo>
                      <a:lnTo>
                        <a:pt x="625" y="297"/>
                      </a:lnTo>
                      <a:lnTo>
                        <a:pt x="625" y="306"/>
                      </a:lnTo>
                      <a:lnTo>
                        <a:pt x="613" y="311"/>
                      </a:lnTo>
                      <a:lnTo>
                        <a:pt x="558" y="311"/>
                      </a:lnTo>
                      <a:lnTo>
                        <a:pt x="547" y="311"/>
                      </a:lnTo>
                      <a:lnTo>
                        <a:pt x="538" y="317"/>
                      </a:lnTo>
                      <a:lnTo>
                        <a:pt x="538" y="336"/>
                      </a:lnTo>
                      <a:lnTo>
                        <a:pt x="529" y="347"/>
                      </a:lnTo>
                      <a:lnTo>
                        <a:pt x="504" y="367"/>
                      </a:lnTo>
                      <a:lnTo>
                        <a:pt x="508" y="386"/>
                      </a:lnTo>
                      <a:lnTo>
                        <a:pt x="504" y="397"/>
                      </a:lnTo>
                      <a:lnTo>
                        <a:pt x="494" y="406"/>
                      </a:lnTo>
                      <a:lnTo>
                        <a:pt x="504" y="431"/>
                      </a:lnTo>
                      <a:lnTo>
                        <a:pt x="508" y="447"/>
                      </a:lnTo>
                      <a:lnTo>
                        <a:pt x="499" y="458"/>
                      </a:lnTo>
                      <a:lnTo>
                        <a:pt x="483" y="472"/>
                      </a:lnTo>
                      <a:lnTo>
                        <a:pt x="479" y="488"/>
                      </a:lnTo>
                      <a:lnTo>
                        <a:pt x="476" y="508"/>
                      </a:lnTo>
                      <a:lnTo>
                        <a:pt x="447" y="522"/>
                      </a:lnTo>
                      <a:lnTo>
                        <a:pt x="428" y="533"/>
                      </a:lnTo>
                      <a:lnTo>
                        <a:pt x="406" y="551"/>
                      </a:lnTo>
                      <a:lnTo>
                        <a:pt x="408" y="563"/>
                      </a:lnTo>
                      <a:lnTo>
                        <a:pt x="387" y="567"/>
                      </a:lnTo>
                      <a:lnTo>
                        <a:pt x="378" y="576"/>
                      </a:lnTo>
                      <a:lnTo>
                        <a:pt x="358" y="604"/>
                      </a:lnTo>
                      <a:lnTo>
                        <a:pt x="342" y="617"/>
                      </a:lnTo>
                      <a:lnTo>
                        <a:pt x="346" y="638"/>
                      </a:lnTo>
                      <a:lnTo>
                        <a:pt x="335" y="647"/>
                      </a:lnTo>
                      <a:lnTo>
                        <a:pt x="326" y="656"/>
                      </a:lnTo>
                      <a:lnTo>
                        <a:pt x="335" y="688"/>
                      </a:lnTo>
                      <a:lnTo>
                        <a:pt x="330" y="708"/>
                      </a:lnTo>
                      <a:lnTo>
                        <a:pt x="307" y="722"/>
                      </a:lnTo>
                      <a:lnTo>
                        <a:pt x="305" y="754"/>
                      </a:lnTo>
                      <a:lnTo>
                        <a:pt x="307" y="797"/>
                      </a:lnTo>
                      <a:lnTo>
                        <a:pt x="317" y="815"/>
                      </a:lnTo>
                      <a:lnTo>
                        <a:pt x="348" y="842"/>
                      </a:lnTo>
                      <a:lnTo>
                        <a:pt x="362" y="867"/>
                      </a:lnTo>
                      <a:lnTo>
                        <a:pt x="376" y="890"/>
                      </a:lnTo>
                      <a:lnTo>
                        <a:pt x="383" y="908"/>
                      </a:lnTo>
                      <a:lnTo>
                        <a:pt x="376" y="924"/>
                      </a:lnTo>
                      <a:lnTo>
                        <a:pt x="358" y="938"/>
                      </a:lnTo>
                      <a:lnTo>
                        <a:pt x="346" y="933"/>
                      </a:lnTo>
                      <a:lnTo>
                        <a:pt x="335" y="919"/>
                      </a:lnTo>
                      <a:lnTo>
                        <a:pt x="317" y="924"/>
                      </a:lnTo>
                      <a:lnTo>
                        <a:pt x="312" y="938"/>
                      </a:lnTo>
                      <a:lnTo>
                        <a:pt x="287" y="938"/>
                      </a:lnTo>
                      <a:lnTo>
                        <a:pt x="250" y="933"/>
                      </a:lnTo>
                      <a:lnTo>
                        <a:pt x="241" y="942"/>
                      </a:lnTo>
                      <a:lnTo>
                        <a:pt x="266" y="953"/>
                      </a:lnTo>
                      <a:lnTo>
                        <a:pt x="301" y="942"/>
                      </a:lnTo>
                      <a:lnTo>
                        <a:pt x="307" y="958"/>
                      </a:lnTo>
                      <a:lnTo>
                        <a:pt x="335" y="963"/>
                      </a:lnTo>
                      <a:lnTo>
                        <a:pt x="353" y="969"/>
                      </a:lnTo>
                      <a:lnTo>
                        <a:pt x="346" y="978"/>
                      </a:lnTo>
                      <a:lnTo>
                        <a:pt x="321" y="974"/>
                      </a:lnTo>
                      <a:lnTo>
                        <a:pt x="317" y="983"/>
                      </a:lnTo>
                      <a:lnTo>
                        <a:pt x="321" y="994"/>
                      </a:lnTo>
                      <a:lnTo>
                        <a:pt x="307" y="1013"/>
                      </a:lnTo>
                      <a:lnTo>
                        <a:pt x="287" y="1028"/>
                      </a:lnTo>
                      <a:lnTo>
                        <a:pt x="278" y="1033"/>
                      </a:lnTo>
                      <a:lnTo>
                        <a:pt x="271" y="1037"/>
                      </a:lnTo>
                      <a:lnTo>
                        <a:pt x="276" y="1056"/>
                      </a:lnTo>
                      <a:lnTo>
                        <a:pt x="266" y="1069"/>
                      </a:lnTo>
                      <a:lnTo>
                        <a:pt x="253" y="1094"/>
                      </a:lnTo>
                      <a:lnTo>
                        <a:pt x="257" y="1119"/>
                      </a:lnTo>
                      <a:lnTo>
                        <a:pt x="250" y="1156"/>
                      </a:lnTo>
                      <a:lnTo>
                        <a:pt x="241" y="1174"/>
                      </a:lnTo>
                      <a:lnTo>
                        <a:pt x="241" y="1196"/>
                      </a:lnTo>
                      <a:lnTo>
                        <a:pt x="230" y="1215"/>
                      </a:lnTo>
                      <a:lnTo>
                        <a:pt x="212" y="1244"/>
                      </a:lnTo>
                      <a:lnTo>
                        <a:pt x="207" y="1265"/>
                      </a:lnTo>
                      <a:lnTo>
                        <a:pt x="177" y="1260"/>
                      </a:lnTo>
                      <a:lnTo>
                        <a:pt x="150" y="1260"/>
                      </a:lnTo>
                      <a:lnTo>
                        <a:pt x="145" y="1271"/>
                      </a:lnTo>
                      <a:lnTo>
                        <a:pt x="130" y="1276"/>
                      </a:lnTo>
                      <a:lnTo>
                        <a:pt x="120" y="1281"/>
                      </a:lnTo>
                      <a:lnTo>
                        <a:pt x="125" y="1296"/>
                      </a:lnTo>
                      <a:lnTo>
                        <a:pt x="120" y="1319"/>
                      </a:lnTo>
                      <a:lnTo>
                        <a:pt x="100" y="1331"/>
                      </a:lnTo>
                      <a:lnTo>
                        <a:pt x="88" y="1319"/>
                      </a:lnTo>
                      <a:lnTo>
                        <a:pt x="70" y="1331"/>
                      </a:lnTo>
                      <a:lnTo>
                        <a:pt x="50" y="1331"/>
                      </a:lnTo>
                      <a:lnTo>
                        <a:pt x="41" y="1319"/>
                      </a:lnTo>
                      <a:lnTo>
                        <a:pt x="50" y="1310"/>
                      </a:lnTo>
                      <a:lnTo>
                        <a:pt x="54" y="1285"/>
                      </a:lnTo>
                      <a:lnTo>
                        <a:pt x="36" y="1253"/>
                      </a:lnTo>
                      <a:lnTo>
                        <a:pt x="29" y="1235"/>
                      </a:lnTo>
                      <a:lnTo>
                        <a:pt x="34" y="1226"/>
                      </a:lnTo>
                      <a:lnTo>
                        <a:pt x="41" y="1226"/>
                      </a:lnTo>
                      <a:lnTo>
                        <a:pt x="45" y="1219"/>
                      </a:lnTo>
                      <a:lnTo>
                        <a:pt x="50" y="1210"/>
                      </a:lnTo>
                      <a:lnTo>
                        <a:pt x="54" y="1201"/>
                      </a:lnTo>
                      <a:lnTo>
                        <a:pt x="50" y="1194"/>
                      </a:lnTo>
                      <a:lnTo>
                        <a:pt x="41" y="1178"/>
                      </a:lnTo>
                      <a:lnTo>
                        <a:pt x="25" y="1153"/>
                      </a:lnTo>
                      <a:lnTo>
                        <a:pt x="29" y="1126"/>
                      </a:lnTo>
                      <a:lnTo>
                        <a:pt x="15" y="1108"/>
                      </a:lnTo>
                      <a:lnTo>
                        <a:pt x="4" y="1094"/>
                      </a:lnTo>
                      <a:lnTo>
                        <a:pt x="11" y="1074"/>
                      </a:lnTo>
                      <a:lnTo>
                        <a:pt x="20" y="1033"/>
                      </a:lnTo>
                      <a:lnTo>
                        <a:pt x="4" y="1013"/>
                      </a:lnTo>
                      <a:lnTo>
                        <a:pt x="0" y="990"/>
                      </a:lnTo>
                      <a:lnTo>
                        <a:pt x="0" y="978"/>
                      </a:lnTo>
                      <a:lnTo>
                        <a:pt x="9" y="953"/>
                      </a:lnTo>
                      <a:lnTo>
                        <a:pt x="20" y="958"/>
                      </a:lnTo>
                      <a:lnTo>
                        <a:pt x="34" y="924"/>
                      </a:lnTo>
                      <a:lnTo>
                        <a:pt x="34" y="888"/>
                      </a:lnTo>
                      <a:lnTo>
                        <a:pt x="36" y="874"/>
                      </a:lnTo>
                      <a:lnTo>
                        <a:pt x="54" y="863"/>
                      </a:lnTo>
                      <a:lnTo>
                        <a:pt x="79" y="844"/>
                      </a:lnTo>
                      <a:lnTo>
                        <a:pt x="79" y="824"/>
                      </a:lnTo>
                      <a:lnTo>
                        <a:pt x="75" y="763"/>
                      </a:lnTo>
                      <a:lnTo>
                        <a:pt x="66" y="754"/>
                      </a:lnTo>
                      <a:lnTo>
                        <a:pt x="66" y="738"/>
                      </a:lnTo>
                      <a:lnTo>
                        <a:pt x="88" y="729"/>
                      </a:lnTo>
                      <a:lnTo>
                        <a:pt x="95" y="722"/>
                      </a:lnTo>
                      <a:lnTo>
                        <a:pt x="84" y="697"/>
                      </a:lnTo>
                      <a:lnTo>
                        <a:pt x="66" y="672"/>
                      </a:lnTo>
                      <a:lnTo>
                        <a:pt x="70" y="642"/>
                      </a:lnTo>
                      <a:lnTo>
                        <a:pt x="75" y="622"/>
                      </a:lnTo>
                      <a:lnTo>
                        <a:pt x="91" y="583"/>
                      </a:lnTo>
                      <a:lnTo>
                        <a:pt x="91" y="567"/>
                      </a:lnTo>
                      <a:lnTo>
                        <a:pt x="91" y="533"/>
                      </a:lnTo>
                      <a:lnTo>
                        <a:pt x="104" y="506"/>
                      </a:lnTo>
                      <a:lnTo>
                        <a:pt x="125" y="488"/>
                      </a:lnTo>
                      <a:lnTo>
                        <a:pt x="145" y="476"/>
                      </a:lnTo>
                      <a:lnTo>
                        <a:pt x="166" y="481"/>
                      </a:lnTo>
                      <a:lnTo>
                        <a:pt x="187" y="488"/>
                      </a:lnTo>
                      <a:lnTo>
                        <a:pt x="196" y="458"/>
                      </a:lnTo>
                      <a:lnTo>
                        <a:pt x="187" y="433"/>
                      </a:lnTo>
                      <a:lnTo>
                        <a:pt x="177" y="417"/>
                      </a:lnTo>
                      <a:lnTo>
                        <a:pt x="175" y="406"/>
                      </a:lnTo>
                      <a:lnTo>
                        <a:pt x="177" y="392"/>
                      </a:lnTo>
                      <a:lnTo>
                        <a:pt x="191" y="388"/>
                      </a:lnTo>
                      <a:lnTo>
                        <a:pt x="196" y="361"/>
                      </a:lnTo>
                      <a:lnTo>
                        <a:pt x="205" y="336"/>
                      </a:lnTo>
                      <a:lnTo>
                        <a:pt x="207" y="315"/>
                      </a:lnTo>
                      <a:lnTo>
                        <a:pt x="207" y="293"/>
                      </a:lnTo>
                      <a:lnTo>
                        <a:pt x="221" y="274"/>
                      </a:lnTo>
                      <a:lnTo>
                        <a:pt x="246" y="256"/>
                      </a:lnTo>
                      <a:lnTo>
                        <a:pt x="262" y="252"/>
                      </a:lnTo>
                      <a:lnTo>
                        <a:pt x="262" y="231"/>
                      </a:lnTo>
                      <a:lnTo>
                        <a:pt x="271" y="218"/>
                      </a:lnTo>
                      <a:lnTo>
                        <a:pt x="287" y="199"/>
                      </a:lnTo>
                      <a:lnTo>
                        <a:pt x="305" y="186"/>
                      </a:lnTo>
                      <a:lnTo>
                        <a:pt x="296" y="149"/>
                      </a:lnTo>
                      <a:lnTo>
                        <a:pt x="328" y="115"/>
                      </a:lnTo>
                      <a:lnTo>
                        <a:pt x="335" y="102"/>
                      </a:lnTo>
                      <a:lnTo>
                        <a:pt x="358" y="97"/>
                      </a:lnTo>
                      <a:lnTo>
                        <a:pt x="374" y="77"/>
                      </a:lnTo>
                      <a:lnTo>
                        <a:pt x="374" y="65"/>
                      </a:lnTo>
                      <a:lnTo>
                        <a:pt x="387" y="49"/>
                      </a:lnTo>
                      <a:lnTo>
                        <a:pt x="415" y="47"/>
                      </a:lnTo>
                      <a:lnTo>
                        <a:pt x="447" y="47"/>
                      </a:lnTo>
                      <a:lnTo>
                        <a:pt x="472" y="24"/>
                      </a:lnTo>
                      <a:lnTo>
                        <a:pt x="467" y="0"/>
                      </a:lnTo>
                    </a:path>
                  </a:pathLst>
                </a:custGeom>
                <a:solidFill>
                  <a:srgbClr val="FF0000"/>
                </a:solidFill>
                <a:ln w="12700" cap="rnd">
                  <a:solidFill>
                    <a:schemeClr val="bg1"/>
                  </a:solidFill>
                  <a:round/>
                  <a:headEnd type="none" w="sm" len="sm"/>
                  <a:tailEnd type="none" w="sm" len="sm"/>
                </a:ln>
              </p:spPr>
              <p:txBody>
                <a:bodyPr/>
                <a:lstStyle/>
                <a:p>
                  <a:pPr>
                    <a:defRPr/>
                  </a:pPr>
                  <a:endParaRPr lang="en-GB" dirty="0"/>
                </a:p>
              </p:txBody>
            </p:sp>
          </p:grpSp>
        </p:grpSp>
        <p:sp>
          <p:nvSpPr>
            <p:cNvPr id="138" name="Freeform 65"/>
            <p:cNvSpPr>
              <a:spLocks/>
            </p:cNvSpPr>
            <p:nvPr/>
          </p:nvSpPr>
          <p:spPr bwMode="auto">
            <a:xfrm>
              <a:off x="3681" y="3074"/>
              <a:ext cx="519" cy="460"/>
            </a:xfrm>
            <a:custGeom>
              <a:avLst/>
              <a:gdLst>
                <a:gd name="T0" fmla="*/ 224 w 545"/>
                <a:gd name="T1" fmla="*/ 241 h 524"/>
                <a:gd name="T2" fmla="*/ 236 w 545"/>
                <a:gd name="T3" fmla="*/ 218 h 524"/>
                <a:gd name="T4" fmla="*/ 262 w 545"/>
                <a:gd name="T5" fmla="*/ 218 h 524"/>
                <a:gd name="T6" fmla="*/ 280 w 545"/>
                <a:gd name="T7" fmla="*/ 228 h 524"/>
                <a:gd name="T8" fmla="*/ 303 w 545"/>
                <a:gd name="T9" fmla="*/ 235 h 524"/>
                <a:gd name="T10" fmla="*/ 298 w 545"/>
                <a:gd name="T11" fmla="*/ 280 h 524"/>
                <a:gd name="T12" fmla="*/ 316 w 545"/>
                <a:gd name="T13" fmla="*/ 302 h 524"/>
                <a:gd name="T14" fmla="*/ 330 w 545"/>
                <a:gd name="T15" fmla="*/ 306 h 524"/>
                <a:gd name="T16" fmla="*/ 354 w 545"/>
                <a:gd name="T17" fmla="*/ 311 h 524"/>
                <a:gd name="T18" fmla="*/ 389 w 545"/>
                <a:gd name="T19" fmla="*/ 297 h 524"/>
                <a:gd name="T20" fmla="*/ 436 w 545"/>
                <a:gd name="T21" fmla="*/ 295 h 524"/>
                <a:gd name="T22" fmla="*/ 438 w 545"/>
                <a:gd name="T23" fmla="*/ 278 h 524"/>
                <a:gd name="T24" fmla="*/ 427 w 545"/>
                <a:gd name="T25" fmla="*/ 241 h 524"/>
                <a:gd name="T26" fmla="*/ 410 w 545"/>
                <a:gd name="T27" fmla="*/ 230 h 524"/>
                <a:gd name="T28" fmla="*/ 417 w 545"/>
                <a:gd name="T29" fmla="*/ 205 h 524"/>
                <a:gd name="T30" fmla="*/ 436 w 545"/>
                <a:gd name="T31" fmla="*/ 180 h 524"/>
                <a:gd name="T32" fmla="*/ 436 w 545"/>
                <a:gd name="T33" fmla="*/ 155 h 524"/>
                <a:gd name="T34" fmla="*/ 410 w 545"/>
                <a:gd name="T35" fmla="*/ 137 h 524"/>
                <a:gd name="T36" fmla="*/ 420 w 545"/>
                <a:gd name="T37" fmla="*/ 121 h 524"/>
                <a:gd name="T38" fmla="*/ 417 w 545"/>
                <a:gd name="T39" fmla="*/ 111 h 524"/>
                <a:gd name="T40" fmla="*/ 401 w 545"/>
                <a:gd name="T41" fmla="*/ 97 h 524"/>
                <a:gd name="T42" fmla="*/ 389 w 545"/>
                <a:gd name="T43" fmla="*/ 80 h 524"/>
                <a:gd name="T44" fmla="*/ 361 w 545"/>
                <a:gd name="T45" fmla="*/ 87 h 524"/>
                <a:gd name="T46" fmla="*/ 354 w 545"/>
                <a:gd name="T47" fmla="*/ 65 h 524"/>
                <a:gd name="T48" fmla="*/ 328 w 545"/>
                <a:gd name="T49" fmla="*/ 45 h 524"/>
                <a:gd name="T50" fmla="*/ 319 w 545"/>
                <a:gd name="T51" fmla="*/ 25 h 524"/>
                <a:gd name="T52" fmla="*/ 308 w 545"/>
                <a:gd name="T53" fmla="*/ 13 h 524"/>
                <a:gd name="T54" fmla="*/ 296 w 545"/>
                <a:gd name="T55" fmla="*/ 4 h 524"/>
                <a:gd name="T56" fmla="*/ 248 w 545"/>
                <a:gd name="T57" fmla="*/ 4 h 524"/>
                <a:gd name="T58" fmla="*/ 191 w 545"/>
                <a:gd name="T59" fmla="*/ 39 h 524"/>
                <a:gd name="T60" fmla="*/ 205 w 545"/>
                <a:gd name="T61" fmla="*/ 61 h 524"/>
                <a:gd name="T62" fmla="*/ 190 w 545"/>
                <a:gd name="T63" fmla="*/ 67 h 524"/>
                <a:gd name="T64" fmla="*/ 164 w 545"/>
                <a:gd name="T65" fmla="*/ 55 h 524"/>
                <a:gd name="T66" fmla="*/ 121 w 545"/>
                <a:gd name="T67" fmla="*/ 60 h 524"/>
                <a:gd name="T68" fmla="*/ 108 w 545"/>
                <a:gd name="T69" fmla="*/ 60 h 524"/>
                <a:gd name="T70" fmla="*/ 78 w 545"/>
                <a:gd name="T71" fmla="*/ 47 h 524"/>
                <a:gd name="T72" fmla="*/ 16 w 545"/>
                <a:gd name="T73" fmla="*/ 58 h 524"/>
                <a:gd name="T74" fmla="*/ 0 w 545"/>
                <a:gd name="T75" fmla="*/ 67 h 524"/>
                <a:gd name="T76" fmla="*/ 48 w 545"/>
                <a:gd name="T77" fmla="*/ 117 h 524"/>
                <a:gd name="T78" fmla="*/ 82 w 545"/>
                <a:gd name="T79" fmla="*/ 129 h 524"/>
                <a:gd name="T80" fmla="*/ 140 w 545"/>
                <a:gd name="T81" fmla="*/ 180 h 524"/>
                <a:gd name="T82" fmla="*/ 131 w 545"/>
                <a:gd name="T83" fmla="*/ 199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24"/>
                <a:gd name="T128" fmla="*/ 545 w 545"/>
                <a:gd name="T129" fmla="*/ 524 h 5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24">
                  <a:moveTo>
                    <a:pt x="262" y="427"/>
                  </a:moveTo>
                  <a:lnTo>
                    <a:pt x="272" y="407"/>
                  </a:lnTo>
                  <a:lnTo>
                    <a:pt x="278" y="372"/>
                  </a:lnTo>
                  <a:lnTo>
                    <a:pt x="287" y="366"/>
                  </a:lnTo>
                  <a:lnTo>
                    <a:pt x="315" y="370"/>
                  </a:lnTo>
                  <a:lnTo>
                    <a:pt x="319" y="366"/>
                  </a:lnTo>
                  <a:lnTo>
                    <a:pt x="333" y="368"/>
                  </a:lnTo>
                  <a:lnTo>
                    <a:pt x="340" y="384"/>
                  </a:lnTo>
                  <a:lnTo>
                    <a:pt x="362" y="388"/>
                  </a:lnTo>
                  <a:lnTo>
                    <a:pt x="369" y="395"/>
                  </a:lnTo>
                  <a:lnTo>
                    <a:pt x="369" y="457"/>
                  </a:lnTo>
                  <a:lnTo>
                    <a:pt x="362" y="472"/>
                  </a:lnTo>
                  <a:lnTo>
                    <a:pt x="371" y="500"/>
                  </a:lnTo>
                  <a:lnTo>
                    <a:pt x="385" y="509"/>
                  </a:lnTo>
                  <a:lnTo>
                    <a:pt x="394" y="507"/>
                  </a:lnTo>
                  <a:lnTo>
                    <a:pt x="401" y="516"/>
                  </a:lnTo>
                  <a:lnTo>
                    <a:pt x="423" y="520"/>
                  </a:lnTo>
                  <a:lnTo>
                    <a:pt x="432" y="523"/>
                  </a:lnTo>
                  <a:lnTo>
                    <a:pt x="460" y="523"/>
                  </a:lnTo>
                  <a:lnTo>
                    <a:pt x="473" y="500"/>
                  </a:lnTo>
                  <a:lnTo>
                    <a:pt x="494" y="504"/>
                  </a:lnTo>
                  <a:lnTo>
                    <a:pt x="530" y="497"/>
                  </a:lnTo>
                  <a:lnTo>
                    <a:pt x="544" y="477"/>
                  </a:lnTo>
                  <a:lnTo>
                    <a:pt x="532" y="468"/>
                  </a:lnTo>
                  <a:lnTo>
                    <a:pt x="532" y="422"/>
                  </a:lnTo>
                  <a:lnTo>
                    <a:pt x="519" y="407"/>
                  </a:lnTo>
                  <a:lnTo>
                    <a:pt x="507" y="407"/>
                  </a:lnTo>
                  <a:lnTo>
                    <a:pt x="500" y="388"/>
                  </a:lnTo>
                  <a:lnTo>
                    <a:pt x="510" y="370"/>
                  </a:lnTo>
                  <a:lnTo>
                    <a:pt x="507" y="345"/>
                  </a:lnTo>
                  <a:lnTo>
                    <a:pt x="505" y="325"/>
                  </a:lnTo>
                  <a:lnTo>
                    <a:pt x="530" y="302"/>
                  </a:lnTo>
                  <a:lnTo>
                    <a:pt x="534" y="275"/>
                  </a:lnTo>
                  <a:lnTo>
                    <a:pt x="530" y="261"/>
                  </a:lnTo>
                  <a:lnTo>
                    <a:pt x="510" y="259"/>
                  </a:lnTo>
                  <a:lnTo>
                    <a:pt x="500" y="231"/>
                  </a:lnTo>
                  <a:lnTo>
                    <a:pt x="500" y="220"/>
                  </a:lnTo>
                  <a:lnTo>
                    <a:pt x="510" y="204"/>
                  </a:lnTo>
                  <a:lnTo>
                    <a:pt x="505" y="200"/>
                  </a:lnTo>
                  <a:lnTo>
                    <a:pt x="507" y="186"/>
                  </a:lnTo>
                  <a:lnTo>
                    <a:pt x="510" y="177"/>
                  </a:lnTo>
                  <a:lnTo>
                    <a:pt x="487" y="163"/>
                  </a:lnTo>
                  <a:lnTo>
                    <a:pt x="487" y="147"/>
                  </a:lnTo>
                  <a:lnTo>
                    <a:pt x="473" y="134"/>
                  </a:lnTo>
                  <a:lnTo>
                    <a:pt x="453" y="147"/>
                  </a:lnTo>
                  <a:lnTo>
                    <a:pt x="439" y="147"/>
                  </a:lnTo>
                  <a:lnTo>
                    <a:pt x="432" y="134"/>
                  </a:lnTo>
                  <a:lnTo>
                    <a:pt x="432" y="109"/>
                  </a:lnTo>
                  <a:lnTo>
                    <a:pt x="421" y="77"/>
                  </a:lnTo>
                  <a:lnTo>
                    <a:pt x="398" y="75"/>
                  </a:lnTo>
                  <a:lnTo>
                    <a:pt x="389" y="68"/>
                  </a:lnTo>
                  <a:lnTo>
                    <a:pt x="389" y="43"/>
                  </a:lnTo>
                  <a:lnTo>
                    <a:pt x="380" y="27"/>
                  </a:lnTo>
                  <a:lnTo>
                    <a:pt x="374" y="22"/>
                  </a:lnTo>
                  <a:lnTo>
                    <a:pt x="369" y="9"/>
                  </a:lnTo>
                  <a:lnTo>
                    <a:pt x="360" y="4"/>
                  </a:lnTo>
                  <a:lnTo>
                    <a:pt x="340" y="0"/>
                  </a:lnTo>
                  <a:lnTo>
                    <a:pt x="301" y="4"/>
                  </a:lnTo>
                  <a:lnTo>
                    <a:pt x="233" y="31"/>
                  </a:lnTo>
                  <a:lnTo>
                    <a:pt x="233" y="65"/>
                  </a:lnTo>
                  <a:lnTo>
                    <a:pt x="253" y="88"/>
                  </a:lnTo>
                  <a:lnTo>
                    <a:pt x="249" y="104"/>
                  </a:lnTo>
                  <a:lnTo>
                    <a:pt x="247" y="113"/>
                  </a:lnTo>
                  <a:lnTo>
                    <a:pt x="231" y="113"/>
                  </a:lnTo>
                  <a:lnTo>
                    <a:pt x="219" y="102"/>
                  </a:lnTo>
                  <a:lnTo>
                    <a:pt x="199" y="93"/>
                  </a:lnTo>
                  <a:lnTo>
                    <a:pt x="176" y="104"/>
                  </a:lnTo>
                  <a:lnTo>
                    <a:pt x="147" y="100"/>
                  </a:lnTo>
                  <a:lnTo>
                    <a:pt x="133" y="109"/>
                  </a:lnTo>
                  <a:lnTo>
                    <a:pt x="131" y="100"/>
                  </a:lnTo>
                  <a:lnTo>
                    <a:pt x="115" y="100"/>
                  </a:lnTo>
                  <a:lnTo>
                    <a:pt x="95" y="79"/>
                  </a:lnTo>
                  <a:lnTo>
                    <a:pt x="63" y="113"/>
                  </a:lnTo>
                  <a:lnTo>
                    <a:pt x="20" y="97"/>
                  </a:lnTo>
                  <a:lnTo>
                    <a:pt x="0" y="100"/>
                  </a:lnTo>
                  <a:lnTo>
                    <a:pt x="0" y="113"/>
                  </a:lnTo>
                  <a:lnTo>
                    <a:pt x="49" y="165"/>
                  </a:lnTo>
                  <a:lnTo>
                    <a:pt x="58" y="197"/>
                  </a:lnTo>
                  <a:lnTo>
                    <a:pt x="81" y="220"/>
                  </a:lnTo>
                  <a:lnTo>
                    <a:pt x="99" y="218"/>
                  </a:lnTo>
                  <a:lnTo>
                    <a:pt x="165" y="293"/>
                  </a:lnTo>
                  <a:lnTo>
                    <a:pt x="170" y="304"/>
                  </a:lnTo>
                  <a:lnTo>
                    <a:pt x="165" y="311"/>
                  </a:lnTo>
                  <a:lnTo>
                    <a:pt x="160" y="336"/>
                  </a:lnTo>
                  <a:lnTo>
                    <a:pt x="262" y="427"/>
                  </a:lnTo>
                </a:path>
              </a:pathLst>
            </a:custGeom>
            <a:grpFill/>
            <a:ln w="12700" cap="rnd">
              <a:solidFill>
                <a:schemeClr val="bg1"/>
              </a:solidFill>
              <a:round/>
              <a:headEnd/>
              <a:tailEnd/>
            </a:ln>
          </p:spPr>
          <p:txBody>
            <a:bodyPr/>
            <a:lstStyle/>
            <a:p>
              <a:pPr>
                <a:defRPr/>
              </a:pPr>
              <a:endParaRPr lang="en-GB" dirty="0"/>
            </a:p>
          </p:txBody>
        </p:sp>
        <p:sp>
          <p:nvSpPr>
            <p:cNvPr id="139" name="Freeform 66"/>
            <p:cNvSpPr>
              <a:spLocks/>
            </p:cNvSpPr>
            <p:nvPr/>
          </p:nvSpPr>
          <p:spPr bwMode="auto">
            <a:xfrm>
              <a:off x="3255" y="898"/>
              <a:ext cx="1082" cy="1093"/>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lnTo>
                    <a:pt x="304" y="1171"/>
                  </a:lnTo>
                </a:path>
              </a:pathLst>
            </a:custGeom>
            <a:grpFill/>
            <a:ln w="9525" cap="rnd">
              <a:solidFill>
                <a:schemeClr val="bg1"/>
              </a:solidFill>
              <a:round/>
              <a:headEnd/>
              <a:tailEnd/>
            </a:ln>
          </p:spPr>
          <p:txBody>
            <a:bodyPr/>
            <a:lstStyle/>
            <a:p>
              <a:pPr>
                <a:defRPr/>
              </a:pPr>
              <a:endParaRPr lang="en-GB" dirty="0"/>
            </a:p>
          </p:txBody>
        </p:sp>
        <p:sp>
          <p:nvSpPr>
            <p:cNvPr id="140" name="Freeform 67"/>
            <p:cNvSpPr>
              <a:spLocks/>
            </p:cNvSpPr>
            <p:nvPr/>
          </p:nvSpPr>
          <p:spPr bwMode="auto">
            <a:xfrm>
              <a:off x="3255" y="898"/>
              <a:ext cx="1082" cy="1093"/>
            </a:xfrm>
            <a:custGeom>
              <a:avLst/>
              <a:gdLst>
                <a:gd name="T0" fmla="*/ 273 w 1136"/>
                <a:gd name="T1" fmla="*/ 675 h 1245"/>
                <a:gd name="T2" fmla="*/ 311 w 1136"/>
                <a:gd name="T3" fmla="*/ 634 h 1245"/>
                <a:gd name="T4" fmla="*/ 301 w 1136"/>
                <a:gd name="T5" fmla="*/ 576 h 1245"/>
                <a:gd name="T6" fmla="*/ 309 w 1136"/>
                <a:gd name="T7" fmla="*/ 527 h 1245"/>
                <a:gd name="T8" fmla="*/ 323 w 1136"/>
                <a:gd name="T9" fmla="*/ 457 h 1245"/>
                <a:gd name="T10" fmla="*/ 372 w 1136"/>
                <a:gd name="T11" fmla="*/ 412 h 1245"/>
                <a:gd name="T12" fmla="*/ 396 w 1136"/>
                <a:gd name="T13" fmla="*/ 375 h 1245"/>
                <a:gd name="T14" fmla="*/ 412 w 1136"/>
                <a:gd name="T15" fmla="*/ 338 h 1245"/>
                <a:gd name="T16" fmla="*/ 464 w 1136"/>
                <a:gd name="T17" fmla="*/ 276 h 1245"/>
                <a:gd name="T18" fmla="*/ 492 w 1136"/>
                <a:gd name="T19" fmla="*/ 226 h 1245"/>
                <a:gd name="T20" fmla="*/ 557 w 1136"/>
                <a:gd name="T21" fmla="*/ 177 h 1245"/>
                <a:gd name="T22" fmla="*/ 609 w 1136"/>
                <a:gd name="T23" fmla="*/ 161 h 1245"/>
                <a:gd name="T24" fmla="*/ 644 w 1136"/>
                <a:gd name="T25" fmla="*/ 116 h 1245"/>
                <a:gd name="T26" fmla="*/ 724 w 1136"/>
                <a:gd name="T27" fmla="*/ 140 h 1245"/>
                <a:gd name="T28" fmla="*/ 770 w 1136"/>
                <a:gd name="T29" fmla="*/ 148 h 1245"/>
                <a:gd name="T30" fmla="*/ 792 w 1136"/>
                <a:gd name="T31" fmla="*/ 89 h 1245"/>
                <a:gd name="T32" fmla="*/ 861 w 1136"/>
                <a:gd name="T33" fmla="*/ 83 h 1245"/>
                <a:gd name="T34" fmla="*/ 885 w 1136"/>
                <a:gd name="T35" fmla="*/ 106 h 1245"/>
                <a:gd name="T36" fmla="*/ 906 w 1136"/>
                <a:gd name="T37" fmla="*/ 76 h 1245"/>
                <a:gd name="T38" fmla="*/ 930 w 1136"/>
                <a:gd name="T39" fmla="*/ 41 h 1245"/>
                <a:gd name="T40" fmla="*/ 885 w 1136"/>
                <a:gd name="T41" fmla="*/ 13 h 1245"/>
                <a:gd name="T42" fmla="*/ 846 w 1136"/>
                <a:gd name="T43" fmla="*/ 14 h 1245"/>
                <a:gd name="T44" fmla="*/ 822 w 1136"/>
                <a:gd name="T45" fmla="*/ 13 h 1245"/>
                <a:gd name="T46" fmla="*/ 789 w 1136"/>
                <a:gd name="T47" fmla="*/ 29 h 1245"/>
                <a:gd name="T48" fmla="*/ 772 w 1136"/>
                <a:gd name="T49" fmla="*/ 20 h 1245"/>
                <a:gd name="T50" fmla="*/ 721 w 1136"/>
                <a:gd name="T51" fmla="*/ 64 h 1245"/>
                <a:gd name="T52" fmla="*/ 670 w 1136"/>
                <a:gd name="T53" fmla="*/ 76 h 1245"/>
                <a:gd name="T54" fmla="*/ 615 w 1136"/>
                <a:gd name="T55" fmla="*/ 89 h 1245"/>
                <a:gd name="T56" fmla="*/ 550 w 1136"/>
                <a:gd name="T57" fmla="*/ 97 h 1245"/>
                <a:gd name="T58" fmla="*/ 543 w 1136"/>
                <a:gd name="T59" fmla="*/ 136 h 1245"/>
                <a:gd name="T60" fmla="*/ 536 w 1136"/>
                <a:gd name="T61" fmla="*/ 168 h 1245"/>
                <a:gd name="T62" fmla="*/ 482 w 1136"/>
                <a:gd name="T63" fmla="*/ 175 h 1245"/>
                <a:gd name="T64" fmla="*/ 464 w 1136"/>
                <a:gd name="T65" fmla="*/ 202 h 1245"/>
                <a:gd name="T66" fmla="*/ 425 w 1136"/>
                <a:gd name="T67" fmla="*/ 241 h 1245"/>
                <a:gd name="T68" fmla="*/ 384 w 1136"/>
                <a:gd name="T69" fmla="*/ 291 h 1245"/>
                <a:gd name="T70" fmla="*/ 349 w 1136"/>
                <a:gd name="T71" fmla="*/ 340 h 1245"/>
                <a:gd name="T72" fmla="*/ 328 w 1136"/>
                <a:gd name="T73" fmla="*/ 370 h 1245"/>
                <a:gd name="T74" fmla="*/ 262 w 1136"/>
                <a:gd name="T75" fmla="*/ 412 h 1245"/>
                <a:gd name="T76" fmla="*/ 301 w 1136"/>
                <a:gd name="T77" fmla="*/ 416 h 1245"/>
                <a:gd name="T78" fmla="*/ 243 w 1136"/>
                <a:gd name="T79" fmla="*/ 425 h 1245"/>
                <a:gd name="T80" fmla="*/ 189 w 1136"/>
                <a:gd name="T81" fmla="*/ 449 h 1245"/>
                <a:gd name="T82" fmla="*/ 142 w 1136"/>
                <a:gd name="T83" fmla="*/ 450 h 1245"/>
                <a:gd name="T84" fmla="*/ 105 w 1136"/>
                <a:gd name="T85" fmla="*/ 469 h 1245"/>
                <a:gd name="T86" fmla="*/ 80 w 1136"/>
                <a:gd name="T87" fmla="*/ 488 h 1245"/>
                <a:gd name="T88" fmla="*/ 30 w 1136"/>
                <a:gd name="T89" fmla="*/ 511 h 1245"/>
                <a:gd name="T90" fmla="*/ 18 w 1136"/>
                <a:gd name="T91" fmla="*/ 591 h 1245"/>
                <a:gd name="T92" fmla="*/ 37 w 1136"/>
                <a:gd name="T93" fmla="*/ 610 h 1245"/>
                <a:gd name="T94" fmla="*/ 18 w 1136"/>
                <a:gd name="T95" fmla="*/ 647 h 1245"/>
                <a:gd name="T96" fmla="*/ 29 w 1136"/>
                <a:gd name="T97" fmla="*/ 667 h 1245"/>
                <a:gd name="T98" fmla="*/ 0 w 1136"/>
                <a:gd name="T99" fmla="*/ 686 h 1245"/>
                <a:gd name="T100" fmla="*/ 78 w 1136"/>
                <a:gd name="T101" fmla="*/ 739 h 1245"/>
                <a:gd name="T102" fmla="*/ 192 w 1136"/>
                <a:gd name="T103" fmla="*/ 679 h 1245"/>
                <a:gd name="T104" fmla="*/ 234 w 1136"/>
                <a:gd name="T105" fmla="*/ 645 h 1245"/>
                <a:gd name="T106" fmla="*/ 243 w 1136"/>
                <a:gd name="T107" fmla="*/ 695 h 1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6"/>
                <a:gd name="T163" fmla="*/ 0 h 1245"/>
                <a:gd name="T164" fmla="*/ 1136 w 1136"/>
                <a:gd name="T165" fmla="*/ 1245 h 1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6" h="1245">
                  <a:moveTo>
                    <a:pt x="304" y="1171"/>
                  </a:moveTo>
                  <a:lnTo>
                    <a:pt x="307" y="1169"/>
                  </a:lnTo>
                  <a:lnTo>
                    <a:pt x="318" y="1166"/>
                  </a:lnTo>
                  <a:lnTo>
                    <a:pt x="327" y="1153"/>
                  </a:lnTo>
                  <a:lnTo>
                    <a:pt x="332" y="1137"/>
                  </a:lnTo>
                  <a:lnTo>
                    <a:pt x="336" y="1128"/>
                  </a:lnTo>
                  <a:lnTo>
                    <a:pt x="332" y="1103"/>
                  </a:lnTo>
                  <a:lnTo>
                    <a:pt x="336" y="1087"/>
                  </a:lnTo>
                  <a:lnTo>
                    <a:pt x="348" y="1078"/>
                  </a:lnTo>
                  <a:lnTo>
                    <a:pt x="377" y="1066"/>
                  </a:lnTo>
                  <a:lnTo>
                    <a:pt x="382" y="1053"/>
                  </a:lnTo>
                  <a:lnTo>
                    <a:pt x="377" y="1012"/>
                  </a:lnTo>
                  <a:lnTo>
                    <a:pt x="375" y="1003"/>
                  </a:lnTo>
                  <a:lnTo>
                    <a:pt x="375" y="978"/>
                  </a:lnTo>
                  <a:lnTo>
                    <a:pt x="366" y="969"/>
                  </a:lnTo>
                  <a:lnTo>
                    <a:pt x="370" y="951"/>
                  </a:lnTo>
                  <a:lnTo>
                    <a:pt x="377" y="951"/>
                  </a:lnTo>
                  <a:lnTo>
                    <a:pt x="398" y="937"/>
                  </a:lnTo>
                  <a:lnTo>
                    <a:pt x="382" y="898"/>
                  </a:lnTo>
                  <a:lnTo>
                    <a:pt x="375" y="887"/>
                  </a:lnTo>
                  <a:lnTo>
                    <a:pt x="375" y="883"/>
                  </a:lnTo>
                  <a:lnTo>
                    <a:pt x="375" y="851"/>
                  </a:lnTo>
                  <a:lnTo>
                    <a:pt x="386" y="826"/>
                  </a:lnTo>
                  <a:lnTo>
                    <a:pt x="391" y="799"/>
                  </a:lnTo>
                  <a:lnTo>
                    <a:pt x="393" y="771"/>
                  </a:lnTo>
                  <a:lnTo>
                    <a:pt x="391" y="746"/>
                  </a:lnTo>
                  <a:lnTo>
                    <a:pt x="398" y="728"/>
                  </a:lnTo>
                  <a:lnTo>
                    <a:pt x="402" y="717"/>
                  </a:lnTo>
                  <a:lnTo>
                    <a:pt x="427" y="701"/>
                  </a:lnTo>
                  <a:lnTo>
                    <a:pt x="452" y="692"/>
                  </a:lnTo>
                  <a:lnTo>
                    <a:pt x="475" y="701"/>
                  </a:lnTo>
                  <a:lnTo>
                    <a:pt x="482" y="705"/>
                  </a:lnTo>
                  <a:lnTo>
                    <a:pt x="493" y="687"/>
                  </a:lnTo>
                  <a:lnTo>
                    <a:pt x="493" y="667"/>
                  </a:lnTo>
                  <a:lnTo>
                    <a:pt x="482" y="631"/>
                  </a:lnTo>
                  <a:lnTo>
                    <a:pt x="477" y="615"/>
                  </a:lnTo>
                  <a:lnTo>
                    <a:pt x="482" y="606"/>
                  </a:lnTo>
                  <a:lnTo>
                    <a:pt x="489" y="606"/>
                  </a:lnTo>
                  <a:lnTo>
                    <a:pt x="498" y="592"/>
                  </a:lnTo>
                  <a:lnTo>
                    <a:pt x="502" y="569"/>
                  </a:lnTo>
                  <a:lnTo>
                    <a:pt x="507" y="535"/>
                  </a:lnTo>
                  <a:lnTo>
                    <a:pt x="511" y="501"/>
                  </a:lnTo>
                  <a:lnTo>
                    <a:pt x="523" y="490"/>
                  </a:lnTo>
                  <a:lnTo>
                    <a:pt x="548" y="474"/>
                  </a:lnTo>
                  <a:lnTo>
                    <a:pt x="564" y="465"/>
                  </a:lnTo>
                  <a:lnTo>
                    <a:pt x="568" y="440"/>
                  </a:lnTo>
                  <a:lnTo>
                    <a:pt x="577" y="422"/>
                  </a:lnTo>
                  <a:lnTo>
                    <a:pt x="598" y="406"/>
                  </a:lnTo>
                  <a:lnTo>
                    <a:pt x="602" y="394"/>
                  </a:lnTo>
                  <a:lnTo>
                    <a:pt x="598" y="381"/>
                  </a:lnTo>
                  <a:lnTo>
                    <a:pt x="598" y="365"/>
                  </a:lnTo>
                  <a:lnTo>
                    <a:pt x="616" y="351"/>
                  </a:lnTo>
                  <a:lnTo>
                    <a:pt x="636" y="315"/>
                  </a:lnTo>
                  <a:lnTo>
                    <a:pt x="652" y="320"/>
                  </a:lnTo>
                  <a:lnTo>
                    <a:pt x="677" y="299"/>
                  </a:lnTo>
                  <a:lnTo>
                    <a:pt x="673" y="281"/>
                  </a:lnTo>
                  <a:lnTo>
                    <a:pt x="689" y="265"/>
                  </a:lnTo>
                  <a:lnTo>
                    <a:pt x="698" y="270"/>
                  </a:lnTo>
                  <a:lnTo>
                    <a:pt x="716" y="265"/>
                  </a:lnTo>
                  <a:lnTo>
                    <a:pt x="739" y="270"/>
                  </a:lnTo>
                  <a:lnTo>
                    <a:pt x="773" y="240"/>
                  </a:lnTo>
                  <a:lnTo>
                    <a:pt x="768" y="224"/>
                  </a:lnTo>
                  <a:lnTo>
                    <a:pt x="773" y="215"/>
                  </a:lnTo>
                  <a:lnTo>
                    <a:pt x="764" y="211"/>
                  </a:lnTo>
                  <a:lnTo>
                    <a:pt x="782" y="195"/>
                  </a:lnTo>
                  <a:lnTo>
                    <a:pt x="805" y="190"/>
                  </a:lnTo>
                  <a:lnTo>
                    <a:pt x="823" y="215"/>
                  </a:lnTo>
                  <a:lnTo>
                    <a:pt x="852" y="249"/>
                  </a:lnTo>
                  <a:lnTo>
                    <a:pt x="864" y="249"/>
                  </a:lnTo>
                  <a:lnTo>
                    <a:pt x="880" y="236"/>
                  </a:lnTo>
                  <a:lnTo>
                    <a:pt x="893" y="233"/>
                  </a:lnTo>
                  <a:lnTo>
                    <a:pt x="900" y="236"/>
                  </a:lnTo>
                  <a:lnTo>
                    <a:pt x="914" y="249"/>
                  </a:lnTo>
                  <a:lnTo>
                    <a:pt x="930" y="254"/>
                  </a:lnTo>
                  <a:lnTo>
                    <a:pt x="934" y="249"/>
                  </a:lnTo>
                  <a:lnTo>
                    <a:pt x="943" y="233"/>
                  </a:lnTo>
                  <a:lnTo>
                    <a:pt x="948" y="224"/>
                  </a:lnTo>
                  <a:lnTo>
                    <a:pt x="964" y="195"/>
                  </a:lnTo>
                  <a:lnTo>
                    <a:pt x="968" y="190"/>
                  </a:lnTo>
                  <a:lnTo>
                    <a:pt x="964" y="149"/>
                  </a:lnTo>
                  <a:lnTo>
                    <a:pt x="984" y="129"/>
                  </a:lnTo>
                  <a:lnTo>
                    <a:pt x="993" y="133"/>
                  </a:lnTo>
                  <a:lnTo>
                    <a:pt x="1018" y="108"/>
                  </a:lnTo>
                  <a:lnTo>
                    <a:pt x="1039" y="133"/>
                  </a:lnTo>
                  <a:lnTo>
                    <a:pt x="1046" y="140"/>
                  </a:lnTo>
                  <a:lnTo>
                    <a:pt x="1059" y="136"/>
                  </a:lnTo>
                  <a:lnTo>
                    <a:pt x="1069" y="149"/>
                  </a:lnTo>
                  <a:lnTo>
                    <a:pt x="1069" y="158"/>
                  </a:lnTo>
                  <a:lnTo>
                    <a:pt x="1075" y="165"/>
                  </a:lnTo>
                  <a:lnTo>
                    <a:pt x="1075" y="179"/>
                  </a:lnTo>
                  <a:lnTo>
                    <a:pt x="1089" y="163"/>
                  </a:lnTo>
                  <a:lnTo>
                    <a:pt x="1109" y="145"/>
                  </a:lnTo>
                  <a:lnTo>
                    <a:pt x="1121" y="120"/>
                  </a:lnTo>
                  <a:lnTo>
                    <a:pt x="1114" y="115"/>
                  </a:lnTo>
                  <a:lnTo>
                    <a:pt x="1100" y="129"/>
                  </a:lnTo>
                  <a:lnTo>
                    <a:pt x="1098" y="108"/>
                  </a:lnTo>
                  <a:lnTo>
                    <a:pt x="1089" y="104"/>
                  </a:lnTo>
                  <a:lnTo>
                    <a:pt x="1084" y="93"/>
                  </a:lnTo>
                  <a:lnTo>
                    <a:pt x="1119" y="65"/>
                  </a:lnTo>
                  <a:lnTo>
                    <a:pt x="1130" y="70"/>
                  </a:lnTo>
                  <a:lnTo>
                    <a:pt x="1135" y="54"/>
                  </a:lnTo>
                  <a:lnTo>
                    <a:pt x="1125" y="49"/>
                  </a:lnTo>
                  <a:lnTo>
                    <a:pt x="1105" y="40"/>
                  </a:lnTo>
                  <a:lnTo>
                    <a:pt x="1094" y="36"/>
                  </a:lnTo>
                  <a:lnTo>
                    <a:pt x="1075" y="22"/>
                  </a:lnTo>
                  <a:lnTo>
                    <a:pt x="1059" y="18"/>
                  </a:lnTo>
                  <a:lnTo>
                    <a:pt x="1041" y="34"/>
                  </a:lnTo>
                  <a:lnTo>
                    <a:pt x="1034" y="45"/>
                  </a:lnTo>
                  <a:lnTo>
                    <a:pt x="1018" y="34"/>
                  </a:lnTo>
                  <a:lnTo>
                    <a:pt x="1028" y="24"/>
                  </a:lnTo>
                  <a:lnTo>
                    <a:pt x="1030" y="4"/>
                  </a:lnTo>
                  <a:lnTo>
                    <a:pt x="1028" y="0"/>
                  </a:lnTo>
                  <a:lnTo>
                    <a:pt x="1005" y="0"/>
                  </a:lnTo>
                  <a:lnTo>
                    <a:pt x="1000" y="9"/>
                  </a:lnTo>
                  <a:lnTo>
                    <a:pt x="998" y="22"/>
                  </a:lnTo>
                  <a:lnTo>
                    <a:pt x="1000" y="34"/>
                  </a:lnTo>
                  <a:lnTo>
                    <a:pt x="984" y="49"/>
                  </a:lnTo>
                  <a:lnTo>
                    <a:pt x="971" y="24"/>
                  </a:lnTo>
                  <a:lnTo>
                    <a:pt x="959" y="29"/>
                  </a:lnTo>
                  <a:lnTo>
                    <a:pt x="957" y="49"/>
                  </a:lnTo>
                  <a:lnTo>
                    <a:pt x="948" y="79"/>
                  </a:lnTo>
                  <a:lnTo>
                    <a:pt x="928" y="99"/>
                  </a:lnTo>
                  <a:lnTo>
                    <a:pt x="914" y="74"/>
                  </a:lnTo>
                  <a:lnTo>
                    <a:pt x="934" y="59"/>
                  </a:lnTo>
                  <a:lnTo>
                    <a:pt x="939" y="34"/>
                  </a:lnTo>
                  <a:lnTo>
                    <a:pt x="928" y="34"/>
                  </a:lnTo>
                  <a:lnTo>
                    <a:pt x="905" y="34"/>
                  </a:lnTo>
                  <a:lnTo>
                    <a:pt x="889" y="59"/>
                  </a:lnTo>
                  <a:lnTo>
                    <a:pt x="868" y="93"/>
                  </a:lnTo>
                  <a:lnTo>
                    <a:pt x="877" y="108"/>
                  </a:lnTo>
                  <a:lnTo>
                    <a:pt x="864" y="115"/>
                  </a:lnTo>
                  <a:lnTo>
                    <a:pt x="848" y="104"/>
                  </a:lnTo>
                  <a:lnTo>
                    <a:pt x="830" y="111"/>
                  </a:lnTo>
                  <a:lnTo>
                    <a:pt x="834" y="129"/>
                  </a:lnTo>
                  <a:lnTo>
                    <a:pt x="814" y="129"/>
                  </a:lnTo>
                  <a:lnTo>
                    <a:pt x="800" y="133"/>
                  </a:lnTo>
                  <a:lnTo>
                    <a:pt x="786" y="154"/>
                  </a:lnTo>
                  <a:lnTo>
                    <a:pt x="764" y="149"/>
                  </a:lnTo>
                  <a:lnTo>
                    <a:pt x="764" y="163"/>
                  </a:lnTo>
                  <a:lnTo>
                    <a:pt x="748" y="149"/>
                  </a:lnTo>
                  <a:lnTo>
                    <a:pt x="727" y="158"/>
                  </a:lnTo>
                  <a:lnTo>
                    <a:pt x="723" y="174"/>
                  </a:lnTo>
                  <a:lnTo>
                    <a:pt x="707" y="179"/>
                  </a:lnTo>
                  <a:lnTo>
                    <a:pt x="693" y="163"/>
                  </a:lnTo>
                  <a:lnTo>
                    <a:pt x="668" y="165"/>
                  </a:lnTo>
                  <a:lnTo>
                    <a:pt x="643" y="174"/>
                  </a:lnTo>
                  <a:lnTo>
                    <a:pt x="643" y="199"/>
                  </a:lnTo>
                  <a:lnTo>
                    <a:pt x="659" y="204"/>
                  </a:lnTo>
                  <a:lnTo>
                    <a:pt x="659" y="211"/>
                  </a:lnTo>
                  <a:lnTo>
                    <a:pt x="659" y="229"/>
                  </a:lnTo>
                  <a:lnTo>
                    <a:pt x="648" y="224"/>
                  </a:lnTo>
                  <a:lnTo>
                    <a:pt x="632" y="233"/>
                  </a:lnTo>
                  <a:lnTo>
                    <a:pt x="636" y="249"/>
                  </a:lnTo>
                  <a:lnTo>
                    <a:pt x="652" y="263"/>
                  </a:lnTo>
                  <a:lnTo>
                    <a:pt x="652" y="281"/>
                  </a:lnTo>
                  <a:lnTo>
                    <a:pt x="636" y="274"/>
                  </a:lnTo>
                  <a:lnTo>
                    <a:pt x="623" y="276"/>
                  </a:lnTo>
                  <a:lnTo>
                    <a:pt x="623" y="295"/>
                  </a:lnTo>
                  <a:lnTo>
                    <a:pt x="602" y="295"/>
                  </a:lnTo>
                  <a:lnTo>
                    <a:pt x="586" y="295"/>
                  </a:lnTo>
                  <a:lnTo>
                    <a:pt x="582" y="306"/>
                  </a:lnTo>
                  <a:lnTo>
                    <a:pt x="577" y="315"/>
                  </a:lnTo>
                  <a:lnTo>
                    <a:pt x="564" y="320"/>
                  </a:lnTo>
                  <a:lnTo>
                    <a:pt x="559" y="329"/>
                  </a:lnTo>
                  <a:lnTo>
                    <a:pt x="564" y="340"/>
                  </a:lnTo>
                  <a:lnTo>
                    <a:pt x="541" y="347"/>
                  </a:lnTo>
                  <a:lnTo>
                    <a:pt x="557" y="365"/>
                  </a:lnTo>
                  <a:lnTo>
                    <a:pt x="559" y="374"/>
                  </a:lnTo>
                  <a:lnTo>
                    <a:pt x="545" y="385"/>
                  </a:lnTo>
                  <a:lnTo>
                    <a:pt x="516" y="406"/>
                  </a:lnTo>
                  <a:lnTo>
                    <a:pt x="493" y="422"/>
                  </a:lnTo>
                  <a:lnTo>
                    <a:pt x="482" y="447"/>
                  </a:lnTo>
                  <a:lnTo>
                    <a:pt x="461" y="465"/>
                  </a:lnTo>
                  <a:lnTo>
                    <a:pt x="461" y="476"/>
                  </a:lnTo>
                  <a:lnTo>
                    <a:pt x="466" y="490"/>
                  </a:lnTo>
                  <a:lnTo>
                    <a:pt x="448" y="501"/>
                  </a:lnTo>
                  <a:lnTo>
                    <a:pt x="452" y="517"/>
                  </a:lnTo>
                  <a:lnTo>
                    <a:pt x="436" y="547"/>
                  </a:lnTo>
                  <a:lnTo>
                    <a:pt x="423" y="551"/>
                  </a:lnTo>
                  <a:lnTo>
                    <a:pt x="423" y="572"/>
                  </a:lnTo>
                  <a:lnTo>
                    <a:pt x="432" y="585"/>
                  </a:lnTo>
                  <a:lnTo>
                    <a:pt x="418" y="597"/>
                  </a:lnTo>
                  <a:lnTo>
                    <a:pt x="411" y="587"/>
                  </a:lnTo>
                  <a:lnTo>
                    <a:pt x="393" y="597"/>
                  </a:lnTo>
                  <a:lnTo>
                    <a:pt x="398" y="622"/>
                  </a:lnTo>
                  <a:lnTo>
                    <a:pt x="382" y="631"/>
                  </a:lnTo>
                  <a:lnTo>
                    <a:pt x="357" y="635"/>
                  </a:lnTo>
                  <a:lnTo>
                    <a:pt x="341" y="656"/>
                  </a:lnTo>
                  <a:lnTo>
                    <a:pt x="336" y="676"/>
                  </a:lnTo>
                  <a:lnTo>
                    <a:pt x="318" y="692"/>
                  </a:lnTo>
                  <a:lnTo>
                    <a:pt x="318" y="705"/>
                  </a:lnTo>
                  <a:lnTo>
                    <a:pt x="341" y="687"/>
                  </a:lnTo>
                  <a:lnTo>
                    <a:pt x="366" y="671"/>
                  </a:lnTo>
                  <a:lnTo>
                    <a:pt x="375" y="676"/>
                  </a:lnTo>
                  <a:lnTo>
                    <a:pt x="366" y="701"/>
                  </a:lnTo>
                  <a:lnTo>
                    <a:pt x="345" y="715"/>
                  </a:lnTo>
                  <a:lnTo>
                    <a:pt x="322" y="710"/>
                  </a:lnTo>
                  <a:lnTo>
                    <a:pt x="327" y="726"/>
                  </a:lnTo>
                  <a:lnTo>
                    <a:pt x="300" y="737"/>
                  </a:lnTo>
                  <a:lnTo>
                    <a:pt x="295" y="715"/>
                  </a:lnTo>
                  <a:lnTo>
                    <a:pt x="282" y="705"/>
                  </a:lnTo>
                  <a:lnTo>
                    <a:pt x="266" y="728"/>
                  </a:lnTo>
                  <a:lnTo>
                    <a:pt x="247" y="728"/>
                  </a:lnTo>
                  <a:lnTo>
                    <a:pt x="232" y="733"/>
                  </a:lnTo>
                  <a:lnTo>
                    <a:pt x="229" y="755"/>
                  </a:lnTo>
                  <a:lnTo>
                    <a:pt x="220" y="758"/>
                  </a:lnTo>
                  <a:lnTo>
                    <a:pt x="220" y="769"/>
                  </a:lnTo>
                  <a:lnTo>
                    <a:pt x="209" y="765"/>
                  </a:lnTo>
                  <a:lnTo>
                    <a:pt x="195" y="755"/>
                  </a:lnTo>
                  <a:lnTo>
                    <a:pt x="172" y="758"/>
                  </a:lnTo>
                  <a:lnTo>
                    <a:pt x="172" y="771"/>
                  </a:lnTo>
                  <a:lnTo>
                    <a:pt x="175" y="783"/>
                  </a:lnTo>
                  <a:lnTo>
                    <a:pt x="166" y="785"/>
                  </a:lnTo>
                  <a:lnTo>
                    <a:pt x="145" y="776"/>
                  </a:lnTo>
                  <a:lnTo>
                    <a:pt x="127" y="789"/>
                  </a:lnTo>
                  <a:lnTo>
                    <a:pt x="131" y="801"/>
                  </a:lnTo>
                  <a:lnTo>
                    <a:pt x="129" y="810"/>
                  </a:lnTo>
                  <a:lnTo>
                    <a:pt x="109" y="801"/>
                  </a:lnTo>
                  <a:lnTo>
                    <a:pt x="104" y="812"/>
                  </a:lnTo>
                  <a:lnTo>
                    <a:pt x="97" y="821"/>
                  </a:lnTo>
                  <a:lnTo>
                    <a:pt x="75" y="817"/>
                  </a:lnTo>
                  <a:lnTo>
                    <a:pt x="63" y="819"/>
                  </a:lnTo>
                  <a:lnTo>
                    <a:pt x="61" y="835"/>
                  </a:lnTo>
                  <a:lnTo>
                    <a:pt x="52" y="839"/>
                  </a:lnTo>
                  <a:lnTo>
                    <a:pt x="38" y="860"/>
                  </a:lnTo>
                  <a:lnTo>
                    <a:pt x="40" y="883"/>
                  </a:lnTo>
                  <a:lnTo>
                    <a:pt x="36" y="917"/>
                  </a:lnTo>
                  <a:lnTo>
                    <a:pt x="31" y="951"/>
                  </a:lnTo>
                  <a:lnTo>
                    <a:pt x="27" y="980"/>
                  </a:lnTo>
                  <a:lnTo>
                    <a:pt x="22" y="996"/>
                  </a:lnTo>
                  <a:lnTo>
                    <a:pt x="34" y="1012"/>
                  </a:lnTo>
                  <a:lnTo>
                    <a:pt x="52" y="998"/>
                  </a:lnTo>
                  <a:lnTo>
                    <a:pt x="63" y="1005"/>
                  </a:lnTo>
                  <a:lnTo>
                    <a:pt x="63" y="1019"/>
                  </a:lnTo>
                  <a:lnTo>
                    <a:pt x="45" y="1028"/>
                  </a:lnTo>
                  <a:lnTo>
                    <a:pt x="43" y="1048"/>
                  </a:lnTo>
                  <a:lnTo>
                    <a:pt x="38" y="1060"/>
                  </a:lnTo>
                  <a:lnTo>
                    <a:pt x="20" y="1057"/>
                  </a:lnTo>
                  <a:lnTo>
                    <a:pt x="13" y="1082"/>
                  </a:lnTo>
                  <a:lnTo>
                    <a:pt x="22" y="1089"/>
                  </a:lnTo>
                  <a:lnTo>
                    <a:pt x="38" y="1085"/>
                  </a:lnTo>
                  <a:lnTo>
                    <a:pt x="47" y="1096"/>
                  </a:lnTo>
                  <a:lnTo>
                    <a:pt x="50" y="1100"/>
                  </a:lnTo>
                  <a:lnTo>
                    <a:pt x="36" y="1110"/>
                  </a:lnTo>
                  <a:lnTo>
                    <a:pt x="36" y="1123"/>
                  </a:lnTo>
                  <a:lnTo>
                    <a:pt x="20" y="1128"/>
                  </a:lnTo>
                  <a:lnTo>
                    <a:pt x="9" y="1119"/>
                  </a:lnTo>
                  <a:lnTo>
                    <a:pt x="11" y="1139"/>
                  </a:lnTo>
                  <a:lnTo>
                    <a:pt x="9" y="1155"/>
                  </a:lnTo>
                  <a:lnTo>
                    <a:pt x="0" y="1155"/>
                  </a:lnTo>
                  <a:lnTo>
                    <a:pt x="25" y="1180"/>
                  </a:lnTo>
                  <a:lnTo>
                    <a:pt x="36" y="1194"/>
                  </a:lnTo>
                  <a:lnTo>
                    <a:pt x="43" y="1214"/>
                  </a:lnTo>
                  <a:lnTo>
                    <a:pt x="68" y="1230"/>
                  </a:lnTo>
                  <a:lnTo>
                    <a:pt x="95" y="1244"/>
                  </a:lnTo>
                  <a:lnTo>
                    <a:pt x="120" y="1244"/>
                  </a:lnTo>
                  <a:lnTo>
                    <a:pt x="156" y="1219"/>
                  </a:lnTo>
                  <a:lnTo>
                    <a:pt x="195" y="1191"/>
                  </a:lnTo>
                  <a:lnTo>
                    <a:pt x="229" y="1146"/>
                  </a:lnTo>
                  <a:lnTo>
                    <a:pt x="234" y="1141"/>
                  </a:lnTo>
                  <a:lnTo>
                    <a:pt x="243" y="1157"/>
                  </a:lnTo>
                  <a:lnTo>
                    <a:pt x="259" y="1146"/>
                  </a:lnTo>
                  <a:lnTo>
                    <a:pt x="266" y="1130"/>
                  </a:lnTo>
                  <a:lnTo>
                    <a:pt x="268" y="1110"/>
                  </a:lnTo>
                  <a:lnTo>
                    <a:pt x="284" y="1085"/>
                  </a:lnTo>
                  <a:lnTo>
                    <a:pt x="277" y="1112"/>
                  </a:lnTo>
                  <a:lnTo>
                    <a:pt x="286" y="1116"/>
                  </a:lnTo>
                  <a:lnTo>
                    <a:pt x="282" y="1130"/>
                  </a:lnTo>
                  <a:lnTo>
                    <a:pt x="286" y="1153"/>
                  </a:lnTo>
                  <a:lnTo>
                    <a:pt x="295" y="1171"/>
                  </a:lnTo>
                  <a:lnTo>
                    <a:pt x="304" y="1166"/>
                  </a:lnTo>
                </a:path>
              </a:pathLst>
            </a:custGeom>
            <a:grpFill/>
            <a:ln w="12700" cap="rnd">
              <a:solidFill>
                <a:schemeClr val="bg1"/>
              </a:solidFill>
              <a:round/>
              <a:headEnd type="none" w="sm" len="sm"/>
              <a:tailEnd type="none" w="sm" len="sm"/>
            </a:ln>
          </p:spPr>
          <p:txBody>
            <a:bodyPr/>
            <a:lstStyle/>
            <a:p>
              <a:pPr>
                <a:defRPr/>
              </a:pPr>
              <a:endParaRPr lang="en-GB" dirty="0"/>
            </a:p>
          </p:txBody>
        </p:sp>
        <p:sp>
          <p:nvSpPr>
            <p:cNvPr id="141" name="Freeform 68"/>
            <p:cNvSpPr>
              <a:spLocks/>
            </p:cNvSpPr>
            <p:nvPr/>
          </p:nvSpPr>
          <p:spPr bwMode="auto">
            <a:xfrm>
              <a:off x="3798" y="1089"/>
              <a:ext cx="34" cy="41"/>
            </a:xfrm>
            <a:custGeom>
              <a:avLst/>
              <a:gdLst>
                <a:gd name="T0" fmla="*/ 27 w 36"/>
                <a:gd name="T1" fmla="*/ 3 h 47"/>
                <a:gd name="T2" fmla="*/ 24 w 36"/>
                <a:gd name="T3" fmla="*/ 10 h 47"/>
                <a:gd name="T4" fmla="*/ 27 w 36"/>
                <a:gd name="T5" fmla="*/ 23 h 47"/>
                <a:gd name="T6" fmla="*/ 9 w 36"/>
                <a:gd name="T7" fmla="*/ 27 h 47"/>
                <a:gd name="T8" fmla="*/ 0 w 36"/>
                <a:gd name="T9" fmla="*/ 20 h 47"/>
                <a:gd name="T10" fmla="*/ 0 w 36"/>
                <a:gd name="T11" fmla="*/ 10 h 47"/>
                <a:gd name="T12" fmla="*/ 7 w 36"/>
                <a:gd name="T13" fmla="*/ 0 h 47"/>
                <a:gd name="T14" fmla="*/ 27 w 36"/>
                <a:gd name="T15" fmla="*/ 3 h 4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7"/>
                <a:gd name="T26" fmla="*/ 36 w 36"/>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7">
                  <a:moveTo>
                    <a:pt x="35" y="6"/>
                  </a:moveTo>
                  <a:lnTo>
                    <a:pt x="30" y="18"/>
                  </a:lnTo>
                  <a:lnTo>
                    <a:pt x="35" y="39"/>
                  </a:lnTo>
                  <a:lnTo>
                    <a:pt x="9" y="46"/>
                  </a:lnTo>
                  <a:lnTo>
                    <a:pt x="0" y="34"/>
                  </a:lnTo>
                  <a:lnTo>
                    <a:pt x="0" y="18"/>
                  </a:lnTo>
                  <a:lnTo>
                    <a:pt x="7" y="0"/>
                  </a:lnTo>
                  <a:lnTo>
                    <a:pt x="35" y="6"/>
                  </a:lnTo>
                </a:path>
              </a:pathLst>
            </a:custGeom>
            <a:grpFill/>
            <a:ln w="12700" cap="rnd">
              <a:solidFill>
                <a:schemeClr val="bg1"/>
              </a:solidFill>
              <a:round/>
              <a:headEnd/>
              <a:tailEnd/>
            </a:ln>
          </p:spPr>
          <p:txBody>
            <a:bodyPr/>
            <a:lstStyle/>
            <a:p>
              <a:pPr>
                <a:defRPr/>
              </a:pPr>
              <a:endParaRPr lang="en-GB" dirty="0"/>
            </a:p>
          </p:txBody>
        </p:sp>
        <p:sp>
          <p:nvSpPr>
            <p:cNvPr id="142" name="Freeform 69"/>
            <p:cNvSpPr>
              <a:spLocks/>
            </p:cNvSpPr>
            <p:nvPr/>
          </p:nvSpPr>
          <p:spPr bwMode="auto">
            <a:xfrm>
              <a:off x="3745" y="1116"/>
              <a:ext cx="36" cy="34"/>
            </a:xfrm>
            <a:custGeom>
              <a:avLst/>
              <a:gdLst>
                <a:gd name="T0" fmla="*/ 25 w 38"/>
                <a:gd name="T1" fmla="*/ 0 h 38"/>
                <a:gd name="T2" fmla="*/ 29 w 38"/>
                <a:gd name="T3" fmla="*/ 16 h 38"/>
                <a:gd name="T4" fmla="*/ 7 w 38"/>
                <a:gd name="T5" fmla="*/ 24 h 38"/>
                <a:gd name="T6" fmla="*/ 0 w 38"/>
                <a:gd name="T7" fmla="*/ 7 h 38"/>
                <a:gd name="T8" fmla="*/ 25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31" y="0"/>
                  </a:moveTo>
                  <a:lnTo>
                    <a:pt x="37" y="25"/>
                  </a:lnTo>
                  <a:lnTo>
                    <a:pt x="7" y="37"/>
                  </a:lnTo>
                  <a:lnTo>
                    <a:pt x="0" y="11"/>
                  </a:lnTo>
                  <a:lnTo>
                    <a:pt x="31" y="0"/>
                  </a:lnTo>
                </a:path>
              </a:pathLst>
            </a:custGeom>
            <a:grpFill/>
            <a:ln w="12700" cap="rnd">
              <a:solidFill>
                <a:schemeClr val="bg1"/>
              </a:solidFill>
              <a:round/>
              <a:headEnd/>
              <a:tailEnd/>
            </a:ln>
          </p:spPr>
          <p:txBody>
            <a:bodyPr/>
            <a:lstStyle/>
            <a:p>
              <a:pPr>
                <a:defRPr/>
              </a:pPr>
              <a:endParaRPr lang="en-GB" dirty="0"/>
            </a:p>
          </p:txBody>
        </p:sp>
        <p:sp>
          <p:nvSpPr>
            <p:cNvPr id="143" name="Freeform 70"/>
            <p:cNvSpPr>
              <a:spLocks/>
            </p:cNvSpPr>
            <p:nvPr/>
          </p:nvSpPr>
          <p:spPr bwMode="auto">
            <a:xfrm>
              <a:off x="3756" y="1071"/>
              <a:ext cx="36" cy="31"/>
            </a:xfrm>
            <a:custGeom>
              <a:avLst/>
              <a:gdLst>
                <a:gd name="T0" fmla="*/ 0 w 39"/>
                <a:gd name="T1" fmla="*/ 12 h 36"/>
                <a:gd name="T2" fmla="*/ 20 w 39"/>
                <a:gd name="T3" fmla="*/ 19 h 36"/>
                <a:gd name="T4" fmla="*/ 28 w 39"/>
                <a:gd name="T5" fmla="*/ 3 h 36"/>
                <a:gd name="T6" fmla="*/ 16 w 39"/>
                <a:gd name="T7" fmla="*/ 0 h 36"/>
                <a:gd name="T8" fmla="*/ 6 w 39"/>
                <a:gd name="T9" fmla="*/ 3 h 36"/>
                <a:gd name="T10" fmla="*/ 0 w 39"/>
                <a:gd name="T11" fmla="*/ 8 h 36"/>
                <a:gd name="T12" fmla="*/ 0 w 39"/>
                <a:gd name="T13" fmla="*/ 12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0" y="22"/>
                  </a:moveTo>
                  <a:lnTo>
                    <a:pt x="28" y="35"/>
                  </a:lnTo>
                  <a:lnTo>
                    <a:pt x="38" y="7"/>
                  </a:lnTo>
                  <a:lnTo>
                    <a:pt x="21" y="0"/>
                  </a:lnTo>
                  <a:lnTo>
                    <a:pt x="9" y="7"/>
                  </a:lnTo>
                  <a:lnTo>
                    <a:pt x="0" y="15"/>
                  </a:lnTo>
                  <a:lnTo>
                    <a:pt x="0" y="22"/>
                  </a:lnTo>
                </a:path>
              </a:pathLst>
            </a:custGeom>
            <a:grpFill/>
            <a:ln w="12700" cap="rnd">
              <a:solidFill>
                <a:schemeClr val="bg1"/>
              </a:solidFill>
              <a:round/>
              <a:headEnd/>
              <a:tailEnd/>
            </a:ln>
          </p:spPr>
          <p:txBody>
            <a:bodyPr/>
            <a:lstStyle/>
            <a:p>
              <a:pPr>
                <a:defRPr/>
              </a:pPr>
              <a:endParaRPr lang="en-GB" dirty="0"/>
            </a:p>
          </p:txBody>
        </p:sp>
        <p:sp>
          <p:nvSpPr>
            <p:cNvPr id="144" name="Freeform 71"/>
            <p:cNvSpPr>
              <a:spLocks/>
            </p:cNvSpPr>
            <p:nvPr/>
          </p:nvSpPr>
          <p:spPr bwMode="auto">
            <a:xfrm>
              <a:off x="3798" y="1048"/>
              <a:ext cx="34" cy="33"/>
            </a:xfrm>
            <a:custGeom>
              <a:avLst/>
              <a:gdLst>
                <a:gd name="T0" fmla="*/ 0 w 36"/>
                <a:gd name="T1" fmla="*/ 21 h 38"/>
                <a:gd name="T2" fmla="*/ 22 w 36"/>
                <a:gd name="T3" fmla="*/ 0 h 38"/>
                <a:gd name="T4" fmla="*/ 27 w 36"/>
                <a:gd name="T5" fmla="*/ 9 h 38"/>
                <a:gd name="T6" fmla="*/ 0 w 36"/>
                <a:gd name="T7" fmla="*/ 21 h 38"/>
                <a:gd name="T8" fmla="*/ 0 60000 65536"/>
                <a:gd name="T9" fmla="*/ 0 60000 65536"/>
                <a:gd name="T10" fmla="*/ 0 60000 65536"/>
                <a:gd name="T11" fmla="*/ 0 60000 65536"/>
                <a:gd name="T12" fmla="*/ 0 w 36"/>
                <a:gd name="T13" fmla="*/ 0 h 38"/>
                <a:gd name="T14" fmla="*/ 36 w 36"/>
                <a:gd name="T15" fmla="*/ 38 h 38"/>
              </a:gdLst>
              <a:ahLst/>
              <a:cxnLst>
                <a:cxn ang="T8">
                  <a:pos x="T0" y="T1"/>
                </a:cxn>
                <a:cxn ang="T9">
                  <a:pos x="T2" y="T3"/>
                </a:cxn>
                <a:cxn ang="T10">
                  <a:pos x="T4" y="T5"/>
                </a:cxn>
                <a:cxn ang="T11">
                  <a:pos x="T6" y="T7"/>
                </a:cxn>
              </a:cxnLst>
              <a:rect l="T12" t="T13" r="T14" b="T15"/>
              <a:pathLst>
                <a:path w="36" h="38">
                  <a:moveTo>
                    <a:pt x="0" y="37"/>
                  </a:moveTo>
                  <a:lnTo>
                    <a:pt x="26" y="0"/>
                  </a:lnTo>
                  <a:lnTo>
                    <a:pt x="35" y="15"/>
                  </a:lnTo>
                  <a:lnTo>
                    <a:pt x="0" y="37"/>
                  </a:lnTo>
                </a:path>
              </a:pathLst>
            </a:custGeom>
            <a:grpFill/>
            <a:ln w="12700" cap="rnd">
              <a:solidFill>
                <a:schemeClr val="bg1"/>
              </a:solidFill>
              <a:round/>
              <a:headEnd/>
              <a:tailEnd/>
            </a:ln>
          </p:spPr>
          <p:txBody>
            <a:bodyPr/>
            <a:lstStyle/>
            <a:p>
              <a:pPr>
                <a:defRPr/>
              </a:pPr>
              <a:endParaRPr lang="en-GB" dirty="0"/>
            </a:p>
          </p:txBody>
        </p:sp>
        <p:sp>
          <p:nvSpPr>
            <p:cNvPr id="145" name="Freeform 72"/>
            <p:cNvSpPr>
              <a:spLocks/>
            </p:cNvSpPr>
            <p:nvPr/>
          </p:nvSpPr>
          <p:spPr bwMode="auto">
            <a:xfrm>
              <a:off x="3703" y="1124"/>
              <a:ext cx="38" cy="33"/>
            </a:xfrm>
            <a:custGeom>
              <a:avLst/>
              <a:gdLst>
                <a:gd name="T0" fmla="*/ 28 w 38"/>
                <a:gd name="T1" fmla="*/ 0 h 37"/>
                <a:gd name="T2" fmla="*/ 37 w 38"/>
                <a:gd name="T3" fmla="*/ 18 h 37"/>
                <a:gd name="T4" fmla="*/ 0 w 38"/>
                <a:gd name="T5" fmla="*/ 23 h 37"/>
                <a:gd name="T6" fmla="*/ 28 w 38"/>
                <a:gd name="T7" fmla="*/ 0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28" y="0"/>
                  </a:moveTo>
                  <a:lnTo>
                    <a:pt x="37" y="28"/>
                  </a:lnTo>
                  <a:lnTo>
                    <a:pt x="0" y="36"/>
                  </a:lnTo>
                  <a:lnTo>
                    <a:pt x="28" y="0"/>
                  </a:lnTo>
                </a:path>
              </a:pathLst>
            </a:custGeom>
            <a:grpFill/>
            <a:ln w="12700" cap="rnd">
              <a:solidFill>
                <a:schemeClr val="bg1"/>
              </a:solidFill>
              <a:round/>
              <a:headEnd/>
              <a:tailEnd/>
            </a:ln>
          </p:spPr>
          <p:txBody>
            <a:bodyPr/>
            <a:lstStyle/>
            <a:p>
              <a:pPr>
                <a:defRPr/>
              </a:pPr>
              <a:endParaRPr lang="en-GB" dirty="0"/>
            </a:p>
          </p:txBody>
        </p:sp>
        <p:sp>
          <p:nvSpPr>
            <p:cNvPr id="146" name="Freeform 73"/>
            <p:cNvSpPr>
              <a:spLocks/>
            </p:cNvSpPr>
            <p:nvPr/>
          </p:nvSpPr>
          <p:spPr bwMode="auto">
            <a:xfrm>
              <a:off x="3909" y="1001"/>
              <a:ext cx="37" cy="32"/>
            </a:xfrm>
            <a:custGeom>
              <a:avLst/>
              <a:gdLst>
                <a:gd name="T0" fmla="*/ 16 w 38"/>
                <a:gd name="T1" fmla="*/ 0 h 36"/>
                <a:gd name="T2" fmla="*/ 0 w 38"/>
                <a:gd name="T3" fmla="*/ 10 h 36"/>
                <a:gd name="T4" fmla="*/ 19 w 38"/>
                <a:gd name="T5" fmla="*/ 22 h 36"/>
                <a:gd name="T6" fmla="*/ 33 w 38"/>
                <a:gd name="T7" fmla="*/ 10 h 36"/>
                <a:gd name="T8" fmla="*/ 16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6" y="0"/>
                  </a:moveTo>
                  <a:lnTo>
                    <a:pt x="0" y="16"/>
                  </a:lnTo>
                  <a:lnTo>
                    <a:pt x="23" y="35"/>
                  </a:lnTo>
                  <a:lnTo>
                    <a:pt x="37" y="16"/>
                  </a:lnTo>
                  <a:lnTo>
                    <a:pt x="16" y="0"/>
                  </a:lnTo>
                </a:path>
              </a:pathLst>
            </a:custGeom>
            <a:grpFill/>
            <a:ln w="12700" cap="rnd">
              <a:solidFill>
                <a:schemeClr val="bg1"/>
              </a:solidFill>
              <a:round/>
              <a:headEnd/>
              <a:tailEnd/>
            </a:ln>
          </p:spPr>
          <p:txBody>
            <a:bodyPr/>
            <a:lstStyle/>
            <a:p>
              <a:pPr>
                <a:defRPr/>
              </a:pPr>
              <a:endParaRPr lang="en-GB" dirty="0"/>
            </a:p>
          </p:txBody>
        </p:sp>
        <p:sp>
          <p:nvSpPr>
            <p:cNvPr id="147" name="Freeform 74"/>
            <p:cNvSpPr>
              <a:spLocks/>
            </p:cNvSpPr>
            <p:nvPr/>
          </p:nvSpPr>
          <p:spPr bwMode="auto">
            <a:xfrm>
              <a:off x="3940" y="978"/>
              <a:ext cx="38" cy="31"/>
            </a:xfrm>
            <a:custGeom>
              <a:avLst/>
              <a:gdLst>
                <a:gd name="T0" fmla="*/ 0 w 39"/>
                <a:gd name="T1" fmla="*/ 7 h 36"/>
                <a:gd name="T2" fmla="*/ 17 w 39"/>
                <a:gd name="T3" fmla="*/ 19 h 36"/>
                <a:gd name="T4" fmla="*/ 34 w 39"/>
                <a:gd name="T5" fmla="*/ 12 h 36"/>
                <a:gd name="T6" fmla="*/ 19 w 39"/>
                <a:gd name="T7" fmla="*/ 0 h 36"/>
                <a:gd name="T8" fmla="*/ 0 w 39"/>
                <a:gd name="T9" fmla="*/ 7 h 36"/>
                <a:gd name="T10" fmla="*/ 0 60000 65536"/>
                <a:gd name="T11" fmla="*/ 0 60000 65536"/>
                <a:gd name="T12" fmla="*/ 0 60000 65536"/>
                <a:gd name="T13" fmla="*/ 0 60000 65536"/>
                <a:gd name="T14" fmla="*/ 0 60000 65536"/>
                <a:gd name="T15" fmla="*/ 0 w 39"/>
                <a:gd name="T16" fmla="*/ 0 h 36"/>
                <a:gd name="T17" fmla="*/ 39 w 39"/>
                <a:gd name="T18" fmla="*/ 36 h 36"/>
              </a:gdLst>
              <a:ahLst/>
              <a:cxnLst>
                <a:cxn ang="T10">
                  <a:pos x="T0" y="T1"/>
                </a:cxn>
                <a:cxn ang="T11">
                  <a:pos x="T2" y="T3"/>
                </a:cxn>
                <a:cxn ang="T12">
                  <a:pos x="T4" y="T5"/>
                </a:cxn>
                <a:cxn ang="T13">
                  <a:pos x="T6" y="T7"/>
                </a:cxn>
                <a:cxn ang="T14">
                  <a:pos x="T8" y="T9"/>
                </a:cxn>
              </a:cxnLst>
              <a:rect l="T15" t="T16" r="T17" b="T18"/>
              <a:pathLst>
                <a:path w="39" h="36">
                  <a:moveTo>
                    <a:pt x="0" y="13"/>
                  </a:moveTo>
                  <a:lnTo>
                    <a:pt x="17" y="35"/>
                  </a:lnTo>
                  <a:lnTo>
                    <a:pt x="38" y="21"/>
                  </a:lnTo>
                  <a:lnTo>
                    <a:pt x="20" y="0"/>
                  </a:lnTo>
                  <a:lnTo>
                    <a:pt x="0" y="13"/>
                  </a:lnTo>
                </a:path>
              </a:pathLst>
            </a:custGeom>
            <a:grpFill/>
            <a:ln w="12700" cap="rnd">
              <a:solidFill>
                <a:schemeClr val="bg1"/>
              </a:solidFill>
              <a:round/>
              <a:headEnd/>
              <a:tailEnd/>
            </a:ln>
          </p:spPr>
          <p:txBody>
            <a:bodyPr/>
            <a:lstStyle/>
            <a:p>
              <a:pPr>
                <a:defRPr/>
              </a:pPr>
              <a:endParaRPr lang="en-GB" dirty="0"/>
            </a:p>
          </p:txBody>
        </p:sp>
        <p:sp>
          <p:nvSpPr>
            <p:cNvPr id="148" name="Freeform 75"/>
            <p:cNvSpPr>
              <a:spLocks/>
            </p:cNvSpPr>
            <p:nvPr/>
          </p:nvSpPr>
          <p:spPr bwMode="auto">
            <a:xfrm>
              <a:off x="4032" y="928"/>
              <a:ext cx="55" cy="31"/>
            </a:xfrm>
            <a:custGeom>
              <a:avLst/>
              <a:gdLst>
                <a:gd name="T0" fmla="*/ 21 w 57"/>
                <a:gd name="T1" fmla="*/ 4 h 36"/>
                <a:gd name="T2" fmla="*/ 31 w 57"/>
                <a:gd name="T3" fmla="*/ 8 h 36"/>
                <a:gd name="T4" fmla="*/ 48 w 57"/>
                <a:gd name="T5" fmla="*/ 0 h 36"/>
                <a:gd name="T6" fmla="*/ 40 w 57"/>
                <a:gd name="T7" fmla="*/ 18 h 36"/>
                <a:gd name="T8" fmla="*/ 21 w 57"/>
                <a:gd name="T9" fmla="*/ 19 h 36"/>
                <a:gd name="T10" fmla="*/ 0 w 57"/>
                <a:gd name="T11" fmla="*/ 7 h 36"/>
                <a:gd name="T12" fmla="*/ 21 w 57"/>
                <a:gd name="T13" fmla="*/ 4 h 36"/>
                <a:gd name="T14" fmla="*/ 0 60000 65536"/>
                <a:gd name="T15" fmla="*/ 0 60000 65536"/>
                <a:gd name="T16" fmla="*/ 0 60000 65536"/>
                <a:gd name="T17" fmla="*/ 0 60000 65536"/>
                <a:gd name="T18" fmla="*/ 0 60000 65536"/>
                <a:gd name="T19" fmla="*/ 0 60000 65536"/>
                <a:gd name="T20" fmla="*/ 0 60000 65536"/>
                <a:gd name="T21" fmla="*/ 0 w 57"/>
                <a:gd name="T22" fmla="*/ 0 h 36"/>
                <a:gd name="T23" fmla="*/ 57 w 5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6">
                  <a:moveTo>
                    <a:pt x="25" y="8"/>
                  </a:moveTo>
                  <a:lnTo>
                    <a:pt x="35" y="15"/>
                  </a:lnTo>
                  <a:lnTo>
                    <a:pt x="56" y="0"/>
                  </a:lnTo>
                  <a:lnTo>
                    <a:pt x="46" y="32"/>
                  </a:lnTo>
                  <a:lnTo>
                    <a:pt x="25" y="35"/>
                  </a:lnTo>
                  <a:lnTo>
                    <a:pt x="0" y="13"/>
                  </a:lnTo>
                  <a:lnTo>
                    <a:pt x="25" y="8"/>
                  </a:lnTo>
                </a:path>
              </a:pathLst>
            </a:custGeom>
            <a:grpFill/>
            <a:ln w="12700" cap="rnd">
              <a:solidFill>
                <a:schemeClr val="bg1"/>
              </a:solidFill>
              <a:round/>
              <a:headEnd/>
              <a:tailEnd/>
            </a:ln>
          </p:spPr>
          <p:txBody>
            <a:bodyPr/>
            <a:lstStyle/>
            <a:p>
              <a:pPr>
                <a:defRPr/>
              </a:pPr>
              <a:endParaRPr lang="en-GB" dirty="0"/>
            </a:p>
          </p:txBody>
        </p:sp>
        <p:sp>
          <p:nvSpPr>
            <p:cNvPr id="149" name="Freeform 76"/>
            <p:cNvSpPr>
              <a:spLocks/>
            </p:cNvSpPr>
            <p:nvPr/>
          </p:nvSpPr>
          <p:spPr bwMode="auto">
            <a:xfrm>
              <a:off x="4133" y="898"/>
              <a:ext cx="35" cy="31"/>
            </a:xfrm>
            <a:custGeom>
              <a:avLst/>
              <a:gdLst>
                <a:gd name="T0" fmla="*/ 14 w 38"/>
                <a:gd name="T1" fmla="*/ 0 h 36"/>
                <a:gd name="T2" fmla="*/ 24 w 38"/>
                <a:gd name="T3" fmla="*/ 6 h 36"/>
                <a:gd name="T4" fmla="*/ 27 w 38"/>
                <a:gd name="T5" fmla="*/ 19 h 36"/>
                <a:gd name="T6" fmla="*/ 0 w 38"/>
                <a:gd name="T7" fmla="*/ 19 h 36"/>
                <a:gd name="T8" fmla="*/ 14 w 38"/>
                <a:gd name="T9" fmla="*/ 0 h 36"/>
                <a:gd name="T10" fmla="*/ 0 60000 65536"/>
                <a:gd name="T11" fmla="*/ 0 60000 65536"/>
                <a:gd name="T12" fmla="*/ 0 60000 65536"/>
                <a:gd name="T13" fmla="*/ 0 60000 65536"/>
                <a:gd name="T14" fmla="*/ 0 60000 65536"/>
                <a:gd name="T15" fmla="*/ 0 w 38"/>
                <a:gd name="T16" fmla="*/ 0 h 36"/>
                <a:gd name="T17" fmla="*/ 38 w 38"/>
                <a:gd name="T18" fmla="*/ 36 h 36"/>
              </a:gdLst>
              <a:ahLst/>
              <a:cxnLst>
                <a:cxn ang="T10">
                  <a:pos x="T0" y="T1"/>
                </a:cxn>
                <a:cxn ang="T11">
                  <a:pos x="T2" y="T3"/>
                </a:cxn>
                <a:cxn ang="T12">
                  <a:pos x="T4" y="T5"/>
                </a:cxn>
                <a:cxn ang="T13">
                  <a:pos x="T6" y="T7"/>
                </a:cxn>
                <a:cxn ang="T14">
                  <a:pos x="T8" y="T9"/>
                </a:cxn>
              </a:cxnLst>
              <a:rect l="T15" t="T16" r="T17" b="T18"/>
              <a:pathLst>
                <a:path w="38" h="36">
                  <a:moveTo>
                    <a:pt x="18" y="0"/>
                  </a:moveTo>
                  <a:lnTo>
                    <a:pt x="33" y="11"/>
                  </a:lnTo>
                  <a:lnTo>
                    <a:pt x="37" y="35"/>
                  </a:lnTo>
                  <a:lnTo>
                    <a:pt x="0" y="35"/>
                  </a:lnTo>
                  <a:lnTo>
                    <a:pt x="18" y="0"/>
                  </a:lnTo>
                </a:path>
              </a:pathLst>
            </a:custGeom>
            <a:grpFill/>
            <a:ln w="12700" cap="rnd">
              <a:solidFill>
                <a:schemeClr val="bg1"/>
              </a:solidFill>
              <a:round/>
              <a:headEnd/>
              <a:tailEnd/>
            </a:ln>
          </p:spPr>
          <p:txBody>
            <a:bodyPr/>
            <a:lstStyle/>
            <a:p>
              <a:pPr>
                <a:defRPr/>
              </a:pPr>
              <a:endParaRPr lang="en-GB" dirty="0"/>
            </a:p>
          </p:txBody>
        </p:sp>
        <p:sp>
          <p:nvSpPr>
            <p:cNvPr id="150" name="Freeform 77"/>
            <p:cNvSpPr>
              <a:spLocks/>
            </p:cNvSpPr>
            <p:nvPr/>
          </p:nvSpPr>
          <p:spPr bwMode="auto">
            <a:xfrm>
              <a:off x="3474" y="1502"/>
              <a:ext cx="37" cy="32"/>
            </a:xfrm>
            <a:custGeom>
              <a:avLst/>
              <a:gdLst>
                <a:gd name="T0" fmla="*/ 30 w 39"/>
                <a:gd name="T1" fmla="*/ 10 h 37"/>
                <a:gd name="T2" fmla="*/ 8 w 39"/>
                <a:gd name="T3" fmla="*/ 0 h 37"/>
                <a:gd name="T4" fmla="*/ 0 w 39"/>
                <a:gd name="T5" fmla="*/ 9 h 37"/>
                <a:gd name="T6" fmla="*/ 2 w 39"/>
                <a:gd name="T7" fmla="*/ 20 h 37"/>
                <a:gd name="T8" fmla="*/ 30 w 39"/>
                <a:gd name="T9" fmla="*/ 10 h 37"/>
                <a:gd name="T10" fmla="*/ 0 60000 65536"/>
                <a:gd name="T11" fmla="*/ 0 60000 65536"/>
                <a:gd name="T12" fmla="*/ 0 60000 65536"/>
                <a:gd name="T13" fmla="*/ 0 60000 65536"/>
                <a:gd name="T14" fmla="*/ 0 60000 65536"/>
                <a:gd name="T15" fmla="*/ 0 w 39"/>
                <a:gd name="T16" fmla="*/ 0 h 37"/>
                <a:gd name="T17" fmla="*/ 39 w 39"/>
                <a:gd name="T18" fmla="*/ 37 h 37"/>
              </a:gdLst>
              <a:ahLst/>
              <a:cxnLst>
                <a:cxn ang="T10">
                  <a:pos x="T0" y="T1"/>
                </a:cxn>
                <a:cxn ang="T11">
                  <a:pos x="T2" y="T3"/>
                </a:cxn>
                <a:cxn ang="T12">
                  <a:pos x="T4" y="T5"/>
                </a:cxn>
                <a:cxn ang="T13">
                  <a:pos x="T6" y="T7"/>
                </a:cxn>
                <a:cxn ang="T14">
                  <a:pos x="T8" y="T9"/>
                </a:cxn>
              </a:cxnLst>
              <a:rect l="T15" t="T16" r="T17" b="T18"/>
              <a:pathLst>
                <a:path w="39" h="37">
                  <a:moveTo>
                    <a:pt x="38" y="19"/>
                  </a:moveTo>
                  <a:lnTo>
                    <a:pt x="8" y="0"/>
                  </a:lnTo>
                  <a:lnTo>
                    <a:pt x="0" y="16"/>
                  </a:lnTo>
                  <a:lnTo>
                    <a:pt x="2" y="36"/>
                  </a:lnTo>
                  <a:lnTo>
                    <a:pt x="38" y="19"/>
                  </a:lnTo>
                </a:path>
              </a:pathLst>
            </a:custGeom>
            <a:grpFill/>
            <a:ln w="12700" cap="rnd">
              <a:solidFill>
                <a:schemeClr val="bg1"/>
              </a:solidFill>
              <a:round/>
              <a:headEnd/>
              <a:tailEnd/>
            </a:ln>
          </p:spPr>
          <p:txBody>
            <a:bodyPr/>
            <a:lstStyle/>
            <a:p>
              <a:pPr>
                <a:defRPr/>
              </a:pPr>
              <a:endParaRPr lang="en-GB" dirty="0"/>
            </a:p>
          </p:txBody>
        </p:sp>
        <p:sp>
          <p:nvSpPr>
            <p:cNvPr id="151" name="Freeform 78"/>
            <p:cNvSpPr>
              <a:spLocks/>
            </p:cNvSpPr>
            <p:nvPr/>
          </p:nvSpPr>
          <p:spPr bwMode="auto">
            <a:xfrm>
              <a:off x="3763" y="2745"/>
              <a:ext cx="382" cy="177"/>
            </a:xfrm>
            <a:custGeom>
              <a:avLst/>
              <a:gdLst>
                <a:gd name="T0" fmla="*/ 0 w 401"/>
                <a:gd name="T1" fmla="*/ 73 h 201"/>
                <a:gd name="T2" fmla="*/ 19 w 401"/>
                <a:gd name="T3" fmla="*/ 58 h 201"/>
                <a:gd name="T4" fmla="*/ 33 w 401"/>
                <a:gd name="T5" fmla="*/ 42 h 201"/>
                <a:gd name="T6" fmla="*/ 48 w 401"/>
                <a:gd name="T7" fmla="*/ 26 h 201"/>
                <a:gd name="T8" fmla="*/ 66 w 401"/>
                <a:gd name="T9" fmla="*/ 5 h 201"/>
                <a:gd name="T10" fmla="*/ 78 w 401"/>
                <a:gd name="T11" fmla="*/ 6 h 201"/>
                <a:gd name="T12" fmla="*/ 101 w 401"/>
                <a:gd name="T13" fmla="*/ 8 h 201"/>
                <a:gd name="T14" fmla="*/ 116 w 401"/>
                <a:gd name="T15" fmla="*/ 4 h 201"/>
                <a:gd name="T16" fmla="*/ 153 w 401"/>
                <a:gd name="T17" fmla="*/ 22 h 201"/>
                <a:gd name="T18" fmla="*/ 163 w 401"/>
                <a:gd name="T19" fmla="*/ 17 h 201"/>
                <a:gd name="T20" fmla="*/ 191 w 401"/>
                <a:gd name="T21" fmla="*/ 29 h 201"/>
                <a:gd name="T22" fmla="*/ 212 w 401"/>
                <a:gd name="T23" fmla="*/ 40 h 201"/>
                <a:gd name="T24" fmla="*/ 234 w 401"/>
                <a:gd name="T25" fmla="*/ 35 h 201"/>
                <a:gd name="T26" fmla="*/ 278 w 401"/>
                <a:gd name="T27" fmla="*/ 41 h 201"/>
                <a:gd name="T28" fmla="*/ 299 w 401"/>
                <a:gd name="T29" fmla="*/ 43 h 201"/>
                <a:gd name="T30" fmla="*/ 316 w 401"/>
                <a:gd name="T31" fmla="*/ 48 h 201"/>
                <a:gd name="T32" fmla="*/ 331 w 401"/>
                <a:gd name="T33" fmla="*/ 51 h 201"/>
                <a:gd name="T34" fmla="*/ 314 w 401"/>
                <a:gd name="T35" fmla="*/ 65 h 201"/>
                <a:gd name="T36" fmla="*/ 301 w 401"/>
                <a:gd name="T37" fmla="*/ 77 h 201"/>
                <a:gd name="T38" fmla="*/ 294 w 401"/>
                <a:gd name="T39" fmla="*/ 91 h 201"/>
                <a:gd name="T40" fmla="*/ 271 w 401"/>
                <a:gd name="T41" fmla="*/ 85 h 201"/>
                <a:gd name="T42" fmla="*/ 262 w 401"/>
                <a:gd name="T43" fmla="*/ 79 h 201"/>
                <a:gd name="T44" fmla="*/ 239 w 401"/>
                <a:gd name="T45" fmla="*/ 80 h 201"/>
                <a:gd name="T46" fmla="*/ 219 w 401"/>
                <a:gd name="T47" fmla="*/ 88 h 201"/>
                <a:gd name="T48" fmla="*/ 205 w 401"/>
                <a:gd name="T49" fmla="*/ 95 h 201"/>
                <a:gd name="T50" fmla="*/ 182 w 401"/>
                <a:gd name="T51" fmla="*/ 106 h 201"/>
                <a:gd name="T52" fmla="*/ 161 w 401"/>
                <a:gd name="T53" fmla="*/ 103 h 201"/>
                <a:gd name="T54" fmla="*/ 144 w 401"/>
                <a:gd name="T55" fmla="*/ 103 h 201"/>
                <a:gd name="T56" fmla="*/ 129 w 401"/>
                <a:gd name="T57" fmla="*/ 107 h 201"/>
                <a:gd name="T58" fmla="*/ 113 w 401"/>
                <a:gd name="T59" fmla="*/ 113 h 201"/>
                <a:gd name="T60" fmla="*/ 99 w 401"/>
                <a:gd name="T61" fmla="*/ 116 h 201"/>
                <a:gd name="T62" fmla="*/ 77 w 401"/>
                <a:gd name="T63" fmla="*/ 121 h 201"/>
                <a:gd name="T64" fmla="*/ 53 w 401"/>
                <a:gd name="T65" fmla="*/ 118 h 201"/>
                <a:gd name="T66" fmla="*/ 23 w 401"/>
                <a:gd name="T67" fmla="*/ 108 h 201"/>
                <a:gd name="T68" fmla="*/ 9 w 401"/>
                <a:gd name="T69" fmla="*/ 94 h 201"/>
                <a:gd name="T70" fmla="*/ 0 w 401"/>
                <a:gd name="T71" fmla="*/ 73 h 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1"/>
                <a:gd name="T109" fmla="*/ 0 h 201"/>
                <a:gd name="T110" fmla="*/ 401 w 401"/>
                <a:gd name="T111" fmla="*/ 201 h 2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1" h="201">
                  <a:moveTo>
                    <a:pt x="0" y="121"/>
                  </a:moveTo>
                  <a:cubicBezTo>
                    <a:pt x="8" y="116"/>
                    <a:pt x="17" y="104"/>
                    <a:pt x="23" y="96"/>
                  </a:cubicBezTo>
                  <a:cubicBezTo>
                    <a:pt x="25" y="88"/>
                    <a:pt x="35" y="76"/>
                    <a:pt x="41" y="69"/>
                  </a:cubicBezTo>
                  <a:cubicBezTo>
                    <a:pt x="43" y="59"/>
                    <a:pt x="51" y="48"/>
                    <a:pt x="59" y="42"/>
                  </a:cubicBezTo>
                  <a:cubicBezTo>
                    <a:pt x="66" y="31"/>
                    <a:pt x="72" y="20"/>
                    <a:pt x="80" y="9"/>
                  </a:cubicBezTo>
                  <a:cubicBezTo>
                    <a:pt x="82" y="0"/>
                    <a:pt x="88" y="9"/>
                    <a:pt x="95" y="10"/>
                  </a:cubicBezTo>
                  <a:cubicBezTo>
                    <a:pt x="105" y="15"/>
                    <a:pt x="111" y="13"/>
                    <a:pt x="123" y="12"/>
                  </a:cubicBezTo>
                  <a:cubicBezTo>
                    <a:pt x="129" y="10"/>
                    <a:pt x="135" y="9"/>
                    <a:pt x="141" y="7"/>
                  </a:cubicBezTo>
                  <a:cubicBezTo>
                    <a:pt x="167" y="11"/>
                    <a:pt x="167" y="26"/>
                    <a:pt x="186" y="36"/>
                  </a:cubicBezTo>
                  <a:cubicBezTo>
                    <a:pt x="190" y="30"/>
                    <a:pt x="192" y="31"/>
                    <a:pt x="198" y="28"/>
                  </a:cubicBezTo>
                  <a:cubicBezTo>
                    <a:pt x="211" y="33"/>
                    <a:pt x="219" y="46"/>
                    <a:pt x="233" y="49"/>
                  </a:cubicBezTo>
                  <a:cubicBezTo>
                    <a:pt x="242" y="54"/>
                    <a:pt x="250" y="60"/>
                    <a:pt x="258" y="66"/>
                  </a:cubicBezTo>
                  <a:cubicBezTo>
                    <a:pt x="276" y="63"/>
                    <a:pt x="271" y="63"/>
                    <a:pt x="284" y="58"/>
                  </a:cubicBezTo>
                  <a:cubicBezTo>
                    <a:pt x="312" y="60"/>
                    <a:pt x="317" y="63"/>
                    <a:pt x="338" y="67"/>
                  </a:cubicBezTo>
                  <a:cubicBezTo>
                    <a:pt x="346" y="71"/>
                    <a:pt x="355" y="72"/>
                    <a:pt x="363" y="73"/>
                  </a:cubicBezTo>
                  <a:cubicBezTo>
                    <a:pt x="369" y="76"/>
                    <a:pt x="376" y="78"/>
                    <a:pt x="383" y="79"/>
                  </a:cubicBezTo>
                  <a:cubicBezTo>
                    <a:pt x="389" y="82"/>
                    <a:pt x="395" y="84"/>
                    <a:pt x="401" y="85"/>
                  </a:cubicBezTo>
                  <a:cubicBezTo>
                    <a:pt x="396" y="97"/>
                    <a:pt x="392" y="102"/>
                    <a:pt x="381" y="108"/>
                  </a:cubicBezTo>
                  <a:cubicBezTo>
                    <a:pt x="376" y="115"/>
                    <a:pt x="370" y="120"/>
                    <a:pt x="366" y="129"/>
                  </a:cubicBezTo>
                  <a:cubicBezTo>
                    <a:pt x="364" y="139"/>
                    <a:pt x="369" y="149"/>
                    <a:pt x="357" y="151"/>
                  </a:cubicBezTo>
                  <a:cubicBezTo>
                    <a:pt x="338" y="150"/>
                    <a:pt x="343" y="143"/>
                    <a:pt x="330" y="141"/>
                  </a:cubicBezTo>
                  <a:cubicBezTo>
                    <a:pt x="325" y="137"/>
                    <a:pt x="325" y="133"/>
                    <a:pt x="318" y="132"/>
                  </a:cubicBezTo>
                  <a:cubicBezTo>
                    <a:pt x="309" y="128"/>
                    <a:pt x="299" y="131"/>
                    <a:pt x="290" y="133"/>
                  </a:cubicBezTo>
                  <a:cubicBezTo>
                    <a:pt x="281" y="137"/>
                    <a:pt x="274" y="138"/>
                    <a:pt x="266" y="145"/>
                  </a:cubicBezTo>
                  <a:cubicBezTo>
                    <a:pt x="260" y="151"/>
                    <a:pt x="257" y="156"/>
                    <a:pt x="249" y="159"/>
                  </a:cubicBezTo>
                  <a:cubicBezTo>
                    <a:pt x="243" y="168"/>
                    <a:pt x="232" y="173"/>
                    <a:pt x="222" y="175"/>
                  </a:cubicBezTo>
                  <a:cubicBezTo>
                    <a:pt x="213" y="180"/>
                    <a:pt x="204" y="173"/>
                    <a:pt x="195" y="171"/>
                  </a:cubicBezTo>
                  <a:cubicBezTo>
                    <a:pt x="188" y="165"/>
                    <a:pt x="182" y="170"/>
                    <a:pt x="174" y="172"/>
                  </a:cubicBezTo>
                  <a:cubicBezTo>
                    <a:pt x="168" y="175"/>
                    <a:pt x="162" y="177"/>
                    <a:pt x="156" y="178"/>
                  </a:cubicBezTo>
                  <a:cubicBezTo>
                    <a:pt x="151" y="182"/>
                    <a:pt x="144" y="186"/>
                    <a:pt x="138" y="187"/>
                  </a:cubicBezTo>
                  <a:cubicBezTo>
                    <a:pt x="132" y="190"/>
                    <a:pt x="126" y="192"/>
                    <a:pt x="120" y="193"/>
                  </a:cubicBezTo>
                  <a:cubicBezTo>
                    <a:pt x="112" y="197"/>
                    <a:pt x="102" y="199"/>
                    <a:pt x="93" y="201"/>
                  </a:cubicBezTo>
                  <a:cubicBezTo>
                    <a:pt x="69" y="198"/>
                    <a:pt x="78" y="200"/>
                    <a:pt x="65" y="196"/>
                  </a:cubicBezTo>
                  <a:cubicBezTo>
                    <a:pt x="34" y="200"/>
                    <a:pt x="47" y="193"/>
                    <a:pt x="27" y="181"/>
                  </a:cubicBezTo>
                  <a:cubicBezTo>
                    <a:pt x="21" y="173"/>
                    <a:pt x="15" y="164"/>
                    <a:pt x="9" y="156"/>
                  </a:cubicBezTo>
                  <a:cubicBezTo>
                    <a:pt x="7" y="145"/>
                    <a:pt x="6" y="130"/>
                    <a:pt x="0" y="121"/>
                  </a:cubicBezTo>
                  <a:close/>
                </a:path>
              </a:pathLst>
            </a:custGeom>
            <a:grpFill/>
            <a:ln w="9525">
              <a:solidFill>
                <a:schemeClr val="bg1"/>
              </a:solidFill>
              <a:round/>
              <a:headEnd/>
              <a:tailEnd/>
            </a:ln>
          </p:spPr>
          <p:txBody>
            <a:bodyPr anchor="ctr"/>
            <a:lstStyle/>
            <a:p>
              <a:pPr>
                <a:defRPr/>
              </a:pPr>
              <a:endParaRPr lang="en-GB" dirty="0"/>
            </a:p>
          </p:txBody>
        </p:sp>
        <p:sp>
          <p:nvSpPr>
            <p:cNvPr id="152" name="Freeform 79"/>
            <p:cNvSpPr>
              <a:spLocks/>
            </p:cNvSpPr>
            <p:nvPr/>
          </p:nvSpPr>
          <p:spPr bwMode="auto">
            <a:xfrm>
              <a:off x="4032" y="3405"/>
              <a:ext cx="128" cy="39"/>
            </a:xfrm>
            <a:custGeom>
              <a:avLst/>
              <a:gdLst>
                <a:gd name="T0" fmla="*/ 0 w 135"/>
                <a:gd name="T1" fmla="*/ 25 h 45"/>
                <a:gd name="T2" fmla="*/ 7 w 135"/>
                <a:gd name="T3" fmla="*/ 16 h 45"/>
                <a:gd name="T4" fmla="*/ 37 w 135"/>
                <a:gd name="T5" fmla="*/ 7 h 45"/>
                <a:gd name="T6" fmla="*/ 56 w 135"/>
                <a:gd name="T7" fmla="*/ 3 h 45"/>
                <a:gd name="T8" fmla="*/ 102 w 135"/>
                <a:gd name="T9" fmla="*/ 3 h 45"/>
                <a:gd name="T10" fmla="*/ 109 w 135"/>
                <a:gd name="T11" fmla="*/ 8 h 45"/>
                <a:gd name="T12" fmla="*/ 0 60000 65536"/>
                <a:gd name="T13" fmla="*/ 0 60000 65536"/>
                <a:gd name="T14" fmla="*/ 0 60000 65536"/>
                <a:gd name="T15" fmla="*/ 0 60000 65536"/>
                <a:gd name="T16" fmla="*/ 0 60000 65536"/>
                <a:gd name="T17" fmla="*/ 0 60000 65536"/>
                <a:gd name="T18" fmla="*/ 0 w 135"/>
                <a:gd name="T19" fmla="*/ 0 h 45"/>
                <a:gd name="T20" fmla="*/ 135 w 13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35" h="45">
                  <a:moveTo>
                    <a:pt x="0" y="45"/>
                  </a:moveTo>
                  <a:cubicBezTo>
                    <a:pt x="4" y="39"/>
                    <a:pt x="5" y="34"/>
                    <a:pt x="7" y="28"/>
                  </a:cubicBezTo>
                  <a:cubicBezTo>
                    <a:pt x="12" y="16"/>
                    <a:pt x="34" y="14"/>
                    <a:pt x="45" y="12"/>
                  </a:cubicBezTo>
                  <a:cubicBezTo>
                    <a:pt x="52" y="9"/>
                    <a:pt x="61" y="7"/>
                    <a:pt x="69" y="6"/>
                  </a:cubicBezTo>
                  <a:cubicBezTo>
                    <a:pt x="88" y="0"/>
                    <a:pt x="108" y="4"/>
                    <a:pt x="127" y="7"/>
                  </a:cubicBezTo>
                  <a:cubicBezTo>
                    <a:pt x="133" y="13"/>
                    <a:pt x="130" y="11"/>
                    <a:pt x="135" y="13"/>
                  </a:cubicBezTo>
                </a:path>
              </a:pathLst>
            </a:custGeom>
            <a:grpFill/>
            <a:ln w="9525">
              <a:solidFill>
                <a:schemeClr val="bg1"/>
              </a:solidFill>
              <a:round/>
              <a:headEnd/>
              <a:tailEnd/>
            </a:ln>
          </p:spPr>
          <p:txBody>
            <a:bodyPr/>
            <a:lstStyle/>
            <a:p>
              <a:pPr>
                <a:defRPr/>
              </a:pPr>
              <a:endParaRPr lang="en-GB" dirty="0"/>
            </a:p>
          </p:txBody>
        </p:sp>
        <p:sp>
          <p:nvSpPr>
            <p:cNvPr id="153" name="Freeform 80"/>
            <p:cNvSpPr>
              <a:spLocks/>
            </p:cNvSpPr>
            <p:nvPr/>
          </p:nvSpPr>
          <p:spPr bwMode="auto">
            <a:xfrm>
              <a:off x="3855" y="3167"/>
              <a:ext cx="125" cy="214"/>
            </a:xfrm>
            <a:custGeom>
              <a:avLst/>
              <a:gdLst>
                <a:gd name="T0" fmla="*/ 0 w 132"/>
                <a:gd name="T1" fmla="*/ 145 h 244"/>
                <a:gd name="T2" fmla="*/ 8 w 132"/>
                <a:gd name="T3" fmla="*/ 118 h 244"/>
                <a:gd name="T4" fmla="*/ 99 w 132"/>
                <a:gd name="T5" fmla="*/ 85 h 244"/>
                <a:gd name="T6" fmla="*/ 90 w 132"/>
                <a:gd name="T7" fmla="*/ 66 h 244"/>
                <a:gd name="T8" fmla="*/ 87 w 132"/>
                <a:gd name="T9" fmla="*/ 60 h 244"/>
                <a:gd name="T10" fmla="*/ 87 w 132"/>
                <a:gd name="T11" fmla="*/ 50 h 244"/>
                <a:gd name="T12" fmla="*/ 71 w 132"/>
                <a:gd name="T13" fmla="*/ 31 h 244"/>
                <a:gd name="T14" fmla="*/ 71 w 132"/>
                <a:gd name="T15" fmla="*/ 0 h 244"/>
                <a:gd name="T16" fmla="*/ 58 w 132"/>
                <a:gd name="T17" fmla="*/ 4 h 244"/>
                <a:gd name="T18" fmla="*/ 48 w 132"/>
                <a:gd name="T19" fmla="*/ 8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44"/>
                <a:gd name="T32" fmla="*/ 132 w 132"/>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44">
                  <a:moveTo>
                    <a:pt x="0" y="244"/>
                  </a:moveTo>
                  <a:cubicBezTo>
                    <a:pt x="4" y="230"/>
                    <a:pt x="3" y="214"/>
                    <a:pt x="8" y="200"/>
                  </a:cubicBezTo>
                  <a:cubicBezTo>
                    <a:pt x="26" y="153"/>
                    <a:pt x="81" y="149"/>
                    <a:pt x="124" y="144"/>
                  </a:cubicBezTo>
                  <a:cubicBezTo>
                    <a:pt x="130" y="126"/>
                    <a:pt x="127" y="122"/>
                    <a:pt x="112" y="112"/>
                  </a:cubicBezTo>
                  <a:cubicBezTo>
                    <a:pt x="111" y="108"/>
                    <a:pt x="107" y="104"/>
                    <a:pt x="108" y="100"/>
                  </a:cubicBezTo>
                  <a:cubicBezTo>
                    <a:pt x="114" y="82"/>
                    <a:pt x="132" y="92"/>
                    <a:pt x="108" y="84"/>
                  </a:cubicBezTo>
                  <a:cubicBezTo>
                    <a:pt x="98" y="55"/>
                    <a:pt x="107" y="65"/>
                    <a:pt x="88" y="52"/>
                  </a:cubicBezTo>
                  <a:cubicBezTo>
                    <a:pt x="93" y="27"/>
                    <a:pt x="98" y="24"/>
                    <a:pt x="88" y="0"/>
                  </a:cubicBezTo>
                  <a:cubicBezTo>
                    <a:pt x="83" y="1"/>
                    <a:pt x="77" y="2"/>
                    <a:pt x="72" y="4"/>
                  </a:cubicBezTo>
                  <a:cubicBezTo>
                    <a:pt x="68" y="6"/>
                    <a:pt x="60" y="12"/>
                    <a:pt x="60" y="12"/>
                  </a:cubicBezTo>
                </a:path>
              </a:pathLst>
            </a:custGeom>
            <a:grpFill/>
            <a:ln w="12700">
              <a:solidFill>
                <a:schemeClr val="bg1"/>
              </a:solidFill>
              <a:round/>
              <a:headEnd/>
              <a:tailEnd/>
            </a:ln>
          </p:spPr>
          <p:txBody>
            <a:bodyPr/>
            <a:lstStyle/>
            <a:p>
              <a:pPr>
                <a:defRPr/>
              </a:pPr>
              <a:endParaRPr lang="en-GB" dirty="0"/>
            </a:p>
          </p:txBody>
        </p:sp>
        <p:sp>
          <p:nvSpPr>
            <p:cNvPr id="154" name="Freeform 81"/>
            <p:cNvSpPr>
              <a:spLocks/>
            </p:cNvSpPr>
            <p:nvPr/>
          </p:nvSpPr>
          <p:spPr bwMode="auto">
            <a:xfrm>
              <a:off x="3964" y="3293"/>
              <a:ext cx="48" cy="92"/>
            </a:xfrm>
            <a:custGeom>
              <a:avLst/>
              <a:gdLst>
                <a:gd name="T0" fmla="*/ 20 w 50"/>
                <a:gd name="T1" fmla="*/ 64 h 104"/>
                <a:gd name="T2" fmla="*/ 12 w 50"/>
                <a:gd name="T3" fmla="*/ 17 h 104"/>
                <a:gd name="T4" fmla="*/ 0 w 50"/>
                <a:gd name="T5" fmla="*/ 0 h 104"/>
                <a:gd name="T6" fmla="*/ 0 60000 65536"/>
                <a:gd name="T7" fmla="*/ 0 60000 65536"/>
                <a:gd name="T8" fmla="*/ 0 60000 65536"/>
                <a:gd name="T9" fmla="*/ 0 w 50"/>
                <a:gd name="T10" fmla="*/ 0 h 104"/>
                <a:gd name="T11" fmla="*/ 50 w 50"/>
                <a:gd name="T12" fmla="*/ 104 h 104"/>
              </a:gdLst>
              <a:ahLst/>
              <a:cxnLst>
                <a:cxn ang="T6">
                  <a:pos x="T0" y="T1"/>
                </a:cxn>
                <a:cxn ang="T7">
                  <a:pos x="T2" y="T3"/>
                </a:cxn>
                <a:cxn ang="T8">
                  <a:pos x="T4" y="T5"/>
                </a:cxn>
              </a:cxnLst>
              <a:rect l="T9" t="T10" r="T11" b="T12"/>
              <a:pathLst>
                <a:path w="50" h="104">
                  <a:moveTo>
                    <a:pt x="24" y="104"/>
                  </a:moveTo>
                  <a:cubicBezTo>
                    <a:pt x="50" y="78"/>
                    <a:pt x="34" y="56"/>
                    <a:pt x="16" y="28"/>
                  </a:cubicBezTo>
                  <a:cubicBezTo>
                    <a:pt x="11" y="20"/>
                    <a:pt x="0" y="10"/>
                    <a:pt x="0" y="0"/>
                  </a:cubicBezTo>
                </a:path>
              </a:pathLst>
            </a:custGeom>
            <a:grpFill/>
            <a:ln w="12700">
              <a:solidFill>
                <a:schemeClr val="bg1"/>
              </a:solidFill>
              <a:round/>
              <a:headEnd/>
              <a:tailEnd/>
            </a:ln>
          </p:spPr>
          <p:txBody>
            <a:bodyPr/>
            <a:lstStyle/>
            <a:p>
              <a:pPr>
                <a:defRPr/>
              </a:pPr>
              <a:endParaRPr lang="en-GB" dirty="0"/>
            </a:p>
          </p:txBody>
        </p:sp>
        <p:sp>
          <p:nvSpPr>
            <p:cNvPr id="155" name="Freeform 82"/>
            <p:cNvSpPr>
              <a:spLocks/>
            </p:cNvSpPr>
            <p:nvPr/>
          </p:nvSpPr>
          <p:spPr bwMode="auto">
            <a:xfrm>
              <a:off x="3999" y="3353"/>
              <a:ext cx="80" cy="63"/>
            </a:xfrm>
            <a:custGeom>
              <a:avLst/>
              <a:gdLst>
                <a:gd name="T0" fmla="*/ 0 w 84"/>
                <a:gd name="T1" fmla="*/ 11 h 72"/>
                <a:gd name="T2" fmla="*/ 32 w 84"/>
                <a:gd name="T3" fmla="*/ 0 h 72"/>
                <a:gd name="T4" fmla="*/ 56 w 84"/>
                <a:gd name="T5" fmla="*/ 28 h 72"/>
                <a:gd name="T6" fmla="*/ 69 w 84"/>
                <a:gd name="T7" fmla="*/ 42 h 72"/>
                <a:gd name="T8" fmla="*/ 0 60000 65536"/>
                <a:gd name="T9" fmla="*/ 0 60000 65536"/>
                <a:gd name="T10" fmla="*/ 0 60000 65536"/>
                <a:gd name="T11" fmla="*/ 0 60000 65536"/>
                <a:gd name="T12" fmla="*/ 0 w 84"/>
                <a:gd name="T13" fmla="*/ 0 h 72"/>
                <a:gd name="T14" fmla="*/ 84 w 84"/>
                <a:gd name="T15" fmla="*/ 72 h 72"/>
              </a:gdLst>
              <a:ahLst/>
              <a:cxnLst>
                <a:cxn ang="T8">
                  <a:pos x="T0" y="T1"/>
                </a:cxn>
                <a:cxn ang="T9">
                  <a:pos x="T2" y="T3"/>
                </a:cxn>
                <a:cxn ang="T10">
                  <a:pos x="T4" y="T5"/>
                </a:cxn>
                <a:cxn ang="T11">
                  <a:pos x="T6" y="T7"/>
                </a:cxn>
              </a:cxnLst>
              <a:rect l="T12" t="T13" r="T14" b="T15"/>
              <a:pathLst>
                <a:path w="84" h="72">
                  <a:moveTo>
                    <a:pt x="0" y="20"/>
                  </a:moveTo>
                  <a:cubicBezTo>
                    <a:pt x="13" y="7"/>
                    <a:pt x="23" y="6"/>
                    <a:pt x="40" y="0"/>
                  </a:cubicBezTo>
                  <a:cubicBezTo>
                    <a:pt x="51" y="17"/>
                    <a:pt x="59" y="31"/>
                    <a:pt x="68" y="48"/>
                  </a:cubicBezTo>
                  <a:cubicBezTo>
                    <a:pt x="73" y="56"/>
                    <a:pt x="84" y="72"/>
                    <a:pt x="84" y="72"/>
                  </a:cubicBezTo>
                </a:path>
              </a:pathLst>
            </a:custGeom>
            <a:grpFill/>
            <a:ln w="12700">
              <a:solidFill>
                <a:schemeClr val="bg1"/>
              </a:solidFill>
              <a:round/>
              <a:headEnd/>
              <a:tailEnd/>
            </a:ln>
          </p:spPr>
          <p:txBody>
            <a:bodyPr/>
            <a:lstStyle/>
            <a:p>
              <a:pPr>
                <a:defRPr/>
              </a:pPr>
              <a:endParaRPr lang="en-GB" dirty="0"/>
            </a:p>
          </p:txBody>
        </p:sp>
        <p:sp>
          <p:nvSpPr>
            <p:cNvPr id="156" name="Oval 83"/>
            <p:cNvSpPr>
              <a:spLocks noChangeArrowheads="1"/>
            </p:cNvSpPr>
            <p:nvPr/>
          </p:nvSpPr>
          <p:spPr bwMode="auto">
            <a:xfrm>
              <a:off x="2554" y="2593"/>
              <a:ext cx="85" cy="40"/>
            </a:xfrm>
            <a:prstGeom prst="ellipse">
              <a:avLst/>
            </a:prstGeom>
            <a:grpFill/>
            <a:ln w="9525">
              <a:solidFill>
                <a:schemeClr val="bg1"/>
              </a:solidFill>
              <a:round/>
              <a:headEnd/>
              <a:tailEnd/>
            </a:ln>
          </p:spPr>
          <p:txBody>
            <a:bodyPr wrap="none" anchor="ctr"/>
            <a:lstStyle/>
            <a:p>
              <a:pPr algn="ctr">
                <a:defRPr/>
              </a:pPr>
              <a:endParaRPr lang="de-DE"/>
            </a:p>
          </p:txBody>
        </p:sp>
      </p:grpSp>
      <p:sp>
        <p:nvSpPr>
          <p:cNvPr id="168" name="Rectangle 167"/>
          <p:cNvSpPr/>
          <p:nvPr/>
        </p:nvSpPr>
        <p:spPr>
          <a:xfrm>
            <a:off x="5410200" y="6019800"/>
            <a:ext cx="3518271" cy="646331"/>
          </a:xfrm>
          <a:prstGeom prst="rect">
            <a:avLst/>
          </a:prstGeom>
        </p:spPr>
        <p:txBody>
          <a:bodyPr wrap="none">
            <a:spAutoFit/>
          </a:bodyPr>
          <a:lstStyle/>
          <a:p>
            <a:pPr algn="ctr"/>
            <a:r>
              <a:rPr lang="en-CA" dirty="0" smtClean="0">
                <a:solidFill>
                  <a:schemeClr val="tx2"/>
                </a:solidFill>
                <a:effectLst>
                  <a:outerShdw blurRad="38100" dist="38100" dir="2700000" algn="tl">
                    <a:srgbClr val="000000">
                      <a:alpha val="43137"/>
                    </a:srgbClr>
                  </a:outerShdw>
                </a:effectLst>
              </a:rPr>
              <a:t>8 countries: </a:t>
            </a:r>
            <a:r>
              <a:rPr lang="en-CA" b="1" dirty="0" smtClean="0">
                <a:solidFill>
                  <a:schemeClr val="tx2"/>
                </a:solidFill>
                <a:effectLst>
                  <a:outerShdw blurRad="38100" dist="38100" dir="2700000" algn="tl">
                    <a:srgbClr val="000000">
                      <a:alpha val="43137"/>
                    </a:srgbClr>
                  </a:outerShdw>
                </a:effectLst>
              </a:rPr>
              <a:t>EPIC </a:t>
            </a:r>
            <a:r>
              <a:rPr lang="en-CA" b="1" dirty="0" err="1" smtClean="0">
                <a:solidFill>
                  <a:schemeClr val="tx2"/>
                </a:solidFill>
                <a:effectLst>
                  <a:outerShdw blurRad="38100" dist="38100" dir="2700000" algn="tl">
                    <a:srgbClr val="000000">
                      <a:alpha val="43137"/>
                    </a:srgbClr>
                  </a:outerShdw>
                </a:effectLst>
              </a:rPr>
              <a:t>InterAct</a:t>
            </a:r>
            <a:r>
              <a:rPr lang="en-CA" b="1" dirty="0" smtClean="0">
                <a:solidFill>
                  <a:schemeClr val="tx2"/>
                </a:solidFill>
                <a:effectLst>
                  <a:outerShdw blurRad="38100" dist="38100" dir="2700000" algn="tl">
                    <a:srgbClr val="000000">
                      <a:alpha val="43137"/>
                    </a:srgbClr>
                  </a:outerShdw>
                </a:effectLst>
              </a:rPr>
              <a:t> </a:t>
            </a:r>
            <a:r>
              <a:rPr lang="en-CA" dirty="0" smtClean="0">
                <a:solidFill>
                  <a:schemeClr val="tx2"/>
                </a:solidFill>
                <a:effectLst>
                  <a:outerShdw blurRad="38100" dist="38100" dir="2700000" algn="tl">
                    <a:srgbClr val="000000">
                      <a:alpha val="43137"/>
                    </a:srgbClr>
                  </a:outerShdw>
                </a:effectLst>
              </a:rPr>
              <a:t>(455,680)</a:t>
            </a:r>
          </a:p>
          <a:p>
            <a:pPr algn="ctr"/>
            <a:r>
              <a:rPr lang="en-CA" dirty="0" smtClean="0">
                <a:solidFill>
                  <a:schemeClr val="tx2"/>
                </a:solidFill>
                <a:effectLst>
                  <a:outerShdw blurRad="38100" dist="38100" dir="2700000" algn="tl">
                    <a:srgbClr val="000000">
                      <a:alpha val="43137"/>
                    </a:srgbClr>
                  </a:outerShdw>
                </a:effectLst>
              </a:rPr>
              <a:t>Minus Norway and Greece</a:t>
            </a:r>
            <a:endParaRPr lang="en-US" dirty="0"/>
          </a:p>
        </p:txBody>
      </p:sp>
    </p:spTree>
    <p:extLst>
      <p:ext uri="{BB962C8B-B14F-4D97-AF65-F5344CB8AC3E}">
        <p14:creationId xmlns:p14="http://schemas.microsoft.com/office/powerpoint/2010/main" val="11187057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EPIC Cohort</a:t>
            </a:r>
            <a:endParaRPr lang="en-CA" dirty="0">
              <a:solidFill>
                <a:schemeClr val="tx2"/>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stretch>
            <a:fillRect/>
          </a:stretch>
        </p:blipFill>
        <p:spPr>
          <a:xfrm>
            <a:off x="377964" y="1421951"/>
            <a:ext cx="8275768" cy="5346700"/>
          </a:xfrm>
          <a:prstGeom prst="rect">
            <a:avLst/>
          </a:prstGeom>
        </p:spPr>
      </p:pic>
    </p:spTree>
    <p:extLst>
      <p:ext uri="{BB962C8B-B14F-4D97-AF65-F5344CB8AC3E}">
        <p14:creationId xmlns:p14="http://schemas.microsoft.com/office/powerpoint/2010/main" val="11187057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Cohort</a:t>
            </a:r>
            <a:endParaRPr lang="en-CA" dirty="0">
              <a:solidFill>
                <a:schemeClr val="tx2"/>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103248584"/>
              </p:ext>
            </p:extLst>
          </p:nvPr>
        </p:nvGraphicFramePr>
        <p:xfrm>
          <a:off x="685800" y="1600200"/>
          <a:ext cx="7890740" cy="3708400"/>
        </p:xfrm>
        <a:graphic>
          <a:graphicData uri="http://schemas.openxmlformats.org/drawingml/2006/table">
            <a:tbl>
              <a:tblPr firstRow="1" bandRow="1">
                <a:tableStyleId>{5C22544A-7EE6-4342-B048-85BDC9FD1C3A}</a:tableStyleId>
              </a:tblPr>
              <a:tblGrid>
                <a:gridCol w="1378649"/>
                <a:gridCol w="1040193"/>
                <a:gridCol w="1232218"/>
                <a:gridCol w="987743"/>
                <a:gridCol w="1227455"/>
                <a:gridCol w="1166813"/>
                <a:gridCol w="857669"/>
              </a:tblGrid>
              <a:tr h="370840">
                <a:tc>
                  <a:txBody>
                    <a:bodyPr/>
                    <a:lstStyle/>
                    <a:p>
                      <a:r>
                        <a:rPr lang="en-CA" dirty="0" smtClean="0"/>
                        <a:t>Country</a:t>
                      </a:r>
                      <a:endParaRPr lang="en-CA" dirty="0"/>
                    </a:p>
                  </a:txBody>
                  <a:tcPr/>
                </a:tc>
                <a:tc>
                  <a:txBody>
                    <a:bodyPr/>
                    <a:lstStyle/>
                    <a:p>
                      <a:r>
                        <a:rPr lang="en-CA" dirty="0" smtClean="0"/>
                        <a:t>Sites</a:t>
                      </a:r>
                      <a:endParaRPr lang="en-CA" dirty="0"/>
                    </a:p>
                  </a:txBody>
                  <a:tcPr/>
                </a:tc>
                <a:tc>
                  <a:txBody>
                    <a:bodyPr/>
                    <a:lstStyle/>
                    <a:p>
                      <a:r>
                        <a:rPr lang="en-CA" dirty="0" smtClean="0"/>
                        <a:t>Period</a:t>
                      </a:r>
                      <a:endParaRPr lang="en-CA" dirty="0"/>
                    </a:p>
                  </a:txBody>
                  <a:tcPr/>
                </a:tc>
                <a:tc>
                  <a:txBody>
                    <a:bodyPr/>
                    <a:lstStyle/>
                    <a:p>
                      <a:r>
                        <a:rPr lang="en-CA" dirty="0" smtClean="0"/>
                        <a:t>N</a:t>
                      </a:r>
                      <a:endParaRPr lang="en-CA" dirty="0"/>
                    </a:p>
                  </a:txBody>
                  <a:tcPr/>
                </a:tc>
                <a:tc>
                  <a:txBody>
                    <a:bodyPr/>
                    <a:lstStyle/>
                    <a:p>
                      <a:r>
                        <a:rPr lang="en-CA" dirty="0" smtClean="0"/>
                        <a:t>Samples N</a:t>
                      </a:r>
                      <a:endParaRPr lang="en-CA" dirty="0"/>
                    </a:p>
                  </a:txBody>
                  <a:tcPr/>
                </a:tc>
                <a:tc>
                  <a:txBody>
                    <a:bodyPr/>
                    <a:lstStyle/>
                    <a:p>
                      <a:r>
                        <a:rPr lang="en-CA" dirty="0" smtClean="0"/>
                        <a:t>% women</a:t>
                      </a:r>
                      <a:endParaRPr lang="en-CA" dirty="0"/>
                    </a:p>
                  </a:txBody>
                  <a:tcPr/>
                </a:tc>
                <a:tc>
                  <a:txBody>
                    <a:bodyPr/>
                    <a:lstStyle/>
                    <a:p>
                      <a:r>
                        <a:rPr lang="en-CA" dirty="0" smtClean="0"/>
                        <a:t>Age</a:t>
                      </a:r>
                      <a:endParaRPr lang="en-CA" dirty="0"/>
                    </a:p>
                  </a:txBody>
                  <a:tcPr/>
                </a:tc>
              </a:tr>
              <a:tr h="370840">
                <a:tc>
                  <a:txBody>
                    <a:bodyPr/>
                    <a:lstStyle/>
                    <a:p>
                      <a:r>
                        <a:rPr lang="en-CA" dirty="0" smtClean="0"/>
                        <a:t>France</a:t>
                      </a:r>
                      <a:endParaRPr lang="en-CA" dirty="0"/>
                    </a:p>
                  </a:txBody>
                  <a:tcPr/>
                </a:tc>
                <a:tc>
                  <a:txBody>
                    <a:bodyPr/>
                    <a:lstStyle/>
                    <a:p>
                      <a:r>
                        <a:rPr lang="en-CA" dirty="0" smtClean="0"/>
                        <a:t>6</a:t>
                      </a:r>
                      <a:endParaRPr lang="en-CA" dirty="0"/>
                    </a:p>
                  </a:txBody>
                  <a:tcPr/>
                </a:tc>
                <a:tc>
                  <a:txBody>
                    <a:bodyPr/>
                    <a:lstStyle/>
                    <a:p>
                      <a:r>
                        <a:rPr lang="en-CA" dirty="0" smtClean="0"/>
                        <a:t>1993-1996</a:t>
                      </a:r>
                      <a:endParaRPr lang="en-CA" dirty="0"/>
                    </a:p>
                  </a:txBody>
                  <a:tcPr/>
                </a:tc>
                <a:tc>
                  <a:txBody>
                    <a:bodyPr/>
                    <a:lstStyle/>
                    <a:p>
                      <a:r>
                        <a:rPr lang="en-CA" dirty="0" smtClean="0"/>
                        <a:t>74,524</a:t>
                      </a:r>
                      <a:endParaRPr lang="en-CA" dirty="0"/>
                    </a:p>
                  </a:txBody>
                  <a:tcPr/>
                </a:tc>
                <a:tc>
                  <a:txBody>
                    <a:bodyPr/>
                    <a:lstStyle/>
                    <a:p>
                      <a:r>
                        <a:rPr lang="en-CA" dirty="0" smtClean="0"/>
                        <a:t>21,086</a:t>
                      </a:r>
                      <a:endParaRPr lang="en-CA" dirty="0"/>
                    </a:p>
                  </a:txBody>
                  <a:tcPr/>
                </a:tc>
                <a:tc>
                  <a:txBody>
                    <a:bodyPr/>
                    <a:lstStyle/>
                    <a:p>
                      <a:r>
                        <a:rPr lang="en-CA" dirty="0" smtClean="0"/>
                        <a:t>100</a:t>
                      </a:r>
                      <a:endParaRPr lang="en-CA" dirty="0"/>
                    </a:p>
                  </a:txBody>
                  <a:tcPr/>
                </a:tc>
                <a:tc>
                  <a:txBody>
                    <a:bodyPr/>
                    <a:lstStyle/>
                    <a:p>
                      <a:r>
                        <a:rPr lang="en-CA" dirty="0" smtClean="0"/>
                        <a:t>44-65</a:t>
                      </a:r>
                      <a:endParaRPr lang="en-CA" dirty="0"/>
                    </a:p>
                  </a:txBody>
                  <a:tcPr/>
                </a:tc>
              </a:tr>
              <a:tr h="370840">
                <a:tc>
                  <a:txBody>
                    <a:bodyPr/>
                    <a:lstStyle/>
                    <a:p>
                      <a:r>
                        <a:rPr lang="en-CA" dirty="0" smtClean="0"/>
                        <a:t>Italy</a:t>
                      </a:r>
                      <a:endParaRPr lang="en-CA" dirty="0"/>
                    </a:p>
                  </a:txBody>
                  <a:tcPr/>
                </a:tc>
                <a:tc>
                  <a:txBody>
                    <a:bodyPr/>
                    <a:lstStyle/>
                    <a:p>
                      <a:r>
                        <a:rPr lang="en-CA" dirty="0" smtClean="0"/>
                        <a:t>5</a:t>
                      </a:r>
                      <a:endParaRPr lang="en-CA" dirty="0"/>
                    </a:p>
                  </a:txBody>
                  <a:tcPr/>
                </a:tc>
                <a:tc>
                  <a:txBody>
                    <a:bodyPr/>
                    <a:lstStyle/>
                    <a:p>
                      <a:r>
                        <a:rPr lang="en-CA" dirty="0" smtClean="0"/>
                        <a:t>1992-1998</a:t>
                      </a:r>
                      <a:endParaRPr lang="en-CA" dirty="0"/>
                    </a:p>
                  </a:txBody>
                  <a:tcPr/>
                </a:tc>
                <a:tc>
                  <a:txBody>
                    <a:bodyPr/>
                    <a:lstStyle/>
                    <a:p>
                      <a:r>
                        <a:rPr lang="en-CA" dirty="0" smtClean="0"/>
                        <a:t>47,749</a:t>
                      </a:r>
                      <a:endParaRPr lang="en-CA" dirty="0"/>
                    </a:p>
                  </a:txBody>
                  <a:tcPr/>
                </a:tc>
                <a:tc>
                  <a:txBody>
                    <a:bodyPr/>
                    <a:lstStyle/>
                    <a:p>
                      <a:r>
                        <a:rPr lang="en-CA" dirty="0" smtClean="0"/>
                        <a:t>47,228</a:t>
                      </a:r>
                      <a:endParaRPr lang="en-CA" dirty="0"/>
                    </a:p>
                  </a:txBody>
                  <a:tcPr/>
                </a:tc>
                <a:tc>
                  <a:txBody>
                    <a:bodyPr/>
                    <a:lstStyle/>
                    <a:p>
                      <a:r>
                        <a:rPr lang="en-CA" dirty="0" smtClean="0"/>
                        <a:t>66</a:t>
                      </a:r>
                      <a:endParaRPr lang="en-CA" dirty="0"/>
                    </a:p>
                  </a:txBody>
                  <a:tcPr/>
                </a:tc>
                <a:tc>
                  <a:txBody>
                    <a:bodyPr/>
                    <a:lstStyle/>
                    <a:p>
                      <a:r>
                        <a:rPr lang="en-CA" dirty="0" smtClean="0"/>
                        <a:t>36-64</a:t>
                      </a:r>
                      <a:endParaRPr lang="en-CA" dirty="0"/>
                    </a:p>
                  </a:txBody>
                  <a:tcPr/>
                </a:tc>
              </a:tr>
              <a:tr h="370840">
                <a:tc>
                  <a:txBody>
                    <a:bodyPr/>
                    <a:lstStyle/>
                    <a:p>
                      <a:r>
                        <a:rPr lang="en-CA" dirty="0" smtClean="0"/>
                        <a:t>Spain</a:t>
                      </a:r>
                      <a:endParaRPr lang="en-CA" dirty="0"/>
                    </a:p>
                  </a:txBody>
                  <a:tcPr/>
                </a:tc>
                <a:tc>
                  <a:txBody>
                    <a:bodyPr/>
                    <a:lstStyle/>
                    <a:p>
                      <a:r>
                        <a:rPr lang="en-CA" dirty="0" smtClean="0"/>
                        <a:t>5</a:t>
                      </a:r>
                      <a:endParaRPr lang="en-CA" dirty="0"/>
                    </a:p>
                  </a:txBody>
                  <a:tcPr/>
                </a:tc>
                <a:tc>
                  <a:txBody>
                    <a:bodyPr/>
                    <a:lstStyle/>
                    <a:p>
                      <a:r>
                        <a:rPr lang="en-CA" dirty="0" smtClean="0"/>
                        <a:t>1992-1996</a:t>
                      </a:r>
                      <a:endParaRPr lang="en-CA" dirty="0"/>
                    </a:p>
                  </a:txBody>
                  <a:tcPr/>
                </a:tc>
                <a:tc>
                  <a:txBody>
                    <a:bodyPr/>
                    <a:lstStyle/>
                    <a:p>
                      <a:r>
                        <a:rPr lang="en-CA" dirty="0" smtClean="0"/>
                        <a:t>41,438</a:t>
                      </a:r>
                      <a:endParaRPr lang="en-CA" dirty="0"/>
                    </a:p>
                  </a:txBody>
                  <a:tcPr/>
                </a:tc>
                <a:tc>
                  <a:txBody>
                    <a:bodyPr/>
                    <a:lstStyle/>
                    <a:p>
                      <a:r>
                        <a:rPr lang="en-CA" dirty="0" smtClean="0"/>
                        <a:t>39,829</a:t>
                      </a:r>
                      <a:endParaRPr lang="en-CA" dirty="0"/>
                    </a:p>
                  </a:txBody>
                  <a:tcPr/>
                </a:tc>
                <a:tc>
                  <a:txBody>
                    <a:bodyPr/>
                    <a:lstStyle/>
                    <a:p>
                      <a:r>
                        <a:rPr lang="en-CA" dirty="0" smtClean="0"/>
                        <a:t>62</a:t>
                      </a:r>
                      <a:endParaRPr lang="en-CA" dirty="0"/>
                    </a:p>
                  </a:txBody>
                  <a:tcPr/>
                </a:tc>
                <a:tc>
                  <a:txBody>
                    <a:bodyPr/>
                    <a:lstStyle/>
                    <a:p>
                      <a:r>
                        <a:rPr lang="en-CA" dirty="0" smtClean="0"/>
                        <a:t>36-64</a:t>
                      </a:r>
                      <a:endParaRPr lang="en-CA" dirty="0"/>
                    </a:p>
                  </a:txBody>
                  <a:tcPr/>
                </a:tc>
              </a:tr>
              <a:tr h="370840">
                <a:tc>
                  <a:txBody>
                    <a:bodyPr/>
                    <a:lstStyle/>
                    <a:p>
                      <a:r>
                        <a:rPr lang="en-CA" dirty="0" smtClean="0"/>
                        <a:t>UK</a:t>
                      </a:r>
                      <a:endParaRPr lang="en-CA" dirty="0"/>
                    </a:p>
                  </a:txBody>
                  <a:tcPr/>
                </a:tc>
                <a:tc>
                  <a:txBody>
                    <a:bodyPr/>
                    <a:lstStyle/>
                    <a:p>
                      <a:r>
                        <a:rPr lang="en-CA" dirty="0" smtClean="0"/>
                        <a:t>2</a:t>
                      </a:r>
                      <a:endParaRPr lang="en-CA" dirty="0"/>
                    </a:p>
                  </a:txBody>
                  <a:tcPr/>
                </a:tc>
                <a:tc>
                  <a:txBody>
                    <a:bodyPr/>
                    <a:lstStyle/>
                    <a:p>
                      <a:r>
                        <a:rPr lang="en-CA" dirty="0" smtClean="0"/>
                        <a:t>1993-1998</a:t>
                      </a:r>
                      <a:endParaRPr lang="en-CA" dirty="0"/>
                    </a:p>
                  </a:txBody>
                  <a:tcPr/>
                </a:tc>
                <a:tc>
                  <a:txBody>
                    <a:bodyPr/>
                    <a:lstStyle/>
                    <a:p>
                      <a:r>
                        <a:rPr lang="en-CA" dirty="0" smtClean="0"/>
                        <a:t>87,930</a:t>
                      </a:r>
                      <a:endParaRPr lang="en-CA" dirty="0"/>
                    </a:p>
                  </a:txBody>
                  <a:tcPr/>
                </a:tc>
                <a:tc>
                  <a:txBody>
                    <a:bodyPr/>
                    <a:lstStyle/>
                    <a:p>
                      <a:r>
                        <a:rPr lang="en-CA" dirty="0" smtClean="0"/>
                        <a:t>43,277</a:t>
                      </a:r>
                      <a:endParaRPr lang="en-CA" dirty="0"/>
                    </a:p>
                  </a:txBody>
                  <a:tcPr/>
                </a:tc>
                <a:tc>
                  <a:txBody>
                    <a:bodyPr/>
                    <a:lstStyle/>
                    <a:p>
                      <a:r>
                        <a:rPr lang="en-CA" dirty="0" smtClean="0"/>
                        <a:t>69</a:t>
                      </a:r>
                      <a:endParaRPr lang="en-CA" dirty="0"/>
                    </a:p>
                  </a:txBody>
                  <a:tcPr/>
                </a:tc>
                <a:tc>
                  <a:txBody>
                    <a:bodyPr/>
                    <a:lstStyle/>
                    <a:p>
                      <a:r>
                        <a:rPr lang="en-CA" dirty="0" smtClean="0"/>
                        <a:t>24-74</a:t>
                      </a:r>
                      <a:endParaRPr lang="en-CA" dirty="0"/>
                    </a:p>
                  </a:txBody>
                  <a:tcPr/>
                </a:tc>
              </a:tr>
              <a:tr h="370840">
                <a:tc>
                  <a:txBody>
                    <a:bodyPr/>
                    <a:lstStyle/>
                    <a:p>
                      <a:r>
                        <a:rPr lang="en-CA" dirty="0" smtClean="0"/>
                        <a:t>Netherlands</a:t>
                      </a:r>
                      <a:endParaRPr lang="en-CA" dirty="0"/>
                    </a:p>
                  </a:txBody>
                  <a:tcPr/>
                </a:tc>
                <a:tc>
                  <a:txBody>
                    <a:bodyPr/>
                    <a:lstStyle/>
                    <a:p>
                      <a:r>
                        <a:rPr lang="en-CA" dirty="0" smtClean="0"/>
                        <a:t>2</a:t>
                      </a:r>
                      <a:endParaRPr lang="en-CA" dirty="0"/>
                    </a:p>
                  </a:txBody>
                  <a:tcPr/>
                </a:tc>
                <a:tc>
                  <a:txBody>
                    <a:bodyPr/>
                    <a:lstStyle/>
                    <a:p>
                      <a:r>
                        <a:rPr lang="en-CA" dirty="0" smtClean="0"/>
                        <a:t>1993-1997</a:t>
                      </a:r>
                      <a:endParaRPr lang="en-CA" dirty="0"/>
                    </a:p>
                  </a:txBody>
                  <a:tcPr/>
                </a:tc>
                <a:tc>
                  <a:txBody>
                    <a:bodyPr/>
                    <a:lstStyle/>
                    <a:p>
                      <a:r>
                        <a:rPr lang="en-CA" dirty="0" smtClean="0"/>
                        <a:t>40,072</a:t>
                      </a:r>
                      <a:endParaRPr lang="en-CA" dirty="0"/>
                    </a:p>
                  </a:txBody>
                  <a:tcPr/>
                </a:tc>
                <a:tc>
                  <a:txBody>
                    <a:bodyPr/>
                    <a:lstStyle/>
                    <a:p>
                      <a:r>
                        <a:rPr lang="en-CA" dirty="0" smtClean="0"/>
                        <a:t>36,318</a:t>
                      </a:r>
                      <a:endParaRPr lang="en-CA" dirty="0"/>
                    </a:p>
                  </a:txBody>
                  <a:tcPr/>
                </a:tc>
                <a:tc>
                  <a:txBody>
                    <a:bodyPr/>
                    <a:lstStyle/>
                    <a:p>
                      <a:r>
                        <a:rPr lang="en-CA" dirty="0" smtClean="0"/>
                        <a:t>74</a:t>
                      </a:r>
                      <a:endParaRPr lang="en-CA" dirty="0"/>
                    </a:p>
                  </a:txBody>
                  <a:tcPr/>
                </a:tc>
                <a:tc>
                  <a:txBody>
                    <a:bodyPr/>
                    <a:lstStyle/>
                    <a:p>
                      <a:r>
                        <a:rPr lang="en-CA" dirty="0" smtClean="0"/>
                        <a:t>23-68</a:t>
                      </a:r>
                      <a:endParaRPr lang="en-CA" dirty="0"/>
                    </a:p>
                  </a:txBody>
                  <a:tcPr/>
                </a:tc>
              </a:tr>
              <a:tr h="370840">
                <a:tc>
                  <a:txBody>
                    <a:bodyPr/>
                    <a:lstStyle/>
                    <a:p>
                      <a:r>
                        <a:rPr lang="en-CA" dirty="0" smtClean="0"/>
                        <a:t>Germany</a:t>
                      </a:r>
                      <a:endParaRPr lang="en-CA" dirty="0"/>
                    </a:p>
                  </a:txBody>
                  <a:tcPr/>
                </a:tc>
                <a:tc>
                  <a:txBody>
                    <a:bodyPr/>
                    <a:lstStyle/>
                    <a:p>
                      <a:r>
                        <a:rPr lang="en-CA" dirty="0" smtClean="0"/>
                        <a:t>2</a:t>
                      </a:r>
                      <a:endParaRPr lang="en-CA" dirty="0"/>
                    </a:p>
                  </a:txBody>
                  <a:tcPr/>
                </a:tc>
                <a:tc>
                  <a:txBody>
                    <a:bodyPr/>
                    <a:lstStyle/>
                    <a:p>
                      <a:r>
                        <a:rPr lang="en-CA" dirty="0" smtClean="0"/>
                        <a:t>1994-1998</a:t>
                      </a:r>
                      <a:endParaRPr lang="en-CA" dirty="0"/>
                    </a:p>
                  </a:txBody>
                  <a:tcPr/>
                </a:tc>
                <a:tc>
                  <a:txBody>
                    <a:bodyPr/>
                    <a:lstStyle/>
                    <a:p>
                      <a:r>
                        <a:rPr lang="en-CA" dirty="0" smtClean="0"/>
                        <a:t>53,088</a:t>
                      </a:r>
                      <a:endParaRPr lang="en-CA" dirty="0"/>
                    </a:p>
                  </a:txBody>
                  <a:tcPr/>
                </a:tc>
                <a:tc>
                  <a:txBody>
                    <a:bodyPr/>
                    <a:lstStyle/>
                    <a:p>
                      <a:r>
                        <a:rPr lang="en-CA" dirty="0" smtClean="0"/>
                        <a:t>50,680</a:t>
                      </a:r>
                      <a:endParaRPr lang="en-CA" dirty="0"/>
                    </a:p>
                  </a:txBody>
                  <a:tcPr/>
                </a:tc>
                <a:tc>
                  <a:txBody>
                    <a:bodyPr/>
                    <a:lstStyle/>
                    <a:p>
                      <a:r>
                        <a:rPr lang="en-CA" dirty="0" smtClean="0"/>
                        <a:t>57</a:t>
                      </a:r>
                      <a:endParaRPr lang="en-CA" dirty="0"/>
                    </a:p>
                  </a:txBody>
                  <a:tcPr/>
                </a:tc>
                <a:tc>
                  <a:txBody>
                    <a:bodyPr/>
                    <a:lstStyle/>
                    <a:p>
                      <a:r>
                        <a:rPr lang="en-CA" dirty="0" smtClean="0"/>
                        <a:t>36-64</a:t>
                      </a:r>
                      <a:endParaRPr lang="en-CA" dirty="0"/>
                    </a:p>
                  </a:txBody>
                  <a:tcPr/>
                </a:tc>
              </a:tr>
              <a:tr h="370840">
                <a:tc>
                  <a:txBody>
                    <a:bodyPr/>
                    <a:lstStyle/>
                    <a:p>
                      <a:r>
                        <a:rPr lang="en-CA" dirty="0" smtClean="0"/>
                        <a:t>Sweden</a:t>
                      </a:r>
                      <a:endParaRPr lang="en-CA" dirty="0"/>
                    </a:p>
                  </a:txBody>
                  <a:tcPr/>
                </a:tc>
                <a:tc>
                  <a:txBody>
                    <a:bodyPr/>
                    <a:lstStyle/>
                    <a:p>
                      <a:r>
                        <a:rPr lang="en-CA" dirty="0" smtClean="0"/>
                        <a:t>2</a:t>
                      </a:r>
                      <a:endParaRPr lang="en-CA" dirty="0"/>
                    </a:p>
                  </a:txBody>
                  <a:tcPr/>
                </a:tc>
                <a:tc>
                  <a:txBody>
                    <a:bodyPr/>
                    <a:lstStyle/>
                    <a:p>
                      <a:r>
                        <a:rPr lang="en-CA" dirty="0" smtClean="0"/>
                        <a:t>1991-1996</a:t>
                      </a:r>
                      <a:endParaRPr lang="en-CA" dirty="0"/>
                    </a:p>
                  </a:txBody>
                  <a:tcPr/>
                </a:tc>
                <a:tc>
                  <a:txBody>
                    <a:bodyPr/>
                    <a:lstStyle/>
                    <a:p>
                      <a:r>
                        <a:rPr lang="en-CA" dirty="0" smtClean="0"/>
                        <a:t>53,826</a:t>
                      </a:r>
                      <a:endParaRPr lang="en-CA" dirty="0"/>
                    </a:p>
                  </a:txBody>
                  <a:tcPr/>
                </a:tc>
                <a:tc>
                  <a:txBody>
                    <a:bodyPr/>
                    <a:lstStyle/>
                    <a:p>
                      <a:r>
                        <a:rPr lang="en-CA" dirty="0" smtClean="0"/>
                        <a:t>53,781</a:t>
                      </a:r>
                      <a:endParaRPr lang="en-CA" dirty="0"/>
                    </a:p>
                  </a:txBody>
                  <a:tcPr/>
                </a:tc>
                <a:tc>
                  <a:txBody>
                    <a:bodyPr/>
                    <a:lstStyle/>
                    <a:p>
                      <a:r>
                        <a:rPr lang="en-CA" dirty="0" smtClean="0"/>
                        <a:t>57</a:t>
                      </a:r>
                      <a:endParaRPr lang="en-CA" dirty="0"/>
                    </a:p>
                  </a:txBody>
                  <a:tcPr/>
                </a:tc>
                <a:tc>
                  <a:txBody>
                    <a:bodyPr/>
                    <a:lstStyle/>
                    <a:p>
                      <a:r>
                        <a:rPr lang="en-CA" dirty="0" smtClean="0"/>
                        <a:t>30-71</a:t>
                      </a:r>
                      <a:endParaRPr lang="en-CA" dirty="0"/>
                    </a:p>
                  </a:txBody>
                  <a:tcPr/>
                </a:tc>
              </a:tr>
              <a:tr h="370840">
                <a:tc>
                  <a:txBody>
                    <a:bodyPr/>
                    <a:lstStyle/>
                    <a:p>
                      <a:r>
                        <a:rPr lang="en-CA" dirty="0" smtClean="0"/>
                        <a:t>Denmark</a:t>
                      </a:r>
                      <a:endParaRPr lang="en-CA" dirty="0"/>
                    </a:p>
                  </a:txBody>
                  <a:tcPr/>
                </a:tc>
                <a:tc>
                  <a:txBody>
                    <a:bodyPr/>
                    <a:lstStyle/>
                    <a:p>
                      <a:r>
                        <a:rPr lang="en-CA" dirty="0" smtClean="0"/>
                        <a:t>2</a:t>
                      </a:r>
                      <a:endParaRPr lang="en-CA" dirty="0"/>
                    </a:p>
                  </a:txBody>
                  <a:tcPr/>
                </a:tc>
                <a:tc>
                  <a:txBody>
                    <a:bodyPr/>
                    <a:lstStyle/>
                    <a:p>
                      <a:r>
                        <a:rPr lang="en-CA" dirty="0" smtClean="0"/>
                        <a:t>1993-1997</a:t>
                      </a:r>
                      <a:endParaRPr lang="en-CA" dirty="0"/>
                    </a:p>
                  </a:txBody>
                  <a:tcPr/>
                </a:tc>
                <a:tc>
                  <a:txBody>
                    <a:bodyPr/>
                    <a:lstStyle/>
                    <a:p>
                      <a:r>
                        <a:rPr lang="en-CA" dirty="0" smtClean="0"/>
                        <a:t>57,053</a:t>
                      </a:r>
                      <a:endParaRPr lang="en-CA" dirty="0"/>
                    </a:p>
                  </a:txBody>
                  <a:tcPr/>
                </a:tc>
                <a:tc>
                  <a:txBody>
                    <a:bodyPr/>
                    <a:lstStyle/>
                    <a:p>
                      <a:r>
                        <a:rPr lang="en-CA" dirty="0" smtClean="0"/>
                        <a:t>56,130</a:t>
                      </a:r>
                      <a:endParaRPr lang="en-CA" dirty="0"/>
                    </a:p>
                  </a:txBody>
                  <a:tcPr/>
                </a:tc>
                <a:tc>
                  <a:txBody>
                    <a:bodyPr/>
                    <a:lstStyle/>
                    <a:p>
                      <a:r>
                        <a:rPr lang="en-CA" dirty="0" smtClean="0"/>
                        <a:t>52</a:t>
                      </a:r>
                      <a:endParaRPr lang="en-CA" dirty="0"/>
                    </a:p>
                  </a:txBody>
                  <a:tcPr/>
                </a:tc>
                <a:tc>
                  <a:txBody>
                    <a:bodyPr/>
                    <a:lstStyle/>
                    <a:p>
                      <a:endParaRPr lang="en-CA" dirty="0"/>
                    </a:p>
                  </a:txBody>
                  <a:tcPr/>
                </a:tc>
              </a:tr>
              <a:tr h="370840">
                <a:tc>
                  <a:txBody>
                    <a:bodyPr/>
                    <a:lstStyle/>
                    <a:p>
                      <a:r>
                        <a:rPr lang="en-CA" dirty="0" smtClean="0"/>
                        <a:t>Total</a:t>
                      </a:r>
                      <a:endParaRPr lang="en-CA" dirty="0"/>
                    </a:p>
                  </a:txBody>
                  <a:tcPr/>
                </a:tc>
                <a:tc>
                  <a:txBody>
                    <a:bodyPr/>
                    <a:lstStyle/>
                    <a:p>
                      <a:endParaRPr lang="en-CA" dirty="0"/>
                    </a:p>
                  </a:txBody>
                  <a:tcPr/>
                </a:tc>
                <a:tc>
                  <a:txBody>
                    <a:bodyPr/>
                    <a:lstStyle/>
                    <a:p>
                      <a:endParaRPr lang="en-CA" dirty="0"/>
                    </a:p>
                  </a:txBody>
                  <a:tcPr/>
                </a:tc>
                <a:tc>
                  <a:txBody>
                    <a:bodyPr/>
                    <a:lstStyle/>
                    <a:p>
                      <a:r>
                        <a:rPr lang="en-CA" dirty="0" smtClean="0"/>
                        <a:t>455,680</a:t>
                      </a:r>
                      <a:endParaRPr lang="en-CA" dirty="0"/>
                    </a:p>
                  </a:txBody>
                  <a:tcPr/>
                </a:tc>
                <a:tc>
                  <a:txBody>
                    <a:bodyPr/>
                    <a:lstStyle/>
                    <a:p>
                      <a:r>
                        <a:rPr lang="en-CA" dirty="0" smtClean="0"/>
                        <a:t>348,828</a:t>
                      </a:r>
                      <a:endParaRPr lang="en-CA" dirty="0"/>
                    </a:p>
                  </a:txBody>
                  <a:tcPr/>
                </a:tc>
                <a:tc>
                  <a:txBody>
                    <a:bodyPr/>
                    <a:lstStyle/>
                    <a:p>
                      <a:endParaRPr lang="en-CA" dirty="0"/>
                    </a:p>
                  </a:txBody>
                  <a:tcPr/>
                </a:tc>
                <a:tc>
                  <a:txBody>
                    <a:bodyPr/>
                    <a:lstStyle/>
                    <a:p>
                      <a:endParaRPr lang="en-CA" dirty="0"/>
                    </a:p>
                  </a:txBody>
                  <a:tcPr/>
                </a:tc>
              </a:tr>
            </a:tbl>
          </a:graphicData>
        </a:graphic>
      </p:graphicFrame>
      <p:sp>
        <p:nvSpPr>
          <p:cNvPr id="4" name="TextBox 3"/>
          <p:cNvSpPr txBox="1"/>
          <p:nvPr/>
        </p:nvSpPr>
        <p:spPr>
          <a:xfrm>
            <a:off x="762000" y="5715000"/>
            <a:ext cx="3920112" cy="369332"/>
          </a:xfrm>
          <a:prstGeom prst="rect">
            <a:avLst/>
          </a:prstGeom>
          <a:noFill/>
        </p:spPr>
        <p:txBody>
          <a:bodyPr wrap="none" rtlCol="0">
            <a:spAutoFit/>
          </a:bodyPr>
          <a:lstStyle/>
          <a:p>
            <a:r>
              <a:rPr lang="en-US" dirty="0" smtClean="0"/>
              <a:t>8 of 10 countries from EPIC participated</a:t>
            </a:r>
            <a:endParaRPr lang="en-US" dirty="0"/>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Cohort</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fontScale="92500" lnSpcReduction="10000"/>
          </a:bodyPr>
          <a:lstStyle/>
          <a:p>
            <a:r>
              <a:rPr lang="en-US" u="sng" dirty="0" smtClean="0"/>
              <a:t>Dietary assessment</a:t>
            </a:r>
          </a:p>
          <a:p>
            <a:pPr lvl="1"/>
            <a:r>
              <a:rPr lang="en-US" dirty="0" smtClean="0"/>
              <a:t>Self or interviewer-administered dietary questionnaire (developed and validated within each country)</a:t>
            </a:r>
          </a:p>
          <a:p>
            <a:r>
              <a:rPr lang="en-US" u="sng" dirty="0" smtClean="0"/>
              <a:t>Physical activity</a:t>
            </a:r>
          </a:p>
          <a:p>
            <a:pPr lvl="1"/>
            <a:r>
              <a:rPr lang="en-US" dirty="0" smtClean="0"/>
              <a:t>Brief questionnaire of occupational and recreational activity (validated in Netherlands only)</a:t>
            </a:r>
          </a:p>
          <a:p>
            <a:r>
              <a:rPr lang="en-US" u="sng" dirty="0" smtClean="0"/>
              <a:t>Biological samples</a:t>
            </a:r>
          </a:p>
          <a:p>
            <a:pPr lvl="1"/>
            <a:r>
              <a:rPr lang="en-US" dirty="0" smtClean="0"/>
              <a:t>Blood plasma, blood serum, WBC, erythrocytes</a:t>
            </a:r>
          </a:p>
          <a:p>
            <a:pPr lvl="1"/>
            <a:r>
              <a:rPr lang="en-US" dirty="0" smtClean="0"/>
              <a:t>340,234 complete samples</a:t>
            </a:r>
          </a:p>
          <a:p>
            <a:pPr lvl="1"/>
            <a:r>
              <a:rPr lang="en-US" dirty="0" smtClean="0"/>
              <a:t>Stored in -196</a:t>
            </a:r>
            <a:r>
              <a:rPr lang="en-US" dirty="0" smtClean="0">
                <a:sym typeface="Symbol"/>
              </a:rPr>
              <a:t>C in liquid nitrogen</a:t>
            </a:r>
          </a:p>
          <a:p>
            <a:pPr lvl="1"/>
            <a:endParaRPr lang="en-US" dirty="0"/>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Cohort</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8534400" cy="4525963"/>
          </a:xfrm>
        </p:spPr>
        <p:txBody>
          <a:bodyPr>
            <a:normAutofit/>
          </a:bodyPr>
          <a:lstStyle/>
          <a:p>
            <a:r>
              <a:rPr lang="en-US" u="sng" dirty="0" smtClean="0">
                <a:sym typeface="Symbol"/>
              </a:rPr>
              <a:t>Case ascertainment</a:t>
            </a:r>
          </a:p>
          <a:p>
            <a:pPr lvl="1"/>
            <a:r>
              <a:rPr lang="en-US" dirty="0" smtClean="0">
                <a:sym typeface="Symbol"/>
              </a:rPr>
              <a:t>12,403 verified incident cases over 3.99 million p-y</a:t>
            </a:r>
          </a:p>
          <a:p>
            <a:pPr lvl="1"/>
            <a:r>
              <a:rPr lang="en-US" dirty="0" smtClean="0">
                <a:sym typeface="Symbol"/>
              </a:rPr>
              <a:t>Excluded prevalent cases based on self-report</a:t>
            </a:r>
          </a:p>
          <a:p>
            <a:pPr lvl="1"/>
            <a:r>
              <a:rPr lang="en-US" dirty="0" smtClean="0">
                <a:sym typeface="Symbol"/>
              </a:rPr>
              <a:t>Incident cases identified through self-report, linkage to primary and secondary-care registers, drug registers, hospital admissions, mortality data</a:t>
            </a:r>
          </a:p>
          <a:p>
            <a:r>
              <a:rPr lang="en-US" u="sng" dirty="0" smtClean="0">
                <a:sym typeface="Symbol"/>
              </a:rPr>
              <a:t>Control selection</a:t>
            </a:r>
          </a:p>
          <a:p>
            <a:pPr lvl="1"/>
            <a:r>
              <a:rPr lang="en-US" dirty="0" smtClean="0">
                <a:sym typeface="Symbol"/>
              </a:rPr>
              <a:t>16,154 randomly sampled with available stored blood and </a:t>
            </a:r>
            <a:r>
              <a:rPr lang="en-US" dirty="0" err="1" smtClean="0">
                <a:sym typeface="Symbol"/>
              </a:rPr>
              <a:t>buffy</a:t>
            </a:r>
            <a:r>
              <a:rPr lang="en-US" dirty="0" smtClean="0">
                <a:sym typeface="Symbol"/>
              </a:rPr>
              <a:t> coat, stratified by centre</a:t>
            </a:r>
            <a:endParaRPr lang="en-US" dirty="0"/>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Cohort</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8534400" cy="4525963"/>
          </a:xfrm>
        </p:spPr>
        <p:txBody>
          <a:bodyPr>
            <a:normAutofit/>
          </a:bodyPr>
          <a:lstStyle/>
          <a:p>
            <a:r>
              <a:rPr lang="en-US" u="sng" dirty="0" smtClean="0">
                <a:sym typeface="Symbol"/>
              </a:rPr>
              <a:t>Overall findings</a:t>
            </a:r>
          </a:p>
          <a:p>
            <a:pPr lvl="1"/>
            <a:r>
              <a:rPr lang="en-US" dirty="0" smtClean="0">
                <a:sym typeface="Symbol"/>
              </a:rPr>
              <a:t>HR:	1.50 (1.38 to 1.63) for men vs. women</a:t>
            </a:r>
          </a:p>
          <a:p>
            <a:pPr lvl="1"/>
            <a:r>
              <a:rPr lang="en-US" dirty="0" smtClean="0">
                <a:sym typeface="Symbol"/>
              </a:rPr>
              <a:t>HR:	1.45 (1.35 to 1.55) per 10 y of age in men</a:t>
            </a:r>
          </a:p>
          <a:p>
            <a:pPr lvl="1">
              <a:buNone/>
            </a:pPr>
            <a:r>
              <a:rPr lang="en-US" dirty="0" smtClean="0">
                <a:sym typeface="Symbol"/>
              </a:rPr>
              <a:t>                 1.64 (1.55 to 1.74) per 10 y of age in women</a:t>
            </a:r>
          </a:p>
          <a:p>
            <a:endParaRPr lang="en-US" dirty="0" smtClean="0">
              <a:sym typeface="Symbol"/>
            </a:endParaRPr>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noAutofit/>
          </a:bodyPr>
          <a:lstStyle/>
          <a:p>
            <a:pPr marL="514350" indent="-514350">
              <a:buFont typeface="+mj-lt"/>
              <a:buAutoNum type="arabicPeriod"/>
            </a:pPr>
            <a:r>
              <a:rPr lang="en-US" dirty="0" smtClean="0"/>
              <a:t>A single SNP</a:t>
            </a:r>
          </a:p>
          <a:p>
            <a:pPr marL="514350" indent="-514350">
              <a:buFont typeface="+mj-lt"/>
              <a:buAutoNum type="arabicPeriod"/>
            </a:pPr>
            <a:r>
              <a:rPr lang="en-US" dirty="0" smtClean="0"/>
              <a:t>Multiple SNPs</a:t>
            </a:r>
          </a:p>
          <a:p>
            <a:pPr marL="514350" indent="-514350">
              <a:buFont typeface="+mj-lt"/>
              <a:buAutoNum type="arabicPeriod"/>
            </a:pPr>
            <a:r>
              <a:rPr lang="en-US" dirty="0" smtClean="0"/>
              <a:t>Epigenetic modification</a:t>
            </a:r>
          </a:p>
        </p:txBody>
      </p:sp>
      <p:sp>
        <p:nvSpPr>
          <p:cNvPr id="4" name="Rectangle 3"/>
          <p:cNvSpPr/>
          <p:nvPr/>
        </p:nvSpPr>
        <p:spPr>
          <a:xfrm>
            <a:off x="6934200" y="6324600"/>
            <a:ext cx="2057400" cy="381000"/>
          </a:xfrm>
          <a:prstGeom prst="rect">
            <a:avLst/>
          </a:prstGeom>
        </p:spPr>
        <p:txBody>
          <a:bodyPr wrap="square">
            <a:spAutoFit/>
          </a:bodyPr>
          <a:lstStyle/>
          <a:p>
            <a:pPr algn="r"/>
            <a:r>
              <a:rPr lang="en-US" dirty="0" smtClean="0">
                <a:solidFill>
                  <a:prstClr val="black"/>
                </a:solidFill>
              </a:rPr>
              <a:t>Willett, 1998</a:t>
            </a:r>
            <a:endParaRPr lang="en-US" dirty="0">
              <a:solidFill>
                <a:prstClr val="black"/>
              </a:solidFill>
            </a:endParaRPr>
          </a:p>
        </p:txBody>
      </p:sp>
      <p:sp>
        <p:nvSpPr>
          <p:cNvPr id="5" name="Rectangle 4"/>
          <p:cNvSpPr/>
          <p:nvPr/>
        </p:nvSpPr>
        <p:spPr>
          <a:xfrm>
            <a:off x="2819400" y="173182"/>
            <a:ext cx="3733800" cy="1295400"/>
          </a:xfrm>
          <a:prstGeom prst="rect">
            <a:avLst/>
          </a:prstGeom>
          <a:gradFill>
            <a:gsLst>
              <a:gs pos="0">
                <a:srgbClr val="FF3399"/>
              </a:gs>
              <a:gs pos="25000">
                <a:srgbClr val="FF6633"/>
              </a:gs>
              <a:gs pos="50000">
                <a:srgbClr val="FFFF00"/>
              </a:gs>
              <a:gs pos="75000">
                <a:srgbClr val="01A78F"/>
              </a:gs>
              <a:gs pos="100000">
                <a:srgbClr val="3366FF"/>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prstClr val="black"/>
                </a:solidFill>
              </a:rPr>
              <a:t>Genes</a:t>
            </a:r>
            <a:endParaRPr lang="en-US" sz="4400" b="1" dirty="0">
              <a:solidFill>
                <a:prstClr val="black"/>
              </a:solidFill>
            </a:endParaRPr>
          </a:p>
        </p:txBody>
      </p:sp>
    </p:spTree>
    <p:extLst>
      <p:ext uri="{BB962C8B-B14F-4D97-AF65-F5344CB8AC3E}">
        <p14:creationId xmlns:p14="http://schemas.microsoft.com/office/powerpoint/2010/main" val="14661905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Gene x Lifestyle</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7924800" cy="4525963"/>
          </a:xfrm>
        </p:spPr>
        <p:txBody>
          <a:bodyPr>
            <a:normAutofit/>
          </a:bodyPr>
          <a:lstStyle/>
          <a:p>
            <a:r>
              <a:rPr lang="en-US" dirty="0" smtClean="0">
                <a:sym typeface="Symbol"/>
              </a:rPr>
              <a:t>Objective was to determine interaction between genetic risk score and lifestyle risk factors for type 2 diabetes</a:t>
            </a:r>
          </a:p>
          <a:p>
            <a:pPr lvl="1"/>
            <a:r>
              <a:rPr lang="en-US" dirty="0" smtClean="0">
                <a:sym typeface="Symbol"/>
              </a:rPr>
              <a:t>Sex, family history, age</a:t>
            </a:r>
          </a:p>
          <a:p>
            <a:pPr lvl="1"/>
            <a:r>
              <a:rPr lang="en-US" dirty="0" smtClean="0">
                <a:sym typeface="Symbol"/>
              </a:rPr>
              <a:t>Measures of obesity (BMI, WHR)</a:t>
            </a:r>
          </a:p>
          <a:p>
            <a:pPr lvl="1"/>
            <a:r>
              <a:rPr lang="en-US" dirty="0" smtClean="0">
                <a:sym typeface="Symbol"/>
              </a:rPr>
              <a:t>Physical activity</a:t>
            </a:r>
          </a:p>
          <a:p>
            <a:pPr lvl="1"/>
            <a:r>
              <a:rPr lang="en-US" dirty="0" smtClean="0">
                <a:sym typeface="Symbol"/>
              </a:rPr>
              <a:t>Diet (Mediterranean diet score)</a:t>
            </a:r>
          </a:p>
          <a:p>
            <a:pPr lvl="1"/>
            <a:endParaRPr lang="en-US" dirty="0" smtClean="0">
              <a:sym typeface="Symbol"/>
            </a:endParaRPr>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Gene x Diet</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7924800" cy="4525963"/>
          </a:xfrm>
        </p:spPr>
        <p:txBody>
          <a:bodyPr>
            <a:normAutofit/>
          </a:bodyPr>
          <a:lstStyle/>
          <a:p>
            <a:r>
              <a:rPr lang="en-US" dirty="0" smtClean="0">
                <a:sym typeface="Symbol"/>
              </a:rPr>
              <a:t>Usual food intake estimated using country-specific, validated dietary questionnaires</a:t>
            </a:r>
          </a:p>
          <a:p>
            <a:r>
              <a:rPr lang="en-US" dirty="0" smtClean="0">
                <a:sym typeface="Symbol"/>
              </a:rPr>
              <a:t>Nutrient intake calculated using the EPIC nutrient database</a:t>
            </a:r>
          </a:p>
          <a:p>
            <a:r>
              <a:rPr lang="en-US" dirty="0" smtClean="0">
                <a:sym typeface="Symbol"/>
              </a:rPr>
              <a:t>Assessed adherence to the Mediterranean dietary pattern using relative Mediterranean diet score (</a:t>
            </a:r>
            <a:r>
              <a:rPr lang="en-US" dirty="0" err="1" smtClean="0">
                <a:sym typeface="Symbol"/>
              </a:rPr>
              <a:t>rMED</a:t>
            </a:r>
            <a:r>
              <a:rPr lang="en-US" dirty="0" smtClean="0">
                <a:sym typeface="Symbol"/>
              </a:rPr>
              <a:t>)</a:t>
            </a: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Tree>
    <p:extLst>
      <p:ext uri="{BB962C8B-B14F-4D97-AF65-F5344CB8AC3E}">
        <p14:creationId xmlns:p14="http://schemas.microsoft.com/office/powerpoint/2010/main" val="19230431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a:t>
            </a:r>
            <a:r>
              <a:rPr lang="en-CA" dirty="0" err="1" smtClean="0">
                <a:solidFill>
                  <a:schemeClr val="tx2"/>
                </a:solidFill>
                <a:effectLst>
                  <a:outerShdw blurRad="38100" dist="38100" dir="2700000" algn="tl">
                    <a:srgbClr val="000000">
                      <a:alpha val="43137"/>
                    </a:srgbClr>
                  </a:outerShdw>
                </a:effectLst>
              </a:rPr>
              <a:t>rMED</a:t>
            </a:r>
            <a:endParaRPr lang="en-CA" dirty="0">
              <a:solidFill>
                <a:schemeClr val="tx2"/>
              </a:solidFill>
              <a:effectLst>
                <a:outerShdw blurRad="38100" dist="38100" dir="2700000" algn="tl">
                  <a:srgbClr val="000000">
                    <a:alpha val="43137"/>
                  </a:srgbClr>
                </a:outerShdw>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01800397"/>
              </p:ext>
            </p:extLst>
          </p:nvPr>
        </p:nvGraphicFramePr>
        <p:xfrm>
          <a:off x="457200" y="1600200"/>
          <a:ext cx="7895909" cy="3169920"/>
        </p:xfrm>
        <a:graphic>
          <a:graphicData uri="http://schemas.openxmlformats.org/drawingml/2006/table">
            <a:tbl>
              <a:tblPr firstRow="1" bandRow="1">
                <a:tableStyleId>{5C22544A-7EE6-4342-B048-85BDC9FD1C3A}</a:tableStyleId>
              </a:tblPr>
              <a:tblGrid>
                <a:gridCol w="2137410"/>
                <a:gridCol w="1689672"/>
                <a:gridCol w="2379155"/>
                <a:gridCol w="1689672"/>
              </a:tblGrid>
              <a:tr h="370840">
                <a:tc>
                  <a:txBody>
                    <a:bodyPr/>
                    <a:lstStyle/>
                    <a:p>
                      <a:r>
                        <a:rPr lang="en-CA" sz="2000" dirty="0" smtClean="0"/>
                        <a:t>Beneficial</a:t>
                      </a:r>
                      <a:endParaRPr lang="en-CA" sz="2000" dirty="0"/>
                    </a:p>
                  </a:txBody>
                  <a:tcPr/>
                </a:tc>
                <a:tc>
                  <a:txBody>
                    <a:bodyPr/>
                    <a:lstStyle/>
                    <a:p>
                      <a:r>
                        <a:rPr lang="en-CA" sz="2000" dirty="0" smtClean="0"/>
                        <a:t>Top/Med/Bot</a:t>
                      </a:r>
                      <a:endParaRPr lang="en-CA" sz="2000" dirty="0"/>
                    </a:p>
                  </a:txBody>
                  <a:tcPr/>
                </a:tc>
                <a:tc>
                  <a:txBody>
                    <a:bodyPr/>
                    <a:lstStyle/>
                    <a:p>
                      <a:r>
                        <a:rPr lang="en-CA" sz="2000" dirty="0" smtClean="0"/>
                        <a:t>Detrimental</a:t>
                      </a:r>
                      <a:endParaRPr lang="en-CA" sz="2000" dirty="0"/>
                    </a:p>
                  </a:txBody>
                  <a:tcPr/>
                </a:tc>
                <a:tc>
                  <a:txBody>
                    <a:bodyPr/>
                    <a:lstStyle/>
                    <a:p>
                      <a:r>
                        <a:rPr lang="en-CA" sz="2000" dirty="0" smtClean="0"/>
                        <a:t>Top/Med/Bot</a:t>
                      </a:r>
                      <a:endParaRPr lang="en-CA" sz="2000" dirty="0"/>
                    </a:p>
                  </a:txBody>
                  <a:tcPr/>
                </a:tc>
              </a:tr>
              <a:tr h="370840">
                <a:tc>
                  <a:txBody>
                    <a:bodyPr/>
                    <a:lstStyle/>
                    <a:p>
                      <a:r>
                        <a:rPr lang="en-CA" sz="2000" dirty="0" smtClean="0"/>
                        <a:t>Vegetables</a:t>
                      </a:r>
                      <a:endParaRPr lang="en-CA" sz="2000" dirty="0"/>
                    </a:p>
                  </a:txBody>
                  <a:tcPr/>
                </a:tc>
                <a:tc>
                  <a:txBody>
                    <a:bodyPr/>
                    <a:lstStyle/>
                    <a:p>
                      <a:r>
                        <a:rPr lang="en-CA" sz="2000" dirty="0" smtClean="0"/>
                        <a:t>2/1/0</a:t>
                      </a:r>
                      <a:endParaRPr lang="en-CA" sz="2000" dirty="0"/>
                    </a:p>
                  </a:txBody>
                  <a:tcPr/>
                </a:tc>
                <a:tc>
                  <a:txBody>
                    <a:bodyPr/>
                    <a:lstStyle/>
                    <a:p>
                      <a:r>
                        <a:rPr lang="en-CA" sz="2000" dirty="0" smtClean="0"/>
                        <a:t>meat</a:t>
                      </a:r>
                      <a:r>
                        <a:rPr lang="en-CA" sz="2000" baseline="0" dirty="0" smtClean="0"/>
                        <a:t>/meat products</a:t>
                      </a:r>
                      <a:endParaRPr lang="en-CA" sz="2000" dirty="0"/>
                    </a:p>
                  </a:txBody>
                  <a:tcPr/>
                </a:tc>
                <a:tc>
                  <a:txBody>
                    <a:bodyPr/>
                    <a:lstStyle/>
                    <a:p>
                      <a:r>
                        <a:rPr lang="en-CA" sz="2000" dirty="0" smtClean="0"/>
                        <a:t>0/1/2</a:t>
                      </a:r>
                      <a:endParaRPr lang="en-CA" sz="2000" dirty="0"/>
                    </a:p>
                  </a:txBody>
                  <a:tcPr/>
                </a:tc>
              </a:tr>
              <a:tr h="370840">
                <a:tc>
                  <a:txBody>
                    <a:bodyPr/>
                    <a:lstStyle/>
                    <a:p>
                      <a:r>
                        <a:rPr lang="en-CA" sz="2000" dirty="0" smtClean="0"/>
                        <a:t>Legumes</a:t>
                      </a:r>
                      <a:endParaRPr lang="en-CA" sz="2000" dirty="0"/>
                    </a:p>
                  </a:txBody>
                  <a:tcPr/>
                </a:tc>
                <a:tc>
                  <a:txBody>
                    <a:bodyPr/>
                    <a:lstStyle/>
                    <a:p>
                      <a:r>
                        <a:rPr lang="en-CA" sz="2000" dirty="0" smtClean="0"/>
                        <a:t>2/1/0</a:t>
                      </a:r>
                      <a:endParaRPr lang="en-CA" sz="2000" dirty="0"/>
                    </a:p>
                  </a:txBody>
                  <a:tcPr/>
                </a:tc>
                <a:tc>
                  <a:txBody>
                    <a:bodyPr/>
                    <a:lstStyle/>
                    <a:p>
                      <a:r>
                        <a:rPr lang="en-CA" sz="2000" dirty="0" smtClean="0"/>
                        <a:t>dairy</a:t>
                      </a:r>
                      <a:endParaRPr lang="en-CA" sz="2000" dirty="0"/>
                    </a:p>
                  </a:txBody>
                  <a:tcPr/>
                </a:tc>
                <a:tc>
                  <a:txBody>
                    <a:bodyPr/>
                    <a:lstStyle/>
                    <a:p>
                      <a:r>
                        <a:rPr lang="en-CA" sz="2000" dirty="0" smtClean="0"/>
                        <a:t>0/1/2</a:t>
                      </a:r>
                      <a:endParaRPr lang="en-CA" sz="2000" dirty="0"/>
                    </a:p>
                  </a:txBody>
                  <a:tcPr/>
                </a:tc>
              </a:tr>
              <a:tr h="370840">
                <a:tc>
                  <a:txBody>
                    <a:bodyPr/>
                    <a:lstStyle/>
                    <a:p>
                      <a:r>
                        <a:rPr lang="en-CA" sz="2000" dirty="0" smtClean="0"/>
                        <a:t>Fruits and nuts</a:t>
                      </a:r>
                      <a:endParaRPr lang="en-CA" sz="2000" dirty="0"/>
                    </a:p>
                  </a:txBody>
                  <a:tcPr/>
                </a:tc>
                <a:tc>
                  <a:txBody>
                    <a:bodyPr/>
                    <a:lstStyle/>
                    <a:p>
                      <a:r>
                        <a:rPr lang="en-CA" sz="2000" dirty="0" smtClean="0"/>
                        <a:t>2/1/0</a:t>
                      </a:r>
                      <a:endParaRPr lang="en-CA" sz="2000" dirty="0"/>
                    </a:p>
                  </a:txBody>
                  <a:tcPr/>
                </a:tc>
                <a:tc>
                  <a:txBody>
                    <a:bodyPr/>
                    <a:lstStyle/>
                    <a:p>
                      <a:endParaRPr lang="en-CA" sz="2000" dirty="0"/>
                    </a:p>
                  </a:txBody>
                  <a:tcPr/>
                </a:tc>
                <a:tc>
                  <a:txBody>
                    <a:bodyPr/>
                    <a:lstStyle/>
                    <a:p>
                      <a:endParaRPr lang="en-CA" sz="2000" dirty="0"/>
                    </a:p>
                  </a:txBody>
                  <a:tcPr/>
                </a:tc>
              </a:tr>
              <a:tr h="370840">
                <a:tc>
                  <a:txBody>
                    <a:bodyPr/>
                    <a:lstStyle/>
                    <a:p>
                      <a:r>
                        <a:rPr lang="en-CA" sz="2000" dirty="0" smtClean="0"/>
                        <a:t>Cereals</a:t>
                      </a:r>
                      <a:endParaRPr lang="en-CA" sz="2000" dirty="0"/>
                    </a:p>
                  </a:txBody>
                  <a:tcPr/>
                </a:tc>
                <a:tc>
                  <a:txBody>
                    <a:bodyPr/>
                    <a:lstStyle/>
                    <a:p>
                      <a:r>
                        <a:rPr lang="en-CA" sz="2000" dirty="0" smtClean="0"/>
                        <a:t>2/1/0</a:t>
                      </a:r>
                      <a:endParaRPr lang="en-CA" sz="2000" dirty="0"/>
                    </a:p>
                  </a:txBody>
                  <a:tcPr/>
                </a:tc>
                <a:tc>
                  <a:txBody>
                    <a:bodyPr/>
                    <a:lstStyle/>
                    <a:p>
                      <a:endParaRPr lang="en-CA" sz="2000" dirty="0"/>
                    </a:p>
                  </a:txBody>
                  <a:tcPr/>
                </a:tc>
                <a:tc>
                  <a:txBody>
                    <a:bodyPr/>
                    <a:lstStyle/>
                    <a:p>
                      <a:endParaRPr lang="en-CA" sz="2000" dirty="0"/>
                    </a:p>
                  </a:txBody>
                  <a:tcPr/>
                </a:tc>
              </a:tr>
              <a:tr h="370840">
                <a:tc>
                  <a:txBody>
                    <a:bodyPr/>
                    <a:lstStyle/>
                    <a:p>
                      <a:r>
                        <a:rPr lang="en-CA" sz="2000" dirty="0" smtClean="0"/>
                        <a:t>Fish and seafood</a:t>
                      </a:r>
                      <a:endParaRPr lang="en-CA" sz="2000" dirty="0"/>
                    </a:p>
                  </a:txBody>
                  <a:tcPr/>
                </a:tc>
                <a:tc>
                  <a:txBody>
                    <a:bodyPr/>
                    <a:lstStyle/>
                    <a:p>
                      <a:r>
                        <a:rPr lang="en-CA" sz="2000" dirty="0" smtClean="0"/>
                        <a:t>2/1/0</a:t>
                      </a:r>
                      <a:endParaRPr lang="en-CA" sz="2000" dirty="0"/>
                    </a:p>
                  </a:txBody>
                  <a:tcPr/>
                </a:tc>
                <a:tc>
                  <a:txBody>
                    <a:bodyPr/>
                    <a:lstStyle/>
                    <a:p>
                      <a:endParaRPr lang="en-CA" sz="2000" dirty="0"/>
                    </a:p>
                  </a:txBody>
                  <a:tcPr/>
                </a:tc>
                <a:tc>
                  <a:txBody>
                    <a:bodyPr/>
                    <a:lstStyle/>
                    <a:p>
                      <a:endParaRPr lang="en-CA" sz="2000" dirty="0"/>
                    </a:p>
                  </a:txBody>
                  <a:tcPr/>
                </a:tc>
              </a:tr>
              <a:tr h="370840">
                <a:tc>
                  <a:txBody>
                    <a:bodyPr/>
                    <a:lstStyle/>
                    <a:p>
                      <a:r>
                        <a:rPr lang="en-CA" sz="2000" dirty="0" smtClean="0"/>
                        <a:t>Olive oil</a:t>
                      </a:r>
                      <a:r>
                        <a:rPr lang="en-CA" sz="2000" baseline="30000" dirty="0" smtClean="0"/>
                        <a:t>a</a:t>
                      </a:r>
                      <a:endParaRPr lang="en-CA" sz="2000" baseline="30000" dirty="0"/>
                    </a:p>
                  </a:txBody>
                  <a:tcPr/>
                </a:tc>
                <a:tc>
                  <a:txBody>
                    <a:bodyPr/>
                    <a:lstStyle/>
                    <a:p>
                      <a:r>
                        <a:rPr lang="en-CA" sz="2000" dirty="0" smtClean="0"/>
                        <a:t>2/1/0</a:t>
                      </a:r>
                      <a:endParaRPr lang="en-CA" sz="2000" dirty="0"/>
                    </a:p>
                  </a:txBody>
                  <a:tcPr/>
                </a:tc>
                <a:tc>
                  <a:txBody>
                    <a:bodyPr/>
                    <a:lstStyle/>
                    <a:p>
                      <a:endParaRPr lang="en-CA" sz="2000" dirty="0"/>
                    </a:p>
                  </a:txBody>
                  <a:tcPr/>
                </a:tc>
                <a:tc>
                  <a:txBody>
                    <a:bodyPr/>
                    <a:lstStyle/>
                    <a:p>
                      <a:endParaRPr lang="en-CA" sz="2000" dirty="0"/>
                    </a:p>
                  </a:txBody>
                  <a:tcPr/>
                </a:tc>
              </a:tr>
              <a:tr h="370840">
                <a:tc>
                  <a:txBody>
                    <a:bodyPr/>
                    <a:lstStyle/>
                    <a:p>
                      <a:r>
                        <a:rPr lang="en-CA" sz="2000" dirty="0" smtClean="0"/>
                        <a:t>Moderate alcohol</a:t>
                      </a:r>
                      <a:r>
                        <a:rPr lang="en-CA" sz="2000" baseline="30000" dirty="0" smtClean="0"/>
                        <a:t>b</a:t>
                      </a:r>
                      <a:endParaRPr lang="en-CA" sz="2000" baseline="30000" dirty="0"/>
                    </a:p>
                  </a:txBody>
                  <a:tcPr/>
                </a:tc>
                <a:tc>
                  <a:txBody>
                    <a:bodyPr/>
                    <a:lstStyle/>
                    <a:p>
                      <a:r>
                        <a:rPr lang="en-CA" sz="2000" dirty="0" smtClean="0"/>
                        <a:t>2/1/0</a:t>
                      </a:r>
                      <a:endParaRPr lang="en-CA" sz="2000" dirty="0"/>
                    </a:p>
                  </a:txBody>
                  <a:tcPr/>
                </a:tc>
                <a:tc>
                  <a:txBody>
                    <a:bodyPr/>
                    <a:lstStyle/>
                    <a:p>
                      <a:endParaRPr lang="en-CA" sz="2000" dirty="0"/>
                    </a:p>
                  </a:txBody>
                  <a:tcPr/>
                </a:tc>
                <a:tc>
                  <a:txBody>
                    <a:bodyPr/>
                    <a:lstStyle/>
                    <a:p>
                      <a:endParaRPr lang="en-CA" sz="2000" dirty="0"/>
                    </a:p>
                  </a:txBody>
                  <a:tcPr/>
                </a:tc>
              </a:tr>
            </a:tbl>
          </a:graphicData>
        </a:graphic>
      </p:graphicFrame>
      <p:sp>
        <p:nvSpPr>
          <p:cNvPr id="4" name="TextBox 3"/>
          <p:cNvSpPr txBox="1"/>
          <p:nvPr/>
        </p:nvSpPr>
        <p:spPr>
          <a:xfrm>
            <a:off x="5715000" y="6434814"/>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
        <p:nvSpPr>
          <p:cNvPr id="6" name="TextBox 5"/>
          <p:cNvSpPr txBox="1"/>
          <p:nvPr/>
        </p:nvSpPr>
        <p:spPr>
          <a:xfrm>
            <a:off x="515078" y="5621836"/>
            <a:ext cx="6360396" cy="646331"/>
          </a:xfrm>
          <a:prstGeom prst="rect">
            <a:avLst/>
          </a:prstGeom>
          <a:noFill/>
        </p:spPr>
        <p:txBody>
          <a:bodyPr wrap="none" rtlCol="0">
            <a:spAutoFit/>
          </a:bodyPr>
          <a:lstStyle/>
          <a:p>
            <a:r>
              <a:rPr lang="en-CA" dirty="0" smtClean="0"/>
              <a:t>a = 0 for non-consumers; 1 for below median; 2 for above median</a:t>
            </a:r>
          </a:p>
          <a:p>
            <a:r>
              <a:rPr lang="en-CA" dirty="0" smtClean="0"/>
              <a:t>b = 2 for 10-50 g (M) or 5-25 g (W) 0 otherwise</a:t>
            </a:r>
            <a:endParaRPr lang="en-CA" dirty="0"/>
          </a:p>
        </p:txBody>
      </p:sp>
      <p:sp>
        <p:nvSpPr>
          <p:cNvPr id="7" name="TextBox 6"/>
          <p:cNvSpPr txBox="1"/>
          <p:nvPr/>
        </p:nvSpPr>
        <p:spPr>
          <a:xfrm>
            <a:off x="2404804" y="5055080"/>
            <a:ext cx="4486485" cy="400110"/>
          </a:xfrm>
          <a:prstGeom prst="rect">
            <a:avLst/>
          </a:prstGeom>
          <a:noFill/>
        </p:spPr>
        <p:txBody>
          <a:bodyPr wrap="none" rtlCol="0">
            <a:spAutoFit/>
          </a:bodyPr>
          <a:lstStyle/>
          <a:p>
            <a:r>
              <a:rPr lang="en-CA" sz="2000" b="1" dirty="0" smtClean="0"/>
              <a:t>MAX SCORE = 18</a:t>
            </a:r>
            <a:r>
              <a:rPr lang="en-CA" sz="2000" dirty="0" smtClean="0"/>
              <a:t>		</a:t>
            </a:r>
            <a:r>
              <a:rPr lang="en-CA" sz="2000" b="1" dirty="0" smtClean="0"/>
              <a:t>Min SCORE = 0</a:t>
            </a:r>
            <a:endParaRPr lang="en-CA" sz="2000" b="1" dirty="0"/>
          </a:p>
        </p:txBody>
      </p:sp>
    </p:spTree>
    <p:extLst>
      <p:ext uri="{BB962C8B-B14F-4D97-AF65-F5344CB8AC3E}">
        <p14:creationId xmlns:p14="http://schemas.microsoft.com/office/powerpoint/2010/main" val="373884799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a:t>
            </a:r>
            <a:r>
              <a:rPr lang="en-CA" dirty="0" err="1" smtClean="0">
                <a:solidFill>
                  <a:schemeClr val="tx2"/>
                </a:solidFill>
                <a:effectLst>
                  <a:outerShdw blurRad="38100" dist="38100" dir="2700000" algn="tl">
                    <a:srgbClr val="000000">
                      <a:alpha val="43137"/>
                    </a:srgbClr>
                  </a:outerShdw>
                </a:effectLst>
              </a:rPr>
              <a:t>rMED</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715000" y="6434814"/>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11728838"/>
              </p:ext>
            </p:extLst>
          </p:nvPr>
        </p:nvGraphicFramePr>
        <p:xfrm>
          <a:off x="2971800" y="2362200"/>
          <a:ext cx="2998026" cy="2316480"/>
        </p:xfrm>
        <a:graphic>
          <a:graphicData uri="http://schemas.openxmlformats.org/drawingml/2006/table">
            <a:tbl>
              <a:tblPr firstRow="1" bandRow="1">
                <a:tableStyleId>{5C22544A-7EE6-4342-B048-85BDC9FD1C3A}</a:tableStyleId>
              </a:tblPr>
              <a:tblGrid>
                <a:gridCol w="1773746"/>
                <a:gridCol w="1224280"/>
              </a:tblGrid>
              <a:tr h="370840">
                <a:tc>
                  <a:txBody>
                    <a:bodyPr/>
                    <a:lstStyle/>
                    <a:p>
                      <a:r>
                        <a:rPr lang="en-CA" sz="3200" dirty="0" smtClean="0"/>
                        <a:t>Category</a:t>
                      </a:r>
                      <a:endParaRPr lang="en-CA" sz="3200" dirty="0"/>
                    </a:p>
                  </a:txBody>
                  <a:tcPr/>
                </a:tc>
                <a:tc>
                  <a:txBody>
                    <a:bodyPr/>
                    <a:lstStyle/>
                    <a:p>
                      <a:r>
                        <a:rPr lang="en-CA" sz="3200" dirty="0" smtClean="0"/>
                        <a:t>Score</a:t>
                      </a:r>
                      <a:endParaRPr lang="en-CA" sz="3200" dirty="0"/>
                    </a:p>
                  </a:txBody>
                  <a:tcPr/>
                </a:tc>
              </a:tr>
              <a:tr h="370840">
                <a:tc>
                  <a:txBody>
                    <a:bodyPr/>
                    <a:lstStyle/>
                    <a:p>
                      <a:r>
                        <a:rPr lang="en-CA" sz="3200" dirty="0" smtClean="0"/>
                        <a:t>Low</a:t>
                      </a:r>
                      <a:endParaRPr lang="en-CA" sz="3200" dirty="0"/>
                    </a:p>
                  </a:txBody>
                  <a:tcPr/>
                </a:tc>
                <a:tc>
                  <a:txBody>
                    <a:bodyPr/>
                    <a:lstStyle/>
                    <a:p>
                      <a:r>
                        <a:rPr lang="en-CA" sz="3200" dirty="0" smtClean="0"/>
                        <a:t>0-6</a:t>
                      </a:r>
                      <a:endParaRPr lang="en-CA" sz="3200" dirty="0"/>
                    </a:p>
                  </a:txBody>
                  <a:tcPr/>
                </a:tc>
              </a:tr>
              <a:tr h="370840">
                <a:tc>
                  <a:txBody>
                    <a:bodyPr/>
                    <a:lstStyle/>
                    <a:p>
                      <a:r>
                        <a:rPr lang="en-CA" sz="3200" dirty="0" smtClean="0"/>
                        <a:t>Medium</a:t>
                      </a:r>
                      <a:endParaRPr lang="en-CA" sz="3200" dirty="0"/>
                    </a:p>
                  </a:txBody>
                  <a:tcPr/>
                </a:tc>
                <a:tc>
                  <a:txBody>
                    <a:bodyPr/>
                    <a:lstStyle/>
                    <a:p>
                      <a:r>
                        <a:rPr lang="en-CA" sz="3200" dirty="0" smtClean="0"/>
                        <a:t>7-10</a:t>
                      </a:r>
                      <a:endParaRPr lang="en-CA" sz="3200" dirty="0"/>
                    </a:p>
                  </a:txBody>
                  <a:tcPr/>
                </a:tc>
              </a:tr>
              <a:tr h="370840">
                <a:tc>
                  <a:txBody>
                    <a:bodyPr/>
                    <a:lstStyle/>
                    <a:p>
                      <a:r>
                        <a:rPr lang="en-CA" sz="3200" dirty="0" smtClean="0"/>
                        <a:t>High</a:t>
                      </a:r>
                      <a:endParaRPr lang="en-CA" sz="3200" dirty="0"/>
                    </a:p>
                  </a:txBody>
                  <a:tcPr/>
                </a:tc>
                <a:tc>
                  <a:txBody>
                    <a:bodyPr/>
                    <a:lstStyle/>
                    <a:p>
                      <a:r>
                        <a:rPr lang="en-CA" sz="3200" dirty="0" smtClean="0"/>
                        <a:t>11-18</a:t>
                      </a:r>
                      <a:endParaRPr lang="en-CA" sz="3200" dirty="0"/>
                    </a:p>
                  </a:txBody>
                  <a:tcPr/>
                </a:tc>
              </a:tr>
            </a:tbl>
          </a:graphicData>
        </a:graphic>
      </p:graphicFrame>
    </p:spTree>
    <p:extLst>
      <p:ext uri="{BB962C8B-B14F-4D97-AF65-F5344CB8AC3E}">
        <p14:creationId xmlns:p14="http://schemas.microsoft.com/office/powerpoint/2010/main" val="3088961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Genetic Risk Score</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7924800" cy="4525963"/>
          </a:xfrm>
        </p:spPr>
        <p:txBody>
          <a:bodyPr>
            <a:normAutofit/>
          </a:bodyPr>
          <a:lstStyle/>
          <a:p>
            <a:r>
              <a:rPr lang="en-US" dirty="0">
                <a:sym typeface="Symbol"/>
              </a:rPr>
              <a:t>Selected all top-ranked SNPs found to be associated with T2D in DIAGRAM meta-analysis (n=66</a:t>
            </a:r>
            <a:r>
              <a:rPr lang="en-US" dirty="0" smtClean="0">
                <a:sym typeface="Symbol"/>
              </a:rPr>
              <a:t>)</a:t>
            </a:r>
          </a:p>
          <a:p>
            <a:pPr lvl="1"/>
            <a:r>
              <a:rPr lang="en-US" dirty="0" smtClean="0">
                <a:sym typeface="Symbol"/>
              </a:rPr>
              <a:t>Excluded DUSP8 (parent-of-origin effect)</a:t>
            </a:r>
          </a:p>
          <a:p>
            <a:pPr lvl="1"/>
            <a:r>
              <a:rPr lang="en-US" dirty="0" smtClean="0">
                <a:sym typeface="Symbol"/>
              </a:rPr>
              <a:t>Excluded 15 variants for Asian population only</a:t>
            </a:r>
            <a:endParaRPr lang="en-US" dirty="0">
              <a:sym typeface="Symbol"/>
            </a:endParaRPr>
          </a:p>
          <a:p>
            <a:r>
              <a:rPr lang="en-US" dirty="0" smtClean="0">
                <a:sym typeface="Symbol"/>
              </a:rPr>
              <a:t>49 genetic variants made up a genetic risk score</a:t>
            </a:r>
          </a:p>
          <a:p>
            <a:pPr lvl="1"/>
            <a:r>
              <a:rPr lang="en-US" dirty="0" smtClean="0">
                <a:sym typeface="Symbol"/>
              </a:rPr>
              <a:t>Sum the number of risk alleles (MIN: 0 MAX: 49)</a:t>
            </a: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Tree>
    <p:extLst>
      <p:ext uri="{BB962C8B-B14F-4D97-AF65-F5344CB8AC3E}">
        <p14:creationId xmlns:p14="http://schemas.microsoft.com/office/powerpoint/2010/main" val="173797964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8876100"/>
              </p:ext>
            </p:extLst>
          </p:nvPr>
        </p:nvGraphicFramePr>
        <p:xfrm>
          <a:off x="180855" y="1686815"/>
          <a:ext cx="8690040" cy="2595880"/>
        </p:xfrm>
        <a:graphic>
          <a:graphicData uri="http://schemas.openxmlformats.org/drawingml/2006/table">
            <a:tbl>
              <a:tblPr firstRow="1" bandRow="1">
                <a:tableStyleId>{5C22544A-7EE6-4342-B048-85BDC9FD1C3A}</a:tableStyleId>
              </a:tblPr>
              <a:tblGrid>
                <a:gridCol w="3001137"/>
                <a:gridCol w="1995742"/>
                <a:gridCol w="1050608"/>
                <a:gridCol w="1057593"/>
                <a:gridCol w="1584960"/>
              </a:tblGrid>
              <a:tr h="370840">
                <a:tc>
                  <a:txBody>
                    <a:bodyPr/>
                    <a:lstStyle/>
                    <a:p>
                      <a:r>
                        <a:rPr lang="en-CA" dirty="0" smtClean="0"/>
                        <a:t>Gene/Score</a:t>
                      </a:r>
                      <a:endParaRPr lang="en-CA" dirty="0"/>
                    </a:p>
                  </a:txBody>
                  <a:tcPr/>
                </a:tc>
                <a:tc>
                  <a:txBody>
                    <a:bodyPr/>
                    <a:lstStyle/>
                    <a:p>
                      <a:r>
                        <a:rPr lang="en-CA" dirty="0" smtClean="0"/>
                        <a:t>HR</a:t>
                      </a:r>
                      <a:endParaRPr lang="en-CA" dirty="0"/>
                    </a:p>
                  </a:txBody>
                  <a:tcPr/>
                </a:tc>
                <a:tc>
                  <a:txBody>
                    <a:bodyPr/>
                    <a:lstStyle/>
                    <a:p>
                      <a:r>
                        <a:rPr lang="en-CA" dirty="0" smtClean="0"/>
                        <a:t>Lower</a:t>
                      </a:r>
                      <a:r>
                        <a:rPr lang="en-CA" baseline="0" dirty="0" smtClean="0"/>
                        <a:t> CI</a:t>
                      </a:r>
                      <a:endParaRPr lang="en-CA" dirty="0"/>
                    </a:p>
                  </a:txBody>
                  <a:tcPr/>
                </a:tc>
                <a:tc>
                  <a:txBody>
                    <a:bodyPr/>
                    <a:lstStyle/>
                    <a:p>
                      <a:r>
                        <a:rPr lang="en-CA" dirty="0" smtClean="0"/>
                        <a:t>Upper CI</a:t>
                      </a:r>
                      <a:endParaRPr lang="en-CA" dirty="0"/>
                    </a:p>
                  </a:txBody>
                  <a:tcPr/>
                </a:tc>
                <a:tc>
                  <a:txBody>
                    <a:bodyPr/>
                    <a:lstStyle/>
                    <a:p>
                      <a:r>
                        <a:rPr lang="en-CA" dirty="0" smtClean="0"/>
                        <a:t>P-value</a:t>
                      </a:r>
                      <a:endParaRPr lang="en-CA" dirty="0"/>
                    </a:p>
                  </a:txBody>
                  <a:tcPr/>
                </a:tc>
              </a:tr>
              <a:tr h="370840">
                <a:tc>
                  <a:txBody>
                    <a:bodyPr/>
                    <a:lstStyle/>
                    <a:p>
                      <a:r>
                        <a:rPr lang="en-CA" dirty="0" smtClean="0"/>
                        <a:t>Each SNP</a:t>
                      </a:r>
                      <a:endParaRPr lang="en-CA" dirty="0"/>
                    </a:p>
                  </a:txBody>
                  <a:tcPr/>
                </a:tc>
                <a:tc>
                  <a:txBody>
                    <a:bodyPr/>
                    <a:lstStyle/>
                    <a:p>
                      <a:r>
                        <a:rPr lang="en-CA" dirty="0" smtClean="0"/>
                        <a:t>&gt;1.00 for risk allele</a:t>
                      </a:r>
                      <a:endParaRPr lang="en-CA" dirty="0"/>
                    </a:p>
                  </a:txBody>
                  <a:tcPr/>
                </a:tc>
                <a:tc>
                  <a:txBody>
                    <a:bodyPr/>
                    <a:lstStyle/>
                    <a:p>
                      <a:r>
                        <a:rPr lang="en-CA" dirty="0" smtClean="0"/>
                        <a:t>≥0.91</a:t>
                      </a:r>
                      <a:endParaRPr lang="en-CA" dirty="0"/>
                    </a:p>
                  </a:txBody>
                  <a:tcPr/>
                </a:tc>
                <a:tc>
                  <a:txBody>
                    <a:bodyPr/>
                    <a:lstStyle/>
                    <a:p>
                      <a:r>
                        <a:rPr lang="en-CA" dirty="0" smtClean="0"/>
                        <a:t>≤1.42</a:t>
                      </a:r>
                      <a:endParaRPr lang="en-CA" dirty="0"/>
                    </a:p>
                  </a:txBody>
                  <a:tcPr/>
                </a:tc>
                <a:tc>
                  <a:txBody>
                    <a:bodyPr/>
                    <a:lstStyle/>
                    <a:p>
                      <a:r>
                        <a:rPr lang="en-CA" dirty="0" smtClean="0"/>
                        <a:t>&lt;0.05</a:t>
                      </a:r>
                      <a:r>
                        <a:rPr lang="en-CA" baseline="0" dirty="0" smtClean="0"/>
                        <a:t> for 35</a:t>
                      </a:r>
                      <a:endParaRPr lang="en-CA" dirty="0"/>
                    </a:p>
                  </a:txBody>
                  <a:tcPr/>
                </a:tc>
              </a:tr>
              <a:tr h="370840">
                <a:tc>
                  <a:txBody>
                    <a:bodyPr/>
                    <a:lstStyle/>
                    <a:p>
                      <a:r>
                        <a:rPr lang="en-CA" dirty="0" smtClean="0"/>
                        <a:t>G score (imputed)</a:t>
                      </a:r>
                      <a:endParaRPr lang="en-CA" dirty="0"/>
                    </a:p>
                  </a:txBody>
                  <a:tcPr/>
                </a:tc>
                <a:tc>
                  <a:txBody>
                    <a:bodyPr/>
                    <a:lstStyle/>
                    <a:p>
                      <a:r>
                        <a:rPr lang="en-CA" dirty="0" smtClean="0"/>
                        <a:t>1.08</a:t>
                      </a:r>
                      <a:r>
                        <a:rPr lang="en-CA" baseline="0" dirty="0" smtClean="0"/>
                        <a:t> per allele</a:t>
                      </a:r>
                      <a:endParaRPr lang="en-CA" dirty="0"/>
                    </a:p>
                  </a:txBody>
                  <a:tcPr/>
                </a:tc>
                <a:tc>
                  <a:txBody>
                    <a:bodyPr/>
                    <a:lstStyle/>
                    <a:p>
                      <a:r>
                        <a:rPr lang="en-CA" dirty="0" smtClean="0"/>
                        <a:t>1.07</a:t>
                      </a:r>
                      <a:endParaRPr lang="en-CA" dirty="0"/>
                    </a:p>
                  </a:txBody>
                  <a:tcPr/>
                </a:tc>
                <a:tc>
                  <a:txBody>
                    <a:bodyPr/>
                    <a:lstStyle/>
                    <a:p>
                      <a:r>
                        <a:rPr lang="en-CA" dirty="0" smtClean="0"/>
                        <a:t>1.10</a:t>
                      </a:r>
                      <a:endParaRPr lang="en-CA" dirty="0"/>
                    </a:p>
                  </a:txBody>
                  <a:tcPr/>
                </a:tc>
                <a:tc>
                  <a:txBody>
                    <a:bodyPr/>
                    <a:lstStyle/>
                    <a:p>
                      <a:r>
                        <a:rPr lang="en-CA" dirty="0" smtClean="0"/>
                        <a:t>1.05</a:t>
                      </a:r>
                      <a:r>
                        <a:rPr lang="en-CA" baseline="0" dirty="0" smtClean="0"/>
                        <a:t> x 10-41</a:t>
                      </a:r>
                      <a:endParaRPr lang="en-CA" dirty="0"/>
                    </a:p>
                  </a:txBody>
                  <a:tcPr/>
                </a:tc>
              </a:tr>
              <a:tr h="370840">
                <a:tc>
                  <a:txBody>
                    <a:bodyPr/>
                    <a:lstStyle/>
                    <a:p>
                      <a:r>
                        <a:rPr lang="en-CA" dirty="0" smtClean="0"/>
                        <a:t>G</a:t>
                      </a:r>
                      <a:r>
                        <a:rPr lang="en-CA" baseline="0" dirty="0" smtClean="0"/>
                        <a:t> score (imputed)</a:t>
                      </a:r>
                      <a:endParaRPr lang="en-CA" dirty="0"/>
                    </a:p>
                  </a:txBody>
                  <a:tcPr/>
                </a:tc>
                <a:tc>
                  <a:txBody>
                    <a:bodyPr/>
                    <a:lstStyle/>
                    <a:p>
                      <a:r>
                        <a:rPr lang="en-CA" dirty="0" smtClean="0"/>
                        <a:t>1.41 per SD (4.37)</a:t>
                      </a:r>
                      <a:endParaRPr lang="en-CA" dirty="0"/>
                    </a:p>
                  </a:txBody>
                  <a:tcPr/>
                </a:tc>
                <a:tc>
                  <a:txBody>
                    <a:bodyPr/>
                    <a:lstStyle/>
                    <a:p>
                      <a:r>
                        <a:rPr lang="en-CA" dirty="0" smtClean="0"/>
                        <a:t>1.34</a:t>
                      </a:r>
                      <a:endParaRPr lang="en-CA" dirty="0"/>
                    </a:p>
                  </a:txBody>
                  <a:tcPr/>
                </a:tc>
                <a:tc>
                  <a:txBody>
                    <a:bodyPr/>
                    <a:lstStyle/>
                    <a:p>
                      <a:r>
                        <a:rPr lang="en-CA" dirty="0" smtClean="0"/>
                        <a:t>1.49</a:t>
                      </a:r>
                      <a:endParaRPr lang="en-CA" dirty="0"/>
                    </a:p>
                  </a:txBody>
                  <a:tcPr/>
                </a:tc>
                <a:tc>
                  <a:txBody>
                    <a:bodyPr/>
                    <a:lstStyle/>
                    <a:p>
                      <a:r>
                        <a:rPr lang="en-CA" dirty="0" smtClean="0"/>
                        <a:t>1.05</a:t>
                      </a:r>
                      <a:r>
                        <a:rPr lang="en-CA" baseline="0" dirty="0" smtClean="0"/>
                        <a:t> x 10-41</a:t>
                      </a:r>
                      <a:endParaRPr lang="en-CA" dirty="0"/>
                    </a:p>
                  </a:txBody>
                  <a:tcPr/>
                </a:tc>
              </a:tr>
              <a:tr h="370840">
                <a:tc>
                  <a:txBody>
                    <a:bodyPr/>
                    <a:lstStyle/>
                    <a:p>
                      <a:r>
                        <a:rPr lang="en-CA" dirty="0" smtClean="0"/>
                        <a:t>G score</a:t>
                      </a:r>
                      <a:r>
                        <a:rPr lang="en-CA" baseline="0" dirty="0" smtClean="0"/>
                        <a:t> (imputed, weighted)</a:t>
                      </a:r>
                      <a:endParaRPr lang="en-CA" dirty="0"/>
                    </a:p>
                  </a:txBody>
                  <a:tcPr/>
                </a:tc>
                <a:tc>
                  <a:txBody>
                    <a:bodyPr/>
                    <a:lstStyle/>
                    <a:p>
                      <a:r>
                        <a:rPr lang="en-CA" dirty="0" smtClean="0"/>
                        <a:t>1.47</a:t>
                      </a:r>
                      <a:r>
                        <a:rPr lang="en-CA" baseline="0" dirty="0" smtClean="0"/>
                        <a:t> per SD (0.43)</a:t>
                      </a:r>
                      <a:endParaRPr lang="en-CA" dirty="0"/>
                    </a:p>
                  </a:txBody>
                  <a:tcPr/>
                </a:tc>
                <a:tc>
                  <a:txBody>
                    <a:bodyPr/>
                    <a:lstStyle/>
                    <a:p>
                      <a:r>
                        <a:rPr lang="en-CA" dirty="0" smtClean="0"/>
                        <a:t>1.41</a:t>
                      </a:r>
                      <a:endParaRPr lang="en-CA" dirty="0"/>
                    </a:p>
                  </a:txBody>
                  <a:tcPr/>
                </a:tc>
                <a:tc>
                  <a:txBody>
                    <a:bodyPr/>
                    <a:lstStyle/>
                    <a:p>
                      <a:r>
                        <a:rPr lang="en-CA" dirty="0" smtClean="0"/>
                        <a:t>1.54</a:t>
                      </a:r>
                      <a:endParaRPr lang="en-CA" dirty="0"/>
                    </a:p>
                  </a:txBody>
                  <a:tcPr/>
                </a:tc>
                <a:tc>
                  <a:txBody>
                    <a:bodyPr/>
                    <a:lstStyle/>
                    <a:p>
                      <a:r>
                        <a:rPr lang="en-CA" dirty="0" smtClean="0"/>
                        <a:t>5.77</a:t>
                      </a:r>
                      <a:r>
                        <a:rPr lang="en-CA" baseline="0" dirty="0" smtClean="0"/>
                        <a:t> x 10-64</a:t>
                      </a:r>
                      <a:endParaRPr lang="en-CA" dirty="0"/>
                    </a:p>
                  </a:txBody>
                  <a:tcPr/>
                </a:tc>
              </a:tr>
              <a:tr h="370840">
                <a:tc>
                  <a:txBody>
                    <a:bodyPr/>
                    <a:lstStyle/>
                    <a:p>
                      <a:r>
                        <a:rPr lang="en-CA" dirty="0" smtClean="0"/>
                        <a:t>G </a:t>
                      </a:r>
                      <a:r>
                        <a:rPr lang="en-CA" baseline="0" dirty="0" smtClean="0"/>
                        <a:t>(non-imputed, </a:t>
                      </a:r>
                      <a:r>
                        <a:rPr lang="en-CA" baseline="0" dirty="0" err="1" smtClean="0"/>
                        <a:t>unweighted</a:t>
                      </a:r>
                      <a:r>
                        <a:rPr lang="en-CA" baseline="0" dirty="0" smtClean="0"/>
                        <a:t>)</a:t>
                      </a:r>
                      <a:endParaRPr lang="en-CA" dirty="0"/>
                    </a:p>
                  </a:txBody>
                  <a:tcPr/>
                </a:tc>
                <a:tc>
                  <a:txBody>
                    <a:bodyPr/>
                    <a:lstStyle/>
                    <a:p>
                      <a:r>
                        <a:rPr lang="en-CA" dirty="0" smtClean="0"/>
                        <a:t>1.41 per SD (4.37)</a:t>
                      </a:r>
                      <a:endParaRPr lang="en-CA" dirty="0"/>
                    </a:p>
                  </a:txBody>
                  <a:tcPr/>
                </a:tc>
                <a:tc>
                  <a:txBody>
                    <a:bodyPr/>
                    <a:lstStyle/>
                    <a:p>
                      <a:r>
                        <a:rPr lang="en-CA" dirty="0" smtClean="0"/>
                        <a:t>1.34</a:t>
                      </a:r>
                      <a:endParaRPr lang="en-CA" dirty="0"/>
                    </a:p>
                  </a:txBody>
                  <a:tcPr/>
                </a:tc>
                <a:tc>
                  <a:txBody>
                    <a:bodyPr/>
                    <a:lstStyle/>
                    <a:p>
                      <a:r>
                        <a:rPr lang="en-CA" dirty="0" smtClean="0"/>
                        <a:t>1.49</a:t>
                      </a:r>
                      <a:endParaRPr lang="en-CA" dirty="0"/>
                    </a:p>
                  </a:txBody>
                  <a:tcPr/>
                </a:tc>
                <a:tc>
                  <a:txBody>
                    <a:bodyPr/>
                    <a:lstStyle/>
                    <a:p>
                      <a:r>
                        <a:rPr lang="en-CA" dirty="0" smtClean="0"/>
                        <a:t>1.67</a:t>
                      </a:r>
                      <a:r>
                        <a:rPr lang="en-CA" baseline="0" dirty="0" smtClean="0"/>
                        <a:t> x 10-40</a:t>
                      </a:r>
                      <a:endParaRPr lang="en-CA" dirty="0"/>
                    </a:p>
                  </a:txBody>
                  <a:tcPr/>
                </a:tc>
              </a:tr>
              <a:tr h="370840">
                <a:tc>
                  <a:txBody>
                    <a:bodyPr/>
                    <a:lstStyle/>
                    <a:p>
                      <a:r>
                        <a:rPr lang="en-CA" dirty="0" smtClean="0"/>
                        <a:t>G (non-imputed, weighted)</a:t>
                      </a:r>
                      <a:endParaRPr lang="en-CA" dirty="0"/>
                    </a:p>
                  </a:txBody>
                  <a:tcPr/>
                </a:tc>
                <a:tc>
                  <a:txBody>
                    <a:bodyPr/>
                    <a:lstStyle/>
                    <a:p>
                      <a:r>
                        <a:rPr lang="en-CA" dirty="0" smtClean="0"/>
                        <a:t>1.47 per SD (0.43)</a:t>
                      </a:r>
                      <a:endParaRPr lang="en-CA" dirty="0"/>
                    </a:p>
                  </a:txBody>
                  <a:tcPr/>
                </a:tc>
                <a:tc>
                  <a:txBody>
                    <a:bodyPr/>
                    <a:lstStyle/>
                    <a:p>
                      <a:r>
                        <a:rPr lang="en-CA" dirty="0" smtClean="0"/>
                        <a:t>1.41</a:t>
                      </a:r>
                      <a:endParaRPr lang="en-CA" dirty="0"/>
                    </a:p>
                  </a:txBody>
                  <a:tcPr/>
                </a:tc>
                <a:tc>
                  <a:txBody>
                    <a:bodyPr/>
                    <a:lstStyle/>
                    <a:p>
                      <a:r>
                        <a:rPr lang="en-CA" dirty="0" smtClean="0"/>
                        <a:t>1.54</a:t>
                      </a:r>
                      <a:endParaRPr lang="en-CA" dirty="0"/>
                    </a:p>
                  </a:txBody>
                  <a:tcPr/>
                </a:tc>
                <a:tc>
                  <a:txBody>
                    <a:bodyPr/>
                    <a:lstStyle/>
                    <a:p>
                      <a:r>
                        <a:rPr lang="en-CA" dirty="0" smtClean="0"/>
                        <a:t>1.30 x 10-61</a:t>
                      </a:r>
                      <a:endParaRPr lang="en-CA" dirty="0"/>
                    </a:p>
                  </a:txBody>
                  <a:tcPr/>
                </a:tc>
              </a:tr>
            </a:tbl>
          </a:graphicData>
        </a:graphic>
      </p:graphicFrame>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
        <p:nvSpPr>
          <p:cNvPr id="6" name="TextBox 5"/>
          <p:cNvSpPr txBox="1"/>
          <p:nvPr/>
        </p:nvSpPr>
        <p:spPr>
          <a:xfrm>
            <a:off x="180855" y="4572000"/>
            <a:ext cx="8810745" cy="646331"/>
          </a:xfrm>
          <a:prstGeom prst="rect">
            <a:avLst/>
          </a:prstGeom>
          <a:noFill/>
        </p:spPr>
        <p:txBody>
          <a:bodyPr wrap="none" rtlCol="0">
            <a:spAutoFit/>
          </a:bodyPr>
          <a:lstStyle/>
          <a:p>
            <a:r>
              <a:rPr lang="en-CA" dirty="0" smtClean="0"/>
              <a:t>Imputed: 	imputed with mean genotype in overall dataset at each locus for Ca, Co separately</a:t>
            </a:r>
          </a:p>
          <a:p>
            <a:r>
              <a:rPr lang="en-CA" dirty="0" smtClean="0"/>
              <a:t>Weighted: by log (OR) for that SNP in DIAGRAM replication samples</a:t>
            </a:r>
            <a:endParaRPr lang="en-CA" dirty="0"/>
          </a:p>
        </p:txBody>
      </p:sp>
    </p:spTree>
    <p:extLst>
      <p:ext uri="{BB962C8B-B14F-4D97-AF65-F5344CB8AC3E}">
        <p14:creationId xmlns:p14="http://schemas.microsoft.com/office/powerpoint/2010/main" val="38090104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
        <p:nvSpPr>
          <p:cNvPr id="5" name="Content Placeholder 4"/>
          <p:cNvSpPr>
            <a:spLocks noGrp="1"/>
          </p:cNvSpPr>
          <p:nvPr>
            <p:ph idx="1"/>
          </p:nvPr>
        </p:nvSpPr>
        <p:spPr/>
        <p:txBody>
          <a:bodyPr/>
          <a:lstStyle/>
          <a:p>
            <a:r>
              <a:rPr lang="en-CA" dirty="0" smtClean="0"/>
              <a:t>Clearly, we see that as genetic risk score increases, so does risk of type 2 diabetes</a:t>
            </a:r>
          </a:p>
          <a:p>
            <a:endParaRPr lang="en-CA" dirty="0"/>
          </a:p>
          <a:p>
            <a:pPr marL="0" indent="0" algn="ctr">
              <a:buNone/>
            </a:pPr>
            <a:r>
              <a:rPr lang="en-CA" b="1" dirty="0" smtClean="0">
                <a:effectLst>
                  <a:outerShdw blurRad="38100" dist="38100" dir="2700000" algn="tl">
                    <a:srgbClr val="000000">
                      <a:alpha val="43137"/>
                    </a:srgbClr>
                  </a:outerShdw>
                </a:effectLst>
              </a:rPr>
              <a:t>RR: 1.41 (1.34 to 1.49) per 4.4 alleles</a:t>
            </a:r>
            <a:endParaRPr lang="en-C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47032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3" name="Picture 2"/>
          <p:cNvPicPr>
            <a:picLocks noChangeAspect="1"/>
          </p:cNvPicPr>
          <p:nvPr/>
        </p:nvPicPr>
        <p:blipFill>
          <a:blip r:embed="rId2" cstate="print"/>
          <a:stretch>
            <a:fillRect/>
          </a:stretch>
        </p:blipFill>
        <p:spPr>
          <a:xfrm>
            <a:off x="1066800" y="1600200"/>
            <a:ext cx="6843455" cy="4480814"/>
          </a:xfrm>
          <a:prstGeom prst="rect">
            <a:avLst/>
          </a:prstGeom>
        </p:spPr>
      </p:pic>
      <p:sp>
        <p:nvSpPr>
          <p:cNvPr id="6" name="TextBox 5"/>
          <p:cNvSpPr txBox="1"/>
          <p:nvPr/>
        </p:nvSpPr>
        <p:spPr>
          <a:xfrm>
            <a:off x="5715000" y="5181600"/>
            <a:ext cx="1011815" cy="400110"/>
          </a:xfrm>
          <a:prstGeom prst="rect">
            <a:avLst/>
          </a:prstGeom>
          <a:noFill/>
        </p:spPr>
        <p:txBody>
          <a:bodyPr wrap="none" rtlCol="0">
            <a:spAutoFit/>
          </a:bodyPr>
          <a:lstStyle/>
          <a:p>
            <a:r>
              <a:rPr lang="en-CA" sz="2000" i="1" dirty="0" smtClean="0">
                <a:latin typeface="Arial" panose="020B0604020202020204" pitchFamily="34" charset="0"/>
                <a:cs typeface="Arial" panose="020B0604020202020204" pitchFamily="34" charset="0"/>
              </a:rPr>
              <a:t>I</a:t>
            </a:r>
            <a:r>
              <a:rPr lang="en-CA" sz="2000" i="1" baseline="30000" dirty="0" smtClean="0">
                <a:latin typeface="Arial" panose="020B0604020202020204" pitchFamily="34" charset="0"/>
                <a:cs typeface="Arial" panose="020B0604020202020204" pitchFamily="34" charset="0"/>
              </a:rPr>
              <a:t>2</a:t>
            </a:r>
            <a:r>
              <a:rPr lang="en-CA" sz="2000" dirty="0" smtClean="0">
                <a:latin typeface="Arial" panose="020B0604020202020204" pitchFamily="34" charset="0"/>
                <a:cs typeface="Arial" panose="020B0604020202020204" pitchFamily="34" charset="0"/>
              </a:rPr>
              <a:t>=56%</a:t>
            </a:r>
          </a:p>
        </p:txBody>
      </p:sp>
      <p:sp>
        <p:nvSpPr>
          <p:cNvPr id="7" name="TextBox 6"/>
          <p:cNvSpPr txBox="1"/>
          <p:nvPr/>
        </p:nvSpPr>
        <p:spPr>
          <a:xfrm>
            <a:off x="1072551" y="6263576"/>
            <a:ext cx="4648200" cy="369332"/>
          </a:xfrm>
          <a:prstGeom prst="rect">
            <a:avLst/>
          </a:prstGeom>
          <a:noFill/>
        </p:spPr>
        <p:txBody>
          <a:bodyPr wrap="square" rtlCol="0">
            <a:spAutoFit/>
          </a:bodyPr>
          <a:lstStyle/>
          <a:p>
            <a:pPr marL="285750" indent="-285750">
              <a:buFont typeface="Arial" panose="020B0604020202020204" pitchFamily="34" charset="0"/>
              <a:buChar char="•"/>
            </a:pPr>
            <a:r>
              <a:rPr lang="en-CA" dirty="0" smtClean="0"/>
              <a:t>Not accounted for by age, BMI, or WC</a:t>
            </a:r>
            <a:endParaRPr lang="en-CA" dirty="0"/>
          </a:p>
        </p:txBody>
      </p:sp>
    </p:spTree>
    <p:extLst>
      <p:ext uri="{BB962C8B-B14F-4D97-AF65-F5344CB8AC3E}">
        <p14:creationId xmlns:p14="http://schemas.microsoft.com/office/powerpoint/2010/main" val="244348182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Gene x Environment</a:t>
            </a:r>
            <a:endParaRPr lang="en-CA" dirty="0">
              <a:solidFill>
                <a:schemeClr val="tx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lnSpcReduction="10000"/>
          </a:bodyPr>
          <a:lstStyle/>
          <a:p>
            <a:r>
              <a:rPr lang="en-CA" dirty="0" smtClean="0"/>
              <a:t>P-values for interaction</a:t>
            </a:r>
          </a:p>
          <a:p>
            <a:pPr lvl="1"/>
            <a:r>
              <a:rPr lang="en-CA" dirty="0" smtClean="0"/>
              <a:t>Parameter representing the interaction term between the score and factor of interest  </a:t>
            </a:r>
            <a:r>
              <a:rPr lang="en-CA" i="1" u="sng" dirty="0" smtClean="0"/>
              <a:t>within each country</a:t>
            </a:r>
          </a:p>
          <a:p>
            <a:pPr lvl="2"/>
            <a:r>
              <a:rPr lang="en-CA" dirty="0" smtClean="0"/>
              <a:t>A cross-product term (genotype x factor score)</a:t>
            </a:r>
          </a:p>
          <a:p>
            <a:pPr lvl="1"/>
            <a:r>
              <a:rPr lang="en-CA" dirty="0" smtClean="0"/>
              <a:t>Additionally adjusted for centre and sex, with age as the time scale</a:t>
            </a:r>
          </a:p>
          <a:p>
            <a:pPr lvl="1"/>
            <a:r>
              <a:rPr lang="en-CA" dirty="0" smtClean="0"/>
              <a:t>Pool the interaction parameter estimates across countries using random-effects model</a:t>
            </a:r>
          </a:p>
          <a:p>
            <a:pPr lvl="1"/>
            <a:r>
              <a:rPr lang="en-CA" dirty="0" err="1" smtClean="0"/>
              <a:t>Bonferonni</a:t>
            </a:r>
            <a:r>
              <a:rPr lang="en-CA" dirty="0" smtClean="0"/>
              <a:t>-adjusted values (P&lt;0.05/7 = </a:t>
            </a:r>
            <a:r>
              <a:rPr lang="en-CA" b="1" dirty="0" smtClean="0"/>
              <a:t>0.0071</a:t>
            </a:r>
            <a:r>
              <a:rPr lang="en-CA" dirty="0" smtClean="0"/>
              <a:t>)</a:t>
            </a:r>
            <a:endParaRPr lang="en-CA" dirty="0"/>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Tree>
    <p:extLst>
      <p:ext uri="{BB962C8B-B14F-4D97-AF65-F5344CB8AC3E}">
        <p14:creationId xmlns:p14="http://schemas.microsoft.com/office/powerpoint/2010/main" val="39415703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5" name="Picture 4"/>
          <p:cNvPicPr>
            <a:picLocks noChangeAspect="1"/>
          </p:cNvPicPr>
          <p:nvPr/>
        </p:nvPicPr>
        <p:blipFill>
          <a:blip r:embed="rId2" cstate="print"/>
          <a:stretch>
            <a:fillRect/>
          </a:stretch>
        </p:blipFill>
        <p:spPr>
          <a:xfrm>
            <a:off x="381000" y="1676400"/>
            <a:ext cx="8120627" cy="667872"/>
          </a:xfrm>
          <a:prstGeom prst="rect">
            <a:avLst/>
          </a:prstGeom>
        </p:spPr>
      </p:pic>
      <p:pic>
        <p:nvPicPr>
          <p:cNvPr id="8" name="Picture 7"/>
          <p:cNvPicPr>
            <a:picLocks noChangeAspect="1"/>
          </p:cNvPicPr>
          <p:nvPr/>
        </p:nvPicPr>
        <p:blipFill>
          <a:blip r:embed="rId3" cstate="print"/>
          <a:stretch>
            <a:fillRect/>
          </a:stretch>
        </p:blipFill>
        <p:spPr>
          <a:xfrm>
            <a:off x="521898" y="2341103"/>
            <a:ext cx="7924800" cy="2308986"/>
          </a:xfrm>
          <a:prstGeom prst="rect">
            <a:avLst/>
          </a:prstGeom>
        </p:spPr>
      </p:pic>
      <p:pic>
        <p:nvPicPr>
          <p:cNvPr id="9" name="Picture 8"/>
          <p:cNvPicPr>
            <a:picLocks noChangeAspect="1"/>
          </p:cNvPicPr>
          <p:nvPr/>
        </p:nvPicPr>
        <p:blipFill>
          <a:blip r:embed="rId4" cstate="print"/>
          <a:stretch>
            <a:fillRect/>
          </a:stretch>
        </p:blipFill>
        <p:spPr>
          <a:xfrm>
            <a:off x="202720" y="4601864"/>
            <a:ext cx="8333220" cy="1439692"/>
          </a:xfrm>
          <a:prstGeom prst="rect">
            <a:avLst/>
          </a:prstGeom>
        </p:spPr>
      </p:pic>
      <p:sp>
        <p:nvSpPr>
          <p:cNvPr id="10" name="Rectangle 9"/>
          <p:cNvSpPr/>
          <p:nvPr/>
        </p:nvSpPr>
        <p:spPr>
          <a:xfrm>
            <a:off x="376891" y="2324900"/>
            <a:ext cx="8298907" cy="2276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7395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solidFill>
                  <a:schemeClr val="bg1">
                    <a:lumMod val="50000"/>
                  </a:schemeClr>
                </a:solidFill>
              </a:rPr>
              <a:t>Does diet cause disease?</a:t>
            </a:r>
          </a:p>
          <a:p>
            <a:r>
              <a:rPr lang="en-CA" dirty="0" smtClean="0"/>
              <a:t>Motivate you to study gene-diet interactions</a:t>
            </a:r>
          </a:p>
          <a:p>
            <a:r>
              <a:rPr lang="en-CA" dirty="0" smtClean="0">
                <a:solidFill>
                  <a:schemeClr val="bg1">
                    <a:lumMod val="50000"/>
                  </a:schemeClr>
                </a:solidFill>
              </a:rPr>
              <a:t>What do we mean by interaction?</a:t>
            </a:r>
            <a:endParaRPr lang="en-CA" dirty="0">
              <a:solidFill>
                <a:schemeClr val="bg1">
                  <a:lumMod val="50000"/>
                </a:schemeClr>
              </a:solidFill>
            </a:endParaRPr>
          </a:p>
          <a:p>
            <a:r>
              <a:rPr lang="en-CA" dirty="0" smtClean="0">
                <a:solidFill>
                  <a:schemeClr val="bg1">
                    <a:lumMod val="50000"/>
                  </a:schemeClr>
                </a:solidFill>
              </a:rPr>
              <a:t>Methodological approaches to studying gene-diet interaction</a:t>
            </a:r>
          </a:p>
          <a:p>
            <a:r>
              <a:rPr lang="en-CA" dirty="0" smtClean="0">
                <a:solidFill>
                  <a:schemeClr val="bg1">
                    <a:lumMod val="50000"/>
                  </a:schemeClr>
                </a:solidFill>
              </a:rPr>
              <a:t>Public Health implications</a:t>
            </a:r>
          </a:p>
        </p:txBody>
      </p:sp>
    </p:spTree>
    <p:extLst>
      <p:ext uri="{BB962C8B-B14F-4D97-AF65-F5344CB8AC3E}">
        <p14:creationId xmlns:p14="http://schemas.microsoft.com/office/powerpoint/2010/main" val="318615116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Gene score was more strongly associated with risk in</a:t>
            </a:r>
          </a:p>
          <a:p>
            <a:pPr lvl="1"/>
            <a:r>
              <a:rPr lang="en-CA" dirty="0" smtClean="0"/>
              <a:t>Younger cohorts</a:t>
            </a:r>
          </a:p>
          <a:p>
            <a:pPr lvl="1"/>
            <a:r>
              <a:rPr lang="en-CA" dirty="0" smtClean="0"/>
              <a:t>Leaner cohorts</a:t>
            </a:r>
          </a:p>
          <a:p>
            <a:r>
              <a:rPr lang="en-CA" dirty="0" smtClean="0"/>
              <a:t>What are the population health impacts of this finding?</a:t>
            </a: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Tree>
    <p:extLst>
      <p:ext uri="{BB962C8B-B14F-4D97-AF65-F5344CB8AC3E}">
        <p14:creationId xmlns:p14="http://schemas.microsoft.com/office/powerpoint/2010/main" val="302255453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5" name="Picture 4"/>
          <p:cNvPicPr>
            <a:picLocks noChangeAspect="1"/>
          </p:cNvPicPr>
          <p:nvPr/>
        </p:nvPicPr>
        <p:blipFill>
          <a:blip r:embed="rId2" cstate="print"/>
          <a:stretch>
            <a:fillRect/>
          </a:stretch>
        </p:blipFill>
        <p:spPr>
          <a:xfrm>
            <a:off x="381000" y="1676400"/>
            <a:ext cx="8120627" cy="667872"/>
          </a:xfrm>
          <a:prstGeom prst="rect">
            <a:avLst/>
          </a:prstGeom>
        </p:spPr>
      </p:pic>
      <p:pic>
        <p:nvPicPr>
          <p:cNvPr id="8" name="Picture 7"/>
          <p:cNvPicPr>
            <a:picLocks noChangeAspect="1"/>
          </p:cNvPicPr>
          <p:nvPr/>
        </p:nvPicPr>
        <p:blipFill>
          <a:blip r:embed="rId3" cstate="print"/>
          <a:stretch>
            <a:fillRect/>
          </a:stretch>
        </p:blipFill>
        <p:spPr>
          <a:xfrm>
            <a:off x="521898" y="2341103"/>
            <a:ext cx="7924800" cy="2308986"/>
          </a:xfrm>
          <a:prstGeom prst="rect">
            <a:avLst/>
          </a:prstGeom>
        </p:spPr>
      </p:pic>
      <p:pic>
        <p:nvPicPr>
          <p:cNvPr id="9" name="Picture 8"/>
          <p:cNvPicPr>
            <a:picLocks noChangeAspect="1"/>
          </p:cNvPicPr>
          <p:nvPr/>
        </p:nvPicPr>
        <p:blipFill>
          <a:blip r:embed="rId4" cstate="print"/>
          <a:stretch>
            <a:fillRect/>
          </a:stretch>
        </p:blipFill>
        <p:spPr>
          <a:xfrm>
            <a:off x="202720" y="4601864"/>
            <a:ext cx="8333220" cy="1439692"/>
          </a:xfrm>
          <a:prstGeom prst="rect">
            <a:avLst/>
          </a:prstGeom>
        </p:spPr>
      </p:pic>
      <p:sp>
        <p:nvSpPr>
          <p:cNvPr id="10" name="Rectangle 9"/>
          <p:cNvSpPr/>
          <p:nvPr/>
        </p:nvSpPr>
        <p:spPr>
          <a:xfrm>
            <a:off x="202720" y="4650089"/>
            <a:ext cx="8298907" cy="836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9176262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8" name="Picture 7"/>
          <p:cNvPicPr>
            <a:picLocks noChangeAspect="1"/>
          </p:cNvPicPr>
          <p:nvPr/>
        </p:nvPicPr>
        <p:blipFill>
          <a:blip r:embed="rId2" cstate="print"/>
          <a:stretch>
            <a:fillRect/>
          </a:stretch>
        </p:blipFill>
        <p:spPr>
          <a:xfrm>
            <a:off x="1219200" y="1325662"/>
            <a:ext cx="6397351" cy="5136634"/>
          </a:xfrm>
          <a:prstGeom prst="rect">
            <a:avLst/>
          </a:prstGeom>
        </p:spPr>
      </p:pic>
      <p:sp>
        <p:nvSpPr>
          <p:cNvPr id="10" name="TextBox 9"/>
          <p:cNvSpPr txBox="1"/>
          <p:nvPr/>
        </p:nvSpPr>
        <p:spPr>
          <a:xfrm>
            <a:off x="7647031" y="2362200"/>
            <a:ext cx="1086259" cy="923330"/>
          </a:xfrm>
          <a:prstGeom prst="rect">
            <a:avLst/>
          </a:prstGeom>
          <a:noFill/>
        </p:spPr>
        <p:txBody>
          <a:bodyPr wrap="none" rtlCol="0">
            <a:spAutoFit/>
          </a:bodyPr>
          <a:lstStyle/>
          <a:p>
            <a:r>
              <a:rPr lang="en-CA" dirty="0" smtClean="0">
                <a:solidFill>
                  <a:srgbClr val="FF0000"/>
                </a:solidFill>
              </a:rPr>
              <a:t>&lt;25</a:t>
            </a:r>
          </a:p>
          <a:p>
            <a:r>
              <a:rPr lang="en-CA" dirty="0" smtClean="0">
                <a:solidFill>
                  <a:schemeClr val="tx2">
                    <a:lumMod val="60000"/>
                    <a:lumOff val="40000"/>
                  </a:schemeClr>
                </a:solidFill>
              </a:rPr>
              <a:t>25 to &lt;30</a:t>
            </a:r>
          </a:p>
          <a:p>
            <a:r>
              <a:rPr lang="en-CA" dirty="0" smtClean="0"/>
              <a:t>&gt;=30</a:t>
            </a:r>
            <a:endParaRPr lang="en-CA" dirty="0"/>
          </a:p>
        </p:txBody>
      </p:sp>
    </p:spTree>
    <p:extLst>
      <p:ext uri="{BB962C8B-B14F-4D97-AF65-F5344CB8AC3E}">
        <p14:creationId xmlns:p14="http://schemas.microsoft.com/office/powerpoint/2010/main" val="14979907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
        <p:nvSpPr>
          <p:cNvPr id="6" name="TextBox 5"/>
          <p:cNvSpPr txBox="1"/>
          <p:nvPr/>
        </p:nvSpPr>
        <p:spPr>
          <a:xfrm>
            <a:off x="7461477" y="2743200"/>
            <a:ext cx="838691" cy="923330"/>
          </a:xfrm>
          <a:prstGeom prst="rect">
            <a:avLst/>
          </a:prstGeom>
          <a:noFill/>
        </p:spPr>
        <p:txBody>
          <a:bodyPr wrap="none" rtlCol="0">
            <a:spAutoFit/>
          </a:bodyPr>
          <a:lstStyle/>
          <a:p>
            <a:r>
              <a:rPr lang="en-CA" dirty="0" smtClean="0">
                <a:solidFill>
                  <a:srgbClr val="FF0000"/>
                </a:solidFill>
              </a:rPr>
              <a:t>&lt;25</a:t>
            </a:r>
          </a:p>
          <a:p>
            <a:r>
              <a:rPr lang="en-CA" dirty="0" smtClean="0">
                <a:solidFill>
                  <a:schemeClr val="tx2">
                    <a:lumMod val="60000"/>
                    <a:lumOff val="40000"/>
                  </a:schemeClr>
                </a:solidFill>
              </a:rPr>
              <a:t>25-&lt;30</a:t>
            </a:r>
          </a:p>
          <a:p>
            <a:r>
              <a:rPr lang="en-CA" dirty="0" smtClean="0"/>
              <a:t>≥30</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366967035"/>
              </p:ext>
            </p:extLst>
          </p:nvPr>
        </p:nvGraphicFramePr>
        <p:xfrm>
          <a:off x="990600" y="236220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CA" dirty="0" smtClean="0"/>
                        <a:t>GRS</a:t>
                      </a:r>
                      <a:endParaRPr lang="en-CA" dirty="0"/>
                    </a:p>
                  </a:txBody>
                  <a:tcPr/>
                </a:tc>
                <a:tc>
                  <a:txBody>
                    <a:bodyPr/>
                    <a:lstStyle/>
                    <a:p>
                      <a:r>
                        <a:rPr lang="en-CA" dirty="0" smtClean="0"/>
                        <a:t>&lt;25</a:t>
                      </a:r>
                      <a:endParaRPr lang="en-CA" dirty="0"/>
                    </a:p>
                  </a:txBody>
                  <a:tcPr/>
                </a:tc>
                <a:tc>
                  <a:txBody>
                    <a:bodyPr/>
                    <a:lstStyle/>
                    <a:p>
                      <a:r>
                        <a:rPr lang="en-CA" dirty="0" smtClean="0"/>
                        <a:t>25</a:t>
                      </a:r>
                      <a:r>
                        <a:rPr lang="en-CA" baseline="0" dirty="0" smtClean="0"/>
                        <a:t> to &lt;30</a:t>
                      </a:r>
                      <a:endParaRPr lang="en-CA" dirty="0"/>
                    </a:p>
                  </a:txBody>
                  <a:tcPr/>
                </a:tc>
                <a:tc>
                  <a:txBody>
                    <a:bodyPr/>
                    <a:lstStyle/>
                    <a:p>
                      <a:r>
                        <a:rPr lang="en-CA" dirty="0" smtClean="0"/>
                        <a:t>&gt;=30</a:t>
                      </a:r>
                      <a:endParaRPr lang="en-CA" dirty="0"/>
                    </a:p>
                  </a:txBody>
                  <a:tcPr/>
                </a:tc>
              </a:tr>
              <a:tr h="370840">
                <a:tc>
                  <a:txBody>
                    <a:bodyPr/>
                    <a:lstStyle/>
                    <a:p>
                      <a:r>
                        <a:rPr lang="en-CA" dirty="0" smtClean="0"/>
                        <a:t>Q1</a:t>
                      </a:r>
                      <a:endParaRPr lang="en-CA" dirty="0"/>
                    </a:p>
                  </a:txBody>
                  <a:tcPr/>
                </a:tc>
                <a:tc>
                  <a:txBody>
                    <a:bodyPr/>
                    <a:lstStyle/>
                    <a:p>
                      <a:r>
                        <a:rPr lang="en-CA" dirty="0" smtClean="0"/>
                        <a:t>0.25</a:t>
                      </a:r>
                      <a:endParaRPr lang="en-CA" dirty="0"/>
                    </a:p>
                  </a:txBody>
                  <a:tcPr/>
                </a:tc>
                <a:tc>
                  <a:txBody>
                    <a:bodyPr/>
                    <a:lstStyle/>
                    <a:p>
                      <a:r>
                        <a:rPr lang="en-CA" dirty="0" smtClean="0"/>
                        <a:t>1.29</a:t>
                      </a:r>
                      <a:endParaRPr lang="en-CA" dirty="0"/>
                    </a:p>
                  </a:txBody>
                  <a:tcPr/>
                </a:tc>
                <a:tc>
                  <a:txBody>
                    <a:bodyPr/>
                    <a:lstStyle/>
                    <a:p>
                      <a:r>
                        <a:rPr lang="en-CA" dirty="0" smtClean="0"/>
                        <a:t>4.22</a:t>
                      </a:r>
                      <a:endParaRPr lang="en-CA" dirty="0"/>
                    </a:p>
                  </a:txBody>
                  <a:tcPr/>
                </a:tc>
              </a:tr>
              <a:tr h="370840">
                <a:tc>
                  <a:txBody>
                    <a:bodyPr/>
                    <a:lstStyle/>
                    <a:p>
                      <a:r>
                        <a:rPr lang="en-CA" dirty="0" smtClean="0"/>
                        <a:t>Q2</a:t>
                      </a:r>
                      <a:endParaRPr lang="en-CA" dirty="0"/>
                    </a:p>
                  </a:txBody>
                  <a:tcPr/>
                </a:tc>
                <a:tc>
                  <a:txBody>
                    <a:bodyPr/>
                    <a:lstStyle/>
                    <a:p>
                      <a:r>
                        <a:rPr lang="en-CA" dirty="0" smtClean="0"/>
                        <a:t>0.44</a:t>
                      </a:r>
                      <a:endParaRPr lang="en-CA" dirty="0"/>
                    </a:p>
                  </a:txBody>
                  <a:tcPr/>
                </a:tc>
                <a:tc>
                  <a:txBody>
                    <a:bodyPr/>
                    <a:lstStyle/>
                    <a:p>
                      <a:r>
                        <a:rPr lang="en-CA" dirty="0" smtClean="0"/>
                        <a:t>2.03</a:t>
                      </a:r>
                      <a:endParaRPr lang="en-CA" dirty="0"/>
                    </a:p>
                  </a:txBody>
                  <a:tcPr/>
                </a:tc>
                <a:tc>
                  <a:txBody>
                    <a:bodyPr/>
                    <a:lstStyle/>
                    <a:p>
                      <a:r>
                        <a:rPr lang="en-CA" dirty="0" smtClean="0"/>
                        <a:t>5.78</a:t>
                      </a:r>
                      <a:endParaRPr lang="en-CA" dirty="0"/>
                    </a:p>
                  </a:txBody>
                  <a:tcPr/>
                </a:tc>
              </a:tr>
              <a:tr h="370840">
                <a:tc>
                  <a:txBody>
                    <a:bodyPr/>
                    <a:lstStyle/>
                    <a:p>
                      <a:r>
                        <a:rPr lang="en-CA" dirty="0" smtClean="0"/>
                        <a:t>Q3</a:t>
                      </a:r>
                      <a:endParaRPr lang="en-CA" dirty="0"/>
                    </a:p>
                  </a:txBody>
                  <a:tcPr/>
                </a:tc>
                <a:tc>
                  <a:txBody>
                    <a:bodyPr/>
                    <a:lstStyle/>
                    <a:p>
                      <a:r>
                        <a:rPr lang="en-CA" dirty="0" smtClean="0"/>
                        <a:t>0.53</a:t>
                      </a:r>
                      <a:endParaRPr lang="en-CA" dirty="0"/>
                    </a:p>
                  </a:txBody>
                  <a:tcPr/>
                </a:tc>
                <a:tc>
                  <a:txBody>
                    <a:bodyPr/>
                    <a:lstStyle/>
                    <a:p>
                      <a:r>
                        <a:rPr lang="en-CA" dirty="0" smtClean="0"/>
                        <a:t>2.50</a:t>
                      </a:r>
                      <a:endParaRPr lang="en-CA" dirty="0"/>
                    </a:p>
                  </a:txBody>
                  <a:tcPr/>
                </a:tc>
                <a:tc>
                  <a:txBody>
                    <a:bodyPr/>
                    <a:lstStyle/>
                    <a:p>
                      <a:r>
                        <a:rPr lang="en-CA" dirty="0" smtClean="0"/>
                        <a:t>5.83</a:t>
                      </a:r>
                      <a:endParaRPr lang="en-CA" dirty="0"/>
                    </a:p>
                  </a:txBody>
                  <a:tcPr/>
                </a:tc>
              </a:tr>
              <a:tr h="370840">
                <a:tc>
                  <a:txBody>
                    <a:bodyPr/>
                    <a:lstStyle/>
                    <a:p>
                      <a:r>
                        <a:rPr lang="en-CA" dirty="0" smtClean="0"/>
                        <a:t>Q4</a:t>
                      </a:r>
                      <a:endParaRPr lang="en-CA" dirty="0"/>
                    </a:p>
                  </a:txBody>
                  <a:tcPr/>
                </a:tc>
                <a:tc>
                  <a:txBody>
                    <a:bodyPr/>
                    <a:lstStyle/>
                    <a:p>
                      <a:r>
                        <a:rPr lang="en-CA" dirty="0" smtClean="0"/>
                        <a:t>0.89</a:t>
                      </a:r>
                      <a:endParaRPr lang="en-CA" dirty="0"/>
                    </a:p>
                  </a:txBody>
                  <a:tcPr/>
                </a:tc>
                <a:tc>
                  <a:txBody>
                    <a:bodyPr/>
                    <a:lstStyle/>
                    <a:p>
                      <a:r>
                        <a:rPr lang="en-CA" dirty="0" smtClean="0"/>
                        <a:t>3.33</a:t>
                      </a:r>
                      <a:endParaRPr lang="en-CA" dirty="0"/>
                    </a:p>
                  </a:txBody>
                  <a:tcPr/>
                </a:tc>
                <a:tc>
                  <a:txBody>
                    <a:bodyPr/>
                    <a:lstStyle/>
                    <a:p>
                      <a:r>
                        <a:rPr lang="en-CA" dirty="0" smtClean="0"/>
                        <a:t>7.99</a:t>
                      </a:r>
                      <a:endParaRPr lang="en-CA" dirty="0"/>
                    </a:p>
                  </a:txBody>
                  <a:tcPr/>
                </a:tc>
              </a:tr>
            </a:tbl>
          </a:graphicData>
        </a:graphic>
      </p:graphicFrame>
      <p:sp>
        <p:nvSpPr>
          <p:cNvPr id="7" name="TextBox 6"/>
          <p:cNvSpPr txBox="1"/>
          <p:nvPr/>
        </p:nvSpPr>
        <p:spPr>
          <a:xfrm>
            <a:off x="700972" y="1246706"/>
            <a:ext cx="7538474" cy="369332"/>
          </a:xfrm>
          <a:prstGeom prst="rect">
            <a:avLst/>
          </a:prstGeom>
          <a:noFill/>
        </p:spPr>
        <p:txBody>
          <a:bodyPr wrap="none" rtlCol="0">
            <a:spAutoFit/>
          </a:bodyPr>
          <a:lstStyle/>
          <a:p>
            <a:r>
              <a:rPr lang="en-CA" dirty="0" smtClean="0"/>
              <a:t>Table S6.  10-y Cumulative incidence (%) of type 2 diabetes across GRS and BMI</a:t>
            </a:r>
            <a:endParaRPr lang="en-CA" dirty="0"/>
          </a:p>
        </p:txBody>
      </p:sp>
      <p:sp>
        <p:nvSpPr>
          <p:cNvPr id="8" name="TextBox 7"/>
          <p:cNvSpPr txBox="1"/>
          <p:nvPr/>
        </p:nvSpPr>
        <p:spPr>
          <a:xfrm>
            <a:off x="1371600" y="4724400"/>
            <a:ext cx="5421356" cy="923330"/>
          </a:xfrm>
          <a:prstGeom prst="rect">
            <a:avLst/>
          </a:prstGeom>
          <a:noFill/>
        </p:spPr>
        <p:txBody>
          <a:bodyPr wrap="none" rtlCol="0">
            <a:spAutoFit/>
          </a:bodyPr>
          <a:lstStyle/>
          <a:p>
            <a:r>
              <a:rPr lang="en-CA" dirty="0" smtClean="0"/>
              <a:t>2 key points:</a:t>
            </a:r>
          </a:p>
          <a:p>
            <a:r>
              <a:rPr lang="en-CA" dirty="0" smtClean="0"/>
              <a:t>	1. At any level of GRS, higher BMI increased CI</a:t>
            </a:r>
          </a:p>
          <a:p>
            <a:r>
              <a:rPr lang="en-CA" dirty="0"/>
              <a:t>	</a:t>
            </a:r>
            <a:r>
              <a:rPr lang="en-CA" dirty="0" smtClean="0"/>
              <a:t>2. At any level of BMI, higher GRS increased CI</a:t>
            </a:r>
            <a:endParaRPr lang="en-CA" dirty="0"/>
          </a:p>
        </p:txBody>
      </p:sp>
    </p:spTree>
    <p:extLst>
      <p:ext uri="{BB962C8B-B14F-4D97-AF65-F5344CB8AC3E}">
        <p14:creationId xmlns:p14="http://schemas.microsoft.com/office/powerpoint/2010/main" val="418805407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3" name="Picture 2"/>
          <p:cNvPicPr>
            <a:picLocks noChangeAspect="1"/>
          </p:cNvPicPr>
          <p:nvPr/>
        </p:nvPicPr>
        <p:blipFill>
          <a:blip r:embed="rId2" cstate="print"/>
          <a:stretch>
            <a:fillRect/>
          </a:stretch>
        </p:blipFill>
        <p:spPr>
          <a:xfrm>
            <a:off x="609600" y="1295400"/>
            <a:ext cx="6423284" cy="5006906"/>
          </a:xfrm>
          <a:prstGeom prst="rect">
            <a:avLst/>
          </a:prstGeom>
        </p:spPr>
      </p:pic>
      <p:sp>
        <p:nvSpPr>
          <p:cNvPr id="10" name="TextBox 9"/>
          <p:cNvSpPr txBox="1"/>
          <p:nvPr/>
        </p:nvSpPr>
        <p:spPr>
          <a:xfrm>
            <a:off x="6540753" y="2209800"/>
            <a:ext cx="2581476" cy="923330"/>
          </a:xfrm>
          <a:prstGeom prst="rect">
            <a:avLst/>
          </a:prstGeom>
          <a:noFill/>
        </p:spPr>
        <p:txBody>
          <a:bodyPr wrap="none" rtlCol="0">
            <a:spAutoFit/>
          </a:bodyPr>
          <a:lstStyle/>
          <a:p>
            <a:r>
              <a:rPr lang="en-CA" dirty="0" smtClean="0">
                <a:solidFill>
                  <a:srgbClr val="FF0000"/>
                </a:solidFill>
              </a:rPr>
              <a:t>&lt;94 m &lt;80 w</a:t>
            </a:r>
          </a:p>
          <a:p>
            <a:r>
              <a:rPr lang="en-CA" dirty="0" smtClean="0">
                <a:solidFill>
                  <a:schemeClr val="tx2">
                    <a:lumMod val="60000"/>
                    <a:lumOff val="40000"/>
                  </a:schemeClr>
                </a:solidFill>
              </a:rPr>
              <a:t>94 to &lt;102 m 80 to &lt;88 w</a:t>
            </a:r>
          </a:p>
          <a:p>
            <a:r>
              <a:rPr lang="en-CA" dirty="0" smtClean="0"/>
              <a:t>&gt;102 m &gt;88 w</a:t>
            </a:r>
            <a:endParaRPr lang="en-CA" dirty="0"/>
          </a:p>
        </p:txBody>
      </p:sp>
    </p:spTree>
    <p:extLst>
      <p:ext uri="{BB962C8B-B14F-4D97-AF65-F5344CB8AC3E}">
        <p14:creationId xmlns:p14="http://schemas.microsoft.com/office/powerpoint/2010/main" val="18746614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4054252530"/>
              </p:ext>
            </p:extLst>
          </p:nvPr>
        </p:nvGraphicFramePr>
        <p:xfrm>
          <a:off x="990600" y="236220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CA" dirty="0" smtClean="0"/>
                        <a:t>GRS</a:t>
                      </a:r>
                      <a:endParaRPr lang="en-CA" dirty="0"/>
                    </a:p>
                  </a:txBody>
                  <a:tcPr/>
                </a:tc>
                <a:tc>
                  <a:txBody>
                    <a:bodyPr/>
                    <a:lstStyle/>
                    <a:p>
                      <a:r>
                        <a:rPr lang="en-CA" dirty="0" smtClean="0"/>
                        <a:t>Low</a:t>
                      </a:r>
                      <a:endParaRPr lang="en-CA" dirty="0"/>
                    </a:p>
                  </a:txBody>
                  <a:tcPr/>
                </a:tc>
                <a:tc>
                  <a:txBody>
                    <a:bodyPr/>
                    <a:lstStyle/>
                    <a:p>
                      <a:r>
                        <a:rPr lang="en-CA" dirty="0" smtClean="0"/>
                        <a:t>Medium</a:t>
                      </a:r>
                      <a:endParaRPr lang="en-CA" dirty="0"/>
                    </a:p>
                  </a:txBody>
                  <a:tcPr/>
                </a:tc>
                <a:tc>
                  <a:txBody>
                    <a:bodyPr/>
                    <a:lstStyle/>
                    <a:p>
                      <a:r>
                        <a:rPr lang="en-CA" dirty="0" smtClean="0"/>
                        <a:t>High</a:t>
                      </a:r>
                      <a:endParaRPr lang="en-CA" dirty="0"/>
                    </a:p>
                  </a:txBody>
                  <a:tcPr/>
                </a:tc>
              </a:tr>
              <a:tr h="370840">
                <a:tc>
                  <a:txBody>
                    <a:bodyPr/>
                    <a:lstStyle/>
                    <a:p>
                      <a:r>
                        <a:rPr lang="en-CA" dirty="0" smtClean="0"/>
                        <a:t>Q1</a:t>
                      </a:r>
                      <a:endParaRPr lang="en-CA" dirty="0"/>
                    </a:p>
                  </a:txBody>
                  <a:tcPr/>
                </a:tc>
                <a:tc>
                  <a:txBody>
                    <a:bodyPr/>
                    <a:lstStyle/>
                    <a:p>
                      <a:r>
                        <a:rPr lang="en-CA" dirty="0" smtClean="0"/>
                        <a:t>0.29</a:t>
                      </a:r>
                      <a:endParaRPr lang="en-CA" dirty="0"/>
                    </a:p>
                  </a:txBody>
                  <a:tcPr/>
                </a:tc>
                <a:tc>
                  <a:txBody>
                    <a:bodyPr/>
                    <a:lstStyle/>
                    <a:p>
                      <a:r>
                        <a:rPr lang="en-CA" dirty="0" smtClean="0"/>
                        <a:t>0.95</a:t>
                      </a:r>
                      <a:endParaRPr lang="en-CA" dirty="0"/>
                    </a:p>
                  </a:txBody>
                  <a:tcPr/>
                </a:tc>
                <a:tc>
                  <a:txBody>
                    <a:bodyPr/>
                    <a:lstStyle/>
                    <a:p>
                      <a:r>
                        <a:rPr lang="en-CA" dirty="0" smtClean="0"/>
                        <a:t>3.50</a:t>
                      </a:r>
                      <a:endParaRPr lang="en-CA" dirty="0"/>
                    </a:p>
                  </a:txBody>
                  <a:tcPr/>
                </a:tc>
              </a:tr>
              <a:tr h="370840">
                <a:tc>
                  <a:txBody>
                    <a:bodyPr/>
                    <a:lstStyle/>
                    <a:p>
                      <a:r>
                        <a:rPr lang="en-CA" dirty="0" smtClean="0"/>
                        <a:t>Q2</a:t>
                      </a:r>
                      <a:endParaRPr lang="en-CA" dirty="0"/>
                    </a:p>
                  </a:txBody>
                  <a:tcPr/>
                </a:tc>
                <a:tc>
                  <a:txBody>
                    <a:bodyPr/>
                    <a:lstStyle/>
                    <a:p>
                      <a:r>
                        <a:rPr lang="en-CA" dirty="0" smtClean="0"/>
                        <a:t>0.48</a:t>
                      </a:r>
                      <a:endParaRPr lang="en-CA" dirty="0"/>
                    </a:p>
                  </a:txBody>
                  <a:tcPr/>
                </a:tc>
                <a:tc>
                  <a:txBody>
                    <a:bodyPr/>
                    <a:lstStyle/>
                    <a:p>
                      <a:r>
                        <a:rPr lang="en-CA" dirty="0" smtClean="0"/>
                        <a:t>1.66</a:t>
                      </a:r>
                      <a:endParaRPr lang="en-CA" dirty="0"/>
                    </a:p>
                  </a:txBody>
                  <a:tcPr/>
                </a:tc>
                <a:tc>
                  <a:txBody>
                    <a:bodyPr/>
                    <a:lstStyle/>
                    <a:p>
                      <a:r>
                        <a:rPr lang="en-CA" dirty="0" smtClean="0"/>
                        <a:t>5.08</a:t>
                      </a:r>
                      <a:endParaRPr lang="en-CA" dirty="0"/>
                    </a:p>
                  </a:txBody>
                  <a:tcPr/>
                </a:tc>
              </a:tr>
              <a:tr h="370840">
                <a:tc>
                  <a:txBody>
                    <a:bodyPr/>
                    <a:lstStyle/>
                    <a:p>
                      <a:r>
                        <a:rPr lang="en-CA" dirty="0" smtClean="0"/>
                        <a:t>Q3</a:t>
                      </a:r>
                      <a:endParaRPr lang="en-CA" dirty="0"/>
                    </a:p>
                  </a:txBody>
                  <a:tcPr/>
                </a:tc>
                <a:tc>
                  <a:txBody>
                    <a:bodyPr/>
                    <a:lstStyle/>
                    <a:p>
                      <a:r>
                        <a:rPr lang="en-CA" dirty="0" smtClean="0"/>
                        <a:t>0.66</a:t>
                      </a:r>
                      <a:endParaRPr lang="en-CA" dirty="0"/>
                    </a:p>
                  </a:txBody>
                  <a:tcPr/>
                </a:tc>
                <a:tc>
                  <a:txBody>
                    <a:bodyPr/>
                    <a:lstStyle/>
                    <a:p>
                      <a:r>
                        <a:rPr lang="en-CA" dirty="0" smtClean="0"/>
                        <a:t>1.78</a:t>
                      </a:r>
                      <a:endParaRPr lang="en-CA" dirty="0"/>
                    </a:p>
                  </a:txBody>
                  <a:tcPr/>
                </a:tc>
                <a:tc>
                  <a:txBody>
                    <a:bodyPr/>
                    <a:lstStyle/>
                    <a:p>
                      <a:r>
                        <a:rPr lang="en-CA" dirty="0" smtClean="0"/>
                        <a:t>5.50</a:t>
                      </a:r>
                      <a:endParaRPr lang="en-CA" dirty="0"/>
                    </a:p>
                  </a:txBody>
                  <a:tcPr/>
                </a:tc>
              </a:tr>
              <a:tr h="370840">
                <a:tc>
                  <a:txBody>
                    <a:bodyPr/>
                    <a:lstStyle/>
                    <a:p>
                      <a:r>
                        <a:rPr lang="en-CA" dirty="0" smtClean="0"/>
                        <a:t>Q4</a:t>
                      </a:r>
                      <a:endParaRPr lang="en-CA" dirty="0"/>
                    </a:p>
                  </a:txBody>
                  <a:tcPr/>
                </a:tc>
                <a:tc>
                  <a:txBody>
                    <a:bodyPr/>
                    <a:lstStyle/>
                    <a:p>
                      <a:r>
                        <a:rPr lang="en-CA" dirty="0" smtClean="0"/>
                        <a:t>1.01</a:t>
                      </a:r>
                      <a:endParaRPr lang="en-CA" dirty="0"/>
                    </a:p>
                  </a:txBody>
                  <a:tcPr/>
                </a:tc>
                <a:tc>
                  <a:txBody>
                    <a:bodyPr/>
                    <a:lstStyle/>
                    <a:p>
                      <a:r>
                        <a:rPr lang="en-CA" dirty="0" smtClean="0"/>
                        <a:t>2.92</a:t>
                      </a:r>
                      <a:endParaRPr lang="en-CA" dirty="0"/>
                    </a:p>
                  </a:txBody>
                  <a:tcPr/>
                </a:tc>
                <a:tc>
                  <a:txBody>
                    <a:bodyPr/>
                    <a:lstStyle/>
                    <a:p>
                      <a:r>
                        <a:rPr lang="en-CA" dirty="0" smtClean="0"/>
                        <a:t>6.64</a:t>
                      </a:r>
                      <a:endParaRPr lang="en-CA" dirty="0"/>
                    </a:p>
                  </a:txBody>
                  <a:tcPr/>
                </a:tc>
              </a:tr>
            </a:tbl>
          </a:graphicData>
        </a:graphic>
      </p:graphicFrame>
      <p:sp>
        <p:nvSpPr>
          <p:cNvPr id="7" name="TextBox 6"/>
          <p:cNvSpPr txBox="1"/>
          <p:nvPr/>
        </p:nvSpPr>
        <p:spPr>
          <a:xfrm>
            <a:off x="700972" y="1246706"/>
            <a:ext cx="7659404" cy="369332"/>
          </a:xfrm>
          <a:prstGeom prst="rect">
            <a:avLst/>
          </a:prstGeom>
          <a:noFill/>
        </p:spPr>
        <p:txBody>
          <a:bodyPr wrap="none" rtlCol="0">
            <a:spAutoFit/>
          </a:bodyPr>
          <a:lstStyle/>
          <a:p>
            <a:r>
              <a:rPr lang="en-CA" dirty="0" smtClean="0"/>
              <a:t>Table S7.  10-y Cumulative incidence (%) of type 2 diabetes across GRS and WC</a:t>
            </a:r>
            <a:endParaRPr lang="en-CA" dirty="0"/>
          </a:p>
        </p:txBody>
      </p:sp>
      <p:sp>
        <p:nvSpPr>
          <p:cNvPr id="8" name="TextBox 7"/>
          <p:cNvSpPr txBox="1"/>
          <p:nvPr/>
        </p:nvSpPr>
        <p:spPr>
          <a:xfrm>
            <a:off x="1371600" y="4724400"/>
            <a:ext cx="5421356" cy="923330"/>
          </a:xfrm>
          <a:prstGeom prst="rect">
            <a:avLst/>
          </a:prstGeom>
          <a:noFill/>
        </p:spPr>
        <p:txBody>
          <a:bodyPr wrap="none" rtlCol="0">
            <a:spAutoFit/>
          </a:bodyPr>
          <a:lstStyle/>
          <a:p>
            <a:r>
              <a:rPr lang="en-CA" dirty="0" smtClean="0"/>
              <a:t>2 key points:</a:t>
            </a:r>
          </a:p>
          <a:p>
            <a:r>
              <a:rPr lang="en-CA" dirty="0" smtClean="0"/>
              <a:t>	1. At any level of GRS, higher WC increased CI</a:t>
            </a:r>
          </a:p>
          <a:p>
            <a:r>
              <a:rPr lang="en-CA" dirty="0"/>
              <a:t>	</a:t>
            </a:r>
            <a:r>
              <a:rPr lang="en-CA" dirty="0" smtClean="0"/>
              <a:t>2. At any level of WC, higher GRS increased CI</a:t>
            </a:r>
            <a:endParaRPr lang="en-CA" dirty="0"/>
          </a:p>
        </p:txBody>
      </p:sp>
      <p:sp>
        <p:nvSpPr>
          <p:cNvPr id="9" name="TextBox 8"/>
          <p:cNvSpPr txBox="1"/>
          <p:nvPr/>
        </p:nvSpPr>
        <p:spPr>
          <a:xfrm>
            <a:off x="7162800" y="2389706"/>
            <a:ext cx="1676922" cy="1200329"/>
          </a:xfrm>
          <a:prstGeom prst="rect">
            <a:avLst/>
          </a:prstGeom>
          <a:noFill/>
        </p:spPr>
        <p:txBody>
          <a:bodyPr wrap="square" rtlCol="0">
            <a:spAutoFit/>
          </a:bodyPr>
          <a:lstStyle/>
          <a:p>
            <a:r>
              <a:rPr lang="en-CA" dirty="0" smtClean="0">
                <a:solidFill>
                  <a:srgbClr val="FF0000"/>
                </a:solidFill>
              </a:rPr>
              <a:t>&lt;94 m &lt;80 w</a:t>
            </a:r>
          </a:p>
          <a:p>
            <a:r>
              <a:rPr lang="en-CA" dirty="0" smtClean="0">
                <a:solidFill>
                  <a:schemeClr val="tx2">
                    <a:lumMod val="60000"/>
                    <a:lumOff val="40000"/>
                  </a:schemeClr>
                </a:solidFill>
              </a:rPr>
              <a:t>94 to &lt;102 m 80 to &lt;88 w</a:t>
            </a:r>
          </a:p>
          <a:p>
            <a:r>
              <a:rPr lang="en-CA" dirty="0" smtClean="0"/>
              <a:t>&gt;102 m &gt;88 w</a:t>
            </a:r>
            <a:endParaRPr lang="en-CA" dirty="0"/>
          </a:p>
        </p:txBody>
      </p:sp>
    </p:spTree>
    <p:extLst>
      <p:ext uri="{BB962C8B-B14F-4D97-AF65-F5344CB8AC3E}">
        <p14:creationId xmlns:p14="http://schemas.microsoft.com/office/powerpoint/2010/main" val="254299895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pic>
        <p:nvPicPr>
          <p:cNvPr id="3" name="Picture 2"/>
          <p:cNvPicPr>
            <a:picLocks noChangeAspect="1"/>
          </p:cNvPicPr>
          <p:nvPr/>
        </p:nvPicPr>
        <p:blipFill>
          <a:blip r:embed="rId2" cstate="print"/>
          <a:stretch>
            <a:fillRect/>
          </a:stretch>
        </p:blipFill>
        <p:spPr>
          <a:xfrm>
            <a:off x="1136424" y="1114640"/>
            <a:ext cx="6871152" cy="5289035"/>
          </a:xfrm>
          <a:prstGeom prst="rect">
            <a:avLst/>
          </a:prstGeom>
        </p:spPr>
      </p:pic>
      <p:sp>
        <p:nvSpPr>
          <p:cNvPr id="6" name="TextBox 5"/>
          <p:cNvSpPr txBox="1"/>
          <p:nvPr/>
        </p:nvSpPr>
        <p:spPr>
          <a:xfrm>
            <a:off x="6175414" y="2257640"/>
            <a:ext cx="1452642" cy="923330"/>
          </a:xfrm>
          <a:prstGeom prst="rect">
            <a:avLst/>
          </a:prstGeom>
          <a:noFill/>
        </p:spPr>
        <p:txBody>
          <a:bodyPr wrap="none" rtlCol="0">
            <a:spAutoFit/>
          </a:bodyPr>
          <a:lstStyle/>
          <a:p>
            <a:r>
              <a:rPr lang="en-CA" dirty="0" smtClean="0">
                <a:solidFill>
                  <a:srgbClr val="FF0000"/>
                </a:solidFill>
              </a:rPr>
              <a:t>11-18 High</a:t>
            </a:r>
          </a:p>
          <a:p>
            <a:r>
              <a:rPr lang="en-CA" dirty="0" smtClean="0">
                <a:solidFill>
                  <a:schemeClr val="tx2">
                    <a:lumMod val="60000"/>
                    <a:lumOff val="40000"/>
                  </a:schemeClr>
                </a:solidFill>
              </a:rPr>
              <a:t>7-10 Medium</a:t>
            </a:r>
          </a:p>
          <a:p>
            <a:r>
              <a:rPr lang="en-CA" dirty="0" smtClean="0"/>
              <a:t>0-6 Low</a:t>
            </a:r>
            <a:endParaRPr lang="en-CA" dirty="0"/>
          </a:p>
        </p:txBody>
      </p:sp>
    </p:spTree>
    <p:extLst>
      <p:ext uri="{BB962C8B-B14F-4D97-AF65-F5344CB8AC3E}">
        <p14:creationId xmlns:p14="http://schemas.microsoft.com/office/powerpoint/2010/main" val="160909397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Results</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
        <p:nvSpPr>
          <p:cNvPr id="6" name="TextBox 5"/>
          <p:cNvSpPr txBox="1"/>
          <p:nvPr/>
        </p:nvSpPr>
        <p:spPr>
          <a:xfrm>
            <a:off x="7461477" y="2743200"/>
            <a:ext cx="1452642" cy="923330"/>
          </a:xfrm>
          <a:prstGeom prst="rect">
            <a:avLst/>
          </a:prstGeom>
          <a:noFill/>
        </p:spPr>
        <p:txBody>
          <a:bodyPr wrap="none" rtlCol="0">
            <a:spAutoFit/>
          </a:bodyPr>
          <a:lstStyle/>
          <a:p>
            <a:r>
              <a:rPr lang="en-CA" dirty="0" smtClean="0">
                <a:solidFill>
                  <a:srgbClr val="FF0000"/>
                </a:solidFill>
              </a:rPr>
              <a:t>11-18 High</a:t>
            </a:r>
          </a:p>
          <a:p>
            <a:r>
              <a:rPr lang="en-CA" dirty="0" smtClean="0">
                <a:solidFill>
                  <a:schemeClr val="tx2">
                    <a:lumMod val="60000"/>
                    <a:lumOff val="40000"/>
                  </a:schemeClr>
                </a:solidFill>
              </a:rPr>
              <a:t>7-10 Medium</a:t>
            </a:r>
          </a:p>
          <a:p>
            <a:r>
              <a:rPr lang="en-CA" dirty="0" smtClean="0"/>
              <a:t>0-6 Low</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2728906371"/>
              </p:ext>
            </p:extLst>
          </p:nvPr>
        </p:nvGraphicFramePr>
        <p:xfrm>
          <a:off x="990600" y="236220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CA" dirty="0" smtClean="0"/>
                        <a:t>GRS</a:t>
                      </a:r>
                      <a:endParaRPr lang="en-CA" dirty="0"/>
                    </a:p>
                  </a:txBody>
                  <a:tcPr/>
                </a:tc>
                <a:tc>
                  <a:txBody>
                    <a:bodyPr/>
                    <a:lstStyle/>
                    <a:p>
                      <a:r>
                        <a:rPr lang="en-CA" dirty="0" smtClean="0"/>
                        <a:t>Low</a:t>
                      </a:r>
                      <a:endParaRPr lang="en-CA" dirty="0"/>
                    </a:p>
                  </a:txBody>
                  <a:tcPr/>
                </a:tc>
                <a:tc>
                  <a:txBody>
                    <a:bodyPr/>
                    <a:lstStyle/>
                    <a:p>
                      <a:r>
                        <a:rPr lang="en-CA" dirty="0" smtClean="0"/>
                        <a:t>Medium</a:t>
                      </a:r>
                      <a:endParaRPr lang="en-CA" dirty="0"/>
                    </a:p>
                  </a:txBody>
                  <a:tcPr/>
                </a:tc>
                <a:tc>
                  <a:txBody>
                    <a:bodyPr/>
                    <a:lstStyle/>
                    <a:p>
                      <a:r>
                        <a:rPr lang="en-CA" dirty="0" smtClean="0"/>
                        <a:t>High</a:t>
                      </a:r>
                      <a:endParaRPr lang="en-CA" dirty="0"/>
                    </a:p>
                  </a:txBody>
                  <a:tcPr/>
                </a:tc>
              </a:tr>
              <a:tr h="370840">
                <a:tc>
                  <a:txBody>
                    <a:bodyPr/>
                    <a:lstStyle/>
                    <a:p>
                      <a:r>
                        <a:rPr lang="en-CA" dirty="0" smtClean="0"/>
                        <a:t>Q1</a:t>
                      </a:r>
                      <a:endParaRPr lang="en-CA" dirty="0"/>
                    </a:p>
                  </a:txBody>
                  <a:tcPr/>
                </a:tc>
                <a:tc>
                  <a:txBody>
                    <a:bodyPr/>
                    <a:lstStyle/>
                    <a:p>
                      <a:r>
                        <a:rPr lang="en-CA" dirty="0" smtClean="0"/>
                        <a:t>1.45</a:t>
                      </a:r>
                      <a:endParaRPr lang="en-CA" dirty="0"/>
                    </a:p>
                  </a:txBody>
                  <a:tcPr/>
                </a:tc>
                <a:tc>
                  <a:txBody>
                    <a:bodyPr/>
                    <a:lstStyle/>
                    <a:p>
                      <a:r>
                        <a:rPr lang="en-CA" dirty="0" smtClean="0"/>
                        <a:t>1.25</a:t>
                      </a:r>
                      <a:endParaRPr lang="en-CA" dirty="0"/>
                    </a:p>
                  </a:txBody>
                  <a:tcPr/>
                </a:tc>
                <a:tc>
                  <a:txBody>
                    <a:bodyPr/>
                    <a:lstStyle/>
                    <a:p>
                      <a:r>
                        <a:rPr lang="en-CA" dirty="0" smtClean="0"/>
                        <a:t>1.04</a:t>
                      </a:r>
                      <a:endParaRPr lang="en-CA" dirty="0"/>
                    </a:p>
                  </a:txBody>
                  <a:tcPr/>
                </a:tc>
              </a:tr>
              <a:tr h="370840">
                <a:tc>
                  <a:txBody>
                    <a:bodyPr/>
                    <a:lstStyle/>
                    <a:p>
                      <a:r>
                        <a:rPr lang="en-CA" dirty="0" smtClean="0"/>
                        <a:t>Q2</a:t>
                      </a:r>
                      <a:endParaRPr lang="en-CA" dirty="0"/>
                    </a:p>
                  </a:txBody>
                  <a:tcPr/>
                </a:tc>
                <a:tc>
                  <a:txBody>
                    <a:bodyPr/>
                    <a:lstStyle/>
                    <a:p>
                      <a:r>
                        <a:rPr lang="en-CA" dirty="0" smtClean="0"/>
                        <a:t>2.03</a:t>
                      </a:r>
                      <a:endParaRPr lang="en-CA" dirty="0"/>
                    </a:p>
                  </a:txBody>
                  <a:tcPr/>
                </a:tc>
                <a:tc>
                  <a:txBody>
                    <a:bodyPr/>
                    <a:lstStyle/>
                    <a:p>
                      <a:r>
                        <a:rPr lang="en-CA" dirty="0" smtClean="0"/>
                        <a:t>1.89</a:t>
                      </a:r>
                      <a:endParaRPr lang="en-CA" dirty="0"/>
                    </a:p>
                  </a:txBody>
                  <a:tcPr/>
                </a:tc>
                <a:tc>
                  <a:txBody>
                    <a:bodyPr/>
                    <a:lstStyle/>
                    <a:p>
                      <a:r>
                        <a:rPr lang="en-CA" dirty="0" smtClean="0"/>
                        <a:t>1.58</a:t>
                      </a:r>
                      <a:endParaRPr lang="en-CA" dirty="0"/>
                    </a:p>
                  </a:txBody>
                  <a:tcPr/>
                </a:tc>
              </a:tr>
              <a:tr h="370840">
                <a:tc>
                  <a:txBody>
                    <a:bodyPr/>
                    <a:lstStyle/>
                    <a:p>
                      <a:r>
                        <a:rPr lang="en-CA" dirty="0" smtClean="0"/>
                        <a:t>Q3</a:t>
                      </a:r>
                      <a:endParaRPr lang="en-CA" dirty="0"/>
                    </a:p>
                  </a:txBody>
                  <a:tcPr/>
                </a:tc>
                <a:tc>
                  <a:txBody>
                    <a:bodyPr/>
                    <a:lstStyle/>
                    <a:p>
                      <a:r>
                        <a:rPr lang="en-CA" dirty="0" smtClean="0"/>
                        <a:t>2.76</a:t>
                      </a:r>
                      <a:endParaRPr lang="en-CA" dirty="0"/>
                    </a:p>
                  </a:txBody>
                  <a:tcPr/>
                </a:tc>
                <a:tc>
                  <a:txBody>
                    <a:bodyPr/>
                    <a:lstStyle/>
                    <a:p>
                      <a:r>
                        <a:rPr lang="en-CA" dirty="0" smtClean="0"/>
                        <a:t>2.02</a:t>
                      </a:r>
                      <a:endParaRPr lang="en-CA" dirty="0"/>
                    </a:p>
                  </a:txBody>
                  <a:tcPr/>
                </a:tc>
                <a:tc>
                  <a:txBody>
                    <a:bodyPr/>
                    <a:lstStyle/>
                    <a:p>
                      <a:r>
                        <a:rPr lang="en-CA" dirty="0" smtClean="0"/>
                        <a:t>1.88</a:t>
                      </a:r>
                      <a:endParaRPr lang="en-CA" dirty="0"/>
                    </a:p>
                  </a:txBody>
                  <a:tcPr/>
                </a:tc>
              </a:tr>
              <a:tr h="370840">
                <a:tc>
                  <a:txBody>
                    <a:bodyPr/>
                    <a:lstStyle/>
                    <a:p>
                      <a:r>
                        <a:rPr lang="en-CA" dirty="0" smtClean="0"/>
                        <a:t>Q4</a:t>
                      </a:r>
                      <a:endParaRPr lang="en-CA" dirty="0"/>
                    </a:p>
                  </a:txBody>
                  <a:tcPr/>
                </a:tc>
                <a:tc>
                  <a:txBody>
                    <a:bodyPr/>
                    <a:lstStyle/>
                    <a:p>
                      <a:r>
                        <a:rPr lang="en-CA" dirty="0" smtClean="0"/>
                        <a:t>3.27</a:t>
                      </a:r>
                      <a:endParaRPr lang="en-CA" dirty="0"/>
                    </a:p>
                  </a:txBody>
                  <a:tcPr/>
                </a:tc>
                <a:tc>
                  <a:txBody>
                    <a:bodyPr/>
                    <a:lstStyle/>
                    <a:p>
                      <a:r>
                        <a:rPr lang="en-CA" dirty="0" smtClean="0"/>
                        <a:t>3.01</a:t>
                      </a:r>
                      <a:endParaRPr lang="en-CA" dirty="0"/>
                    </a:p>
                  </a:txBody>
                  <a:tcPr/>
                </a:tc>
                <a:tc>
                  <a:txBody>
                    <a:bodyPr/>
                    <a:lstStyle/>
                    <a:p>
                      <a:r>
                        <a:rPr lang="en-CA" dirty="0" smtClean="0"/>
                        <a:t>2.75</a:t>
                      </a:r>
                      <a:endParaRPr lang="en-CA" dirty="0"/>
                    </a:p>
                  </a:txBody>
                  <a:tcPr/>
                </a:tc>
              </a:tr>
            </a:tbl>
          </a:graphicData>
        </a:graphic>
      </p:graphicFrame>
      <p:sp>
        <p:nvSpPr>
          <p:cNvPr id="7" name="TextBox 6"/>
          <p:cNvSpPr txBox="1"/>
          <p:nvPr/>
        </p:nvSpPr>
        <p:spPr>
          <a:xfrm>
            <a:off x="700972" y="1246706"/>
            <a:ext cx="7742056" cy="369332"/>
          </a:xfrm>
          <a:prstGeom prst="rect">
            <a:avLst/>
          </a:prstGeom>
          <a:noFill/>
        </p:spPr>
        <p:txBody>
          <a:bodyPr wrap="none" rtlCol="0">
            <a:spAutoFit/>
          </a:bodyPr>
          <a:lstStyle/>
          <a:p>
            <a:r>
              <a:rPr lang="en-CA" dirty="0" smtClean="0"/>
              <a:t>Table S9.  10-y Cumulative incidence (%) of type 2 diabetes across GRS and </a:t>
            </a:r>
            <a:r>
              <a:rPr lang="en-CA" dirty="0" err="1" smtClean="0"/>
              <a:t>rMDS</a:t>
            </a:r>
            <a:endParaRPr lang="en-CA" dirty="0"/>
          </a:p>
        </p:txBody>
      </p:sp>
      <p:sp>
        <p:nvSpPr>
          <p:cNvPr id="8" name="TextBox 7"/>
          <p:cNvSpPr txBox="1"/>
          <p:nvPr/>
        </p:nvSpPr>
        <p:spPr>
          <a:xfrm>
            <a:off x="1371600" y="4724400"/>
            <a:ext cx="5682646" cy="923330"/>
          </a:xfrm>
          <a:prstGeom prst="rect">
            <a:avLst/>
          </a:prstGeom>
          <a:noFill/>
        </p:spPr>
        <p:txBody>
          <a:bodyPr wrap="none" rtlCol="0">
            <a:spAutoFit/>
          </a:bodyPr>
          <a:lstStyle/>
          <a:p>
            <a:r>
              <a:rPr lang="en-CA" dirty="0" smtClean="0"/>
              <a:t>2 key points:</a:t>
            </a:r>
          </a:p>
          <a:p>
            <a:r>
              <a:rPr lang="en-CA" dirty="0" smtClean="0"/>
              <a:t>	1. At any level of GRS, higher </a:t>
            </a:r>
            <a:r>
              <a:rPr lang="en-CA" dirty="0" err="1" smtClean="0"/>
              <a:t>rMDS</a:t>
            </a:r>
            <a:r>
              <a:rPr lang="en-CA" dirty="0" smtClean="0"/>
              <a:t> decreased CI</a:t>
            </a:r>
          </a:p>
          <a:p>
            <a:r>
              <a:rPr lang="en-CA" dirty="0"/>
              <a:t>	</a:t>
            </a:r>
            <a:r>
              <a:rPr lang="en-CA" dirty="0" smtClean="0"/>
              <a:t>2. At any level of </a:t>
            </a:r>
            <a:r>
              <a:rPr lang="en-CA" dirty="0" err="1" smtClean="0"/>
              <a:t>rMDS</a:t>
            </a:r>
            <a:r>
              <a:rPr lang="en-CA" dirty="0" smtClean="0"/>
              <a:t>, higher GRS increased CI</a:t>
            </a:r>
            <a:endParaRPr lang="en-CA" dirty="0"/>
          </a:p>
        </p:txBody>
      </p:sp>
    </p:spTree>
    <p:extLst>
      <p:ext uri="{BB962C8B-B14F-4D97-AF65-F5344CB8AC3E}">
        <p14:creationId xmlns:p14="http://schemas.microsoft.com/office/powerpoint/2010/main" val="377566629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EPIC </a:t>
            </a:r>
            <a:r>
              <a:rPr lang="en-CA" dirty="0" err="1" smtClean="0">
                <a:solidFill>
                  <a:schemeClr val="tx2"/>
                </a:solidFill>
                <a:effectLst>
                  <a:outerShdw blurRad="38100" dist="38100" dir="2700000" algn="tl">
                    <a:srgbClr val="000000">
                      <a:alpha val="43137"/>
                    </a:srgbClr>
                  </a:outerShdw>
                </a:effectLst>
              </a:rPr>
              <a:t>InterAct</a:t>
            </a:r>
            <a:r>
              <a:rPr lang="en-CA" dirty="0" smtClean="0">
                <a:solidFill>
                  <a:schemeClr val="tx2"/>
                </a:solidFill>
                <a:effectLst>
                  <a:outerShdw blurRad="38100" dist="38100" dir="2700000" algn="tl">
                    <a:srgbClr val="000000">
                      <a:alpha val="43137"/>
                    </a:srgbClr>
                  </a:outerShdw>
                </a:effectLst>
              </a:rPr>
              <a:t>: Importance</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Largest study of T2D with measures of genetic susceptibility</a:t>
            </a:r>
          </a:p>
          <a:p>
            <a:r>
              <a:rPr lang="en-CA" dirty="0" smtClean="0"/>
              <a:t>High statistical power</a:t>
            </a:r>
          </a:p>
          <a:p>
            <a:r>
              <a:rPr lang="en-CA" dirty="0" smtClean="0"/>
              <a:t>Participants in whom genetic risk score is strongest are at LOW absolute risk…</a:t>
            </a:r>
          </a:p>
          <a:p>
            <a:r>
              <a:rPr lang="en-CA" dirty="0" smtClean="0"/>
              <a:t>Absence of gene-environment interaction emphasizes the importance of lifestyle in prevention of T2DM</a:t>
            </a:r>
            <a:endParaRPr lang="en-CA" dirty="0"/>
          </a:p>
        </p:txBody>
      </p:sp>
      <p:sp>
        <p:nvSpPr>
          <p:cNvPr id="4" name="TextBox 3"/>
          <p:cNvSpPr txBox="1"/>
          <p:nvPr/>
        </p:nvSpPr>
        <p:spPr>
          <a:xfrm>
            <a:off x="5562600" y="6400800"/>
            <a:ext cx="3368936" cy="369332"/>
          </a:xfrm>
          <a:prstGeom prst="rect">
            <a:avLst/>
          </a:prstGeom>
          <a:noFill/>
        </p:spPr>
        <p:txBody>
          <a:bodyPr wrap="none" rtlCol="0">
            <a:spAutoFit/>
          </a:bodyPr>
          <a:lstStyle/>
          <a:p>
            <a:r>
              <a:rPr lang="en-CA" dirty="0" err="1" smtClean="0"/>
              <a:t>Romaguera</a:t>
            </a:r>
            <a:r>
              <a:rPr lang="en-CA" dirty="0" smtClean="0"/>
              <a:t> et al., </a:t>
            </a:r>
            <a:r>
              <a:rPr lang="en-CA" dirty="0" err="1" smtClean="0"/>
              <a:t>Diab</a:t>
            </a:r>
            <a:r>
              <a:rPr lang="en-CA" dirty="0" smtClean="0"/>
              <a:t> Care, 2011</a:t>
            </a:r>
            <a:endParaRPr lang="en-CA" dirty="0"/>
          </a:p>
        </p:txBody>
      </p:sp>
    </p:spTree>
    <p:extLst>
      <p:ext uri="{BB962C8B-B14F-4D97-AF65-F5344CB8AC3E}">
        <p14:creationId xmlns:p14="http://schemas.microsoft.com/office/powerpoint/2010/main" val="362064607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Approach #3</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i="1" dirty="0" smtClean="0"/>
              <a:t>Randomized controlled trial</a:t>
            </a:r>
          </a:p>
          <a:p>
            <a:pPr lvl="1"/>
            <a:r>
              <a:rPr lang="en-US" i="1" dirty="0" smtClean="0"/>
              <a:t>SNP-based</a:t>
            </a:r>
          </a:p>
          <a:p>
            <a:pPr lvl="1"/>
            <a:r>
              <a:rPr lang="en-US" i="1" dirty="0" smtClean="0"/>
              <a:t>Randomization to diets of various macronutrient compositions</a:t>
            </a:r>
          </a:p>
          <a:p>
            <a:pPr lvl="1"/>
            <a:r>
              <a:rPr lang="en-US" i="1" dirty="0" smtClean="0"/>
              <a:t>Body composition</a:t>
            </a:r>
          </a:p>
        </p:txBody>
      </p:sp>
      <p:pic>
        <p:nvPicPr>
          <p:cNvPr id="5" name="Picture 4"/>
          <p:cNvPicPr>
            <a:picLocks noChangeAspect="1"/>
          </p:cNvPicPr>
          <p:nvPr/>
        </p:nvPicPr>
        <p:blipFill>
          <a:blip r:embed="rId2" cstate="print"/>
          <a:stretch>
            <a:fillRect/>
          </a:stretch>
        </p:blipFill>
        <p:spPr>
          <a:xfrm>
            <a:off x="263847" y="4114800"/>
            <a:ext cx="8422953" cy="1176372"/>
          </a:xfrm>
          <a:prstGeom prst="rect">
            <a:avLst/>
          </a:prstGeom>
        </p:spPr>
      </p:pic>
      <p:pic>
        <p:nvPicPr>
          <p:cNvPr id="4" name="Picture 3"/>
          <p:cNvPicPr>
            <a:picLocks noChangeAspect="1"/>
          </p:cNvPicPr>
          <p:nvPr/>
        </p:nvPicPr>
        <p:blipFill>
          <a:blip r:embed="rId3" cstate="print"/>
          <a:stretch>
            <a:fillRect/>
          </a:stretch>
        </p:blipFill>
        <p:spPr>
          <a:xfrm>
            <a:off x="263847" y="5291172"/>
            <a:ext cx="8711925" cy="1146020"/>
          </a:xfrm>
          <a:prstGeom prst="rect">
            <a:avLst/>
          </a:prstGeom>
        </p:spPr>
      </p:pic>
    </p:spTree>
    <p:extLst>
      <p:ext uri="{BB962C8B-B14F-4D97-AF65-F5344CB8AC3E}">
        <p14:creationId xmlns:p14="http://schemas.microsoft.com/office/powerpoint/2010/main" val="189786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Gene effect: The presence of a gene (SNP) influences risk of disease</a:t>
            </a:r>
          </a:p>
          <a:p>
            <a:r>
              <a:rPr lang="en-US" dirty="0" smtClean="0"/>
              <a:t>Environment effect: Exposure to an environmental factor influences risk of disease</a:t>
            </a:r>
          </a:p>
          <a:p>
            <a:r>
              <a:rPr lang="en-US" dirty="0" smtClean="0"/>
              <a:t>Gene x Environment Interaction: </a:t>
            </a:r>
          </a:p>
          <a:p>
            <a:pPr lvl="1"/>
            <a:r>
              <a:rPr lang="en-US" dirty="0" smtClean="0"/>
              <a:t>The effect of genotype on disease risk depends on exposure to an environmental factor</a:t>
            </a:r>
          </a:p>
          <a:p>
            <a:pPr lvl="1"/>
            <a:r>
              <a:rPr lang="en-US" dirty="0" smtClean="0"/>
              <a:t>The effect of exposure to an environmental factor on disease risk depends on genotype</a:t>
            </a:r>
          </a:p>
          <a:p>
            <a:pPr lvl="1"/>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8686800" cy="4525963"/>
          </a:xfrm>
        </p:spPr>
        <p:txBody>
          <a:bodyPr>
            <a:normAutofit/>
          </a:bodyPr>
          <a:lstStyle/>
          <a:p>
            <a:r>
              <a:rPr lang="en-CA" dirty="0" smtClean="0"/>
              <a:t>Randomized controlled trial of 4 diets, differing in protein, carbohydrate, and fat for weight loss </a:t>
            </a:r>
            <a:r>
              <a:rPr lang="en-CA" sz="2000" dirty="0" smtClean="0"/>
              <a:t>(Sacks et al., NEJM, 2009)</a:t>
            </a:r>
          </a:p>
          <a:p>
            <a:r>
              <a:rPr lang="en-CA" dirty="0" smtClean="0"/>
              <a:t>Main papers found no overall influence of dietary macronutrients on changes in body weight, waist circumference, or body composition over 2 years </a:t>
            </a:r>
            <a:r>
              <a:rPr lang="en-CA" sz="2000" dirty="0" smtClean="0"/>
              <a:t>(Sacks et al., 2009; de Souza et al., 2011)</a:t>
            </a:r>
          </a:p>
          <a:p>
            <a:endParaRPr lang="en-CA" sz="2000" dirty="0" smtClean="0"/>
          </a:p>
          <a:p>
            <a:endParaRPr lang="en-CA" dirty="0" smtClean="0"/>
          </a:p>
        </p:txBody>
      </p:sp>
    </p:spTree>
    <p:extLst>
      <p:ext uri="{BB962C8B-B14F-4D97-AF65-F5344CB8AC3E}">
        <p14:creationId xmlns:p14="http://schemas.microsoft.com/office/powerpoint/2010/main" val="22252214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Let’s refresh our memories…</a:t>
            </a:r>
          </a:p>
          <a:p>
            <a:pPr lvl="1"/>
            <a:endParaRPr lang="en-US" dirty="0" smtClean="0"/>
          </a:p>
        </p:txBody>
      </p:sp>
    </p:spTree>
    <p:extLst>
      <p:ext uri="{BB962C8B-B14F-4D97-AF65-F5344CB8AC3E}">
        <p14:creationId xmlns:p14="http://schemas.microsoft.com/office/powerpoint/2010/main" val="64762597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are these considered the “gold standard” of medical evidence?</a:t>
            </a:r>
          </a:p>
          <a:p>
            <a:pPr lvl="1"/>
            <a:endParaRPr lang="en-US" dirty="0" smtClean="0"/>
          </a:p>
        </p:txBody>
      </p:sp>
    </p:spTree>
    <p:extLst>
      <p:ext uri="{BB962C8B-B14F-4D97-AF65-F5344CB8AC3E}">
        <p14:creationId xmlns:p14="http://schemas.microsoft.com/office/powerpoint/2010/main" val="114713983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are these considered the “gold standard” of medical evidence?</a:t>
            </a:r>
          </a:p>
          <a:p>
            <a:pPr lvl="1"/>
            <a:r>
              <a:rPr lang="en-US" dirty="0" smtClean="0"/>
              <a:t>Balances known and unknown confounders</a:t>
            </a:r>
          </a:p>
          <a:p>
            <a:pPr lvl="1"/>
            <a:r>
              <a:rPr lang="en-US" dirty="0" smtClean="0"/>
              <a:t>Isolates the effect of treatment on the outcome of interest</a:t>
            </a:r>
          </a:p>
          <a:p>
            <a:pPr lvl="1"/>
            <a:r>
              <a:rPr lang="en-US" dirty="0" smtClean="0"/>
              <a:t>Allows you to determine “causality”</a:t>
            </a:r>
          </a:p>
          <a:p>
            <a:pPr lvl="1"/>
            <a:endParaRPr lang="en-US" dirty="0" smtClean="0"/>
          </a:p>
        </p:txBody>
      </p:sp>
    </p:spTree>
    <p:extLst>
      <p:ext uri="{BB962C8B-B14F-4D97-AF65-F5344CB8AC3E}">
        <p14:creationId xmlns:p14="http://schemas.microsoft.com/office/powerpoint/2010/main" val="114713983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8686800" cy="4525963"/>
          </a:xfrm>
        </p:spPr>
        <p:txBody>
          <a:bodyPr>
            <a:normAutofit/>
          </a:bodyPr>
          <a:lstStyle/>
          <a:p>
            <a:r>
              <a:rPr lang="en-CA" dirty="0" smtClean="0"/>
              <a:t>2-y RCT for weight loss</a:t>
            </a:r>
            <a:endParaRPr lang="en-CA" dirty="0"/>
          </a:p>
          <a:p>
            <a:r>
              <a:rPr lang="en-CA" dirty="0" smtClean="0"/>
              <a:t>N=811 participants on one of 4 energy-restricted diets </a:t>
            </a:r>
          </a:p>
          <a:p>
            <a:pPr marL="457200" lvl="1" indent="0">
              <a:buNone/>
            </a:pPr>
            <a:endParaRPr lang="en-CA" dirty="0" smtClean="0"/>
          </a:p>
        </p:txBody>
      </p:sp>
      <p:graphicFrame>
        <p:nvGraphicFramePr>
          <p:cNvPr id="4" name="Table 3"/>
          <p:cNvGraphicFramePr>
            <a:graphicFrameLocks noGrp="1"/>
          </p:cNvGraphicFramePr>
          <p:nvPr>
            <p:extLst>
              <p:ext uri="{D42A27DB-BD31-4B8C-83A1-F6EECF244321}">
                <p14:modId xmlns:p14="http://schemas.microsoft.com/office/powerpoint/2010/main" val="1076188776"/>
              </p:ext>
            </p:extLst>
          </p:nvPr>
        </p:nvGraphicFramePr>
        <p:xfrm>
          <a:off x="1600200" y="3352800"/>
          <a:ext cx="6096000" cy="29311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CA" dirty="0" smtClean="0"/>
                        <a:t>Diet</a:t>
                      </a:r>
                      <a:endParaRPr lang="en-CA" dirty="0"/>
                    </a:p>
                  </a:txBody>
                  <a:tcPr/>
                </a:tc>
                <a:tc>
                  <a:txBody>
                    <a:bodyPr/>
                    <a:lstStyle/>
                    <a:p>
                      <a:r>
                        <a:rPr lang="en-CA" dirty="0" smtClean="0"/>
                        <a:t>Carb</a:t>
                      </a:r>
                      <a:endParaRPr lang="en-CA" dirty="0"/>
                    </a:p>
                  </a:txBody>
                  <a:tcPr/>
                </a:tc>
                <a:tc>
                  <a:txBody>
                    <a:bodyPr/>
                    <a:lstStyle/>
                    <a:p>
                      <a:r>
                        <a:rPr lang="en-CA" dirty="0" smtClean="0"/>
                        <a:t>Protein</a:t>
                      </a:r>
                      <a:endParaRPr lang="en-CA" dirty="0"/>
                    </a:p>
                  </a:txBody>
                  <a:tcPr/>
                </a:tc>
                <a:tc>
                  <a:txBody>
                    <a:bodyPr/>
                    <a:lstStyle/>
                    <a:p>
                      <a:r>
                        <a:rPr lang="en-CA" dirty="0" smtClean="0"/>
                        <a:t>Fat</a:t>
                      </a:r>
                      <a:endParaRPr lang="en-CA" dirty="0"/>
                    </a:p>
                  </a:txBody>
                  <a:tcPr/>
                </a:tc>
              </a:tr>
              <a:tr h="370840">
                <a:tc>
                  <a:txBody>
                    <a:bodyPr/>
                    <a:lstStyle/>
                    <a:p>
                      <a:r>
                        <a:rPr lang="en-CA" dirty="0" err="1" smtClean="0"/>
                        <a:t>Avg</a:t>
                      </a:r>
                      <a:r>
                        <a:rPr lang="en-CA" dirty="0" smtClean="0"/>
                        <a:t> Protein, Low</a:t>
                      </a:r>
                      <a:r>
                        <a:rPr lang="en-CA" baseline="0" dirty="0" smtClean="0"/>
                        <a:t> Fat</a:t>
                      </a:r>
                      <a:endParaRPr lang="en-CA" dirty="0"/>
                    </a:p>
                  </a:txBody>
                  <a:tcPr/>
                </a:tc>
                <a:tc>
                  <a:txBody>
                    <a:bodyPr/>
                    <a:lstStyle/>
                    <a:p>
                      <a:r>
                        <a:rPr lang="en-CA" dirty="0" smtClean="0"/>
                        <a:t>65</a:t>
                      </a:r>
                      <a:endParaRPr lang="en-CA" dirty="0"/>
                    </a:p>
                  </a:txBody>
                  <a:tcPr/>
                </a:tc>
                <a:tc>
                  <a:txBody>
                    <a:bodyPr/>
                    <a:lstStyle/>
                    <a:p>
                      <a:r>
                        <a:rPr lang="en-CA" dirty="0" smtClean="0"/>
                        <a:t>15</a:t>
                      </a:r>
                      <a:endParaRPr lang="en-CA" dirty="0"/>
                    </a:p>
                  </a:txBody>
                  <a:tcPr/>
                </a:tc>
                <a:tc>
                  <a:txBody>
                    <a:bodyPr/>
                    <a:lstStyle/>
                    <a:p>
                      <a:r>
                        <a:rPr lang="en-CA" dirty="0" smtClean="0"/>
                        <a:t>20</a:t>
                      </a:r>
                      <a:endParaRPr lang="en-CA" dirty="0"/>
                    </a:p>
                  </a:txBody>
                  <a:tcPr/>
                </a:tc>
              </a:tr>
              <a:tr h="370840">
                <a:tc>
                  <a:txBody>
                    <a:bodyPr/>
                    <a:lstStyle/>
                    <a:p>
                      <a:r>
                        <a:rPr lang="en-CA" dirty="0" smtClean="0"/>
                        <a:t>High</a:t>
                      </a:r>
                      <a:r>
                        <a:rPr lang="en-CA" baseline="0" dirty="0" smtClean="0"/>
                        <a:t> Protein, Low Fat</a:t>
                      </a:r>
                      <a:endParaRPr lang="en-CA" dirty="0"/>
                    </a:p>
                  </a:txBody>
                  <a:tcPr/>
                </a:tc>
                <a:tc>
                  <a:txBody>
                    <a:bodyPr/>
                    <a:lstStyle/>
                    <a:p>
                      <a:r>
                        <a:rPr lang="en-CA" dirty="0" smtClean="0"/>
                        <a:t>55</a:t>
                      </a:r>
                      <a:endParaRPr lang="en-CA" dirty="0"/>
                    </a:p>
                  </a:txBody>
                  <a:tcPr/>
                </a:tc>
                <a:tc>
                  <a:txBody>
                    <a:bodyPr/>
                    <a:lstStyle/>
                    <a:p>
                      <a:r>
                        <a:rPr lang="en-CA" dirty="0" smtClean="0"/>
                        <a:t>25</a:t>
                      </a:r>
                      <a:endParaRPr lang="en-CA" dirty="0"/>
                    </a:p>
                  </a:txBody>
                  <a:tcPr/>
                </a:tc>
                <a:tc>
                  <a:txBody>
                    <a:bodyPr/>
                    <a:lstStyle/>
                    <a:p>
                      <a:r>
                        <a:rPr lang="en-CA" dirty="0" smtClean="0"/>
                        <a:t>20</a:t>
                      </a:r>
                      <a:endParaRPr lang="en-CA" dirty="0"/>
                    </a:p>
                  </a:txBody>
                  <a:tcPr/>
                </a:tc>
              </a:tr>
              <a:tr h="370840">
                <a:tc>
                  <a:txBody>
                    <a:bodyPr/>
                    <a:lstStyle/>
                    <a:p>
                      <a:r>
                        <a:rPr lang="en-CA" dirty="0" err="1" smtClean="0"/>
                        <a:t>Avg</a:t>
                      </a:r>
                      <a:r>
                        <a:rPr lang="en-CA" baseline="0" dirty="0" smtClean="0"/>
                        <a:t> </a:t>
                      </a:r>
                      <a:r>
                        <a:rPr lang="en-CA" dirty="0" smtClean="0"/>
                        <a:t>Protein, High Fat</a:t>
                      </a:r>
                      <a:endParaRPr lang="en-CA" dirty="0"/>
                    </a:p>
                  </a:txBody>
                  <a:tcPr/>
                </a:tc>
                <a:tc>
                  <a:txBody>
                    <a:bodyPr/>
                    <a:lstStyle/>
                    <a:p>
                      <a:r>
                        <a:rPr lang="en-CA" dirty="0" smtClean="0"/>
                        <a:t>45</a:t>
                      </a:r>
                      <a:endParaRPr lang="en-CA" dirty="0"/>
                    </a:p>
                  </a:txBody>
                  <a:tcPr/>
                </a:tc>
                <a:tc>
                  <a:txBody>
                    <a:bodyPr/>
                    <a:lstStyle/>
                    <a:p>
                      <a:r>
                        <a:rPr lang="en-CA" dirty="0" smtClean="0"/>
                        <a:t>15</a:t>
                      </a:r>
                      <a:endParaRPr lang="en-CA" dirty="0"/>
                    </a:p>
                  </a:txBody>
                  <a:tcPr/>
                </a:tc>
                <a:tc>
                  <a:txBody>
                    <a:bodyPr/>
                    <a:lstStyle/>
                    <a:p>
                      <a:r>
                        <a:rPr lang="en-CA" dirty="0" smtClean="0"/>
                        <a:t>40</a:t>
                      </a:r>
                      <a:endParaRPr lang="en-CA" dirty="0"/>
                    </a:p>
                  </a:txBody>
                  <a:tcPr/>
                </a:tc>
              </a:tr>
              <a:tr h="370840">
                <a:tc>
                  <a:txBody>
                    <a:bodyPr/>
                    <a:lstStyle/>
                    <a:p>
                      <a:r>
                        <a:rPr lang="en-CA" baseline="0" dirty="0" smtClean="0"/>
                        <a:t>High Protein, High Fat</a:t>
                      </a:r>
                      <a:endParaRPr lang="en-CA" dirty="0"/>
                    </a:p>
                  </a:txBody>
                  <a:tcPr/>
                </a:tc>
                <a:tc>
                  <a:txBody>
                    <a:bodyPr/>
                    <a:lstStyle/>
                    <a:p>
                      <a:r>
                        <a:rPr lang="en-CA" dirty="0" smtClean="0"/>
                        <a:t>35</a:t>
                      </a:r>
                      <a:endParaRPr lang="en-CA" dirty="0"/>
                    </a:p>
                  </a:txBody>
                  <a:tcPr/>
                </a:tc>
                <a:tc>
                  <a:txBody>
                    <a:bodyPr/>
                    <a:lstStyle/>
                    <a:p>
                      <a:r>
                        <a:rPr lang="en-CA" dirty="0" smtClean="0"/>
                        <a:t>25</a:t>
                      </a:r>
                      <a:endParaRPr lang="en-CA" dirty="0"/>
                    </a:p>
                  </a:txBody>
                  <a:tcPr/>
                </a:tc>
                <a:tc>
                  <a:txBody>
                    <a:bodyPr/>
                    <a:lstStyle/>
                    <a:p>
                      <a:r>
                        <a:rPr lang="en-CA" dirty="0" smtClean="0"/>
                        <a:t>40</a:t>
                      </a:r>
                      <a:endParaRPr lang="en-CA" dirty="0"/>
                    </a:p>
                  </a:txBody>
                  <a:tcPr/>
                </a:tc>
              </a:tr>
            </a:tbl>
          </a:graphicData>
        </a:graphic>
      </p:graphicFrame>
    </p:spTree>
    <p:extLst>
      <p:ext uri="{BB962C8B-B14F-4D97-AF65-F5344CB8AC3E}">
        <p14:creationId xmlns:p14="http://schemas.microsoft.com/office/powerpoint/2010/main" val="36810409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stretch>
            <a:fillRect/>
          </a:stretch>
        </p:blipFill>
        <p:spPr>
          <a:xfrm>
            <a:off x="1219200" y="1382804"/>
            <a:ext cx="6362305" cy="4572000"/>
          </a:xfrm>
          <a:prstGeom prst="rect">
            <a:avLst/>
          </a:prstGeom>
        </p:spPr>
      </p:pic>
      <p:sp>
        <p:nvSpPr>
          <p:cNvPr id="5" name="TextBox 4"/>
          <p:cNvSpPr txBox="1"/>
          <p:nvPr/>
        </p:nvSpPr>
        <p:spPr>
          <a:xfrm>
            <a:off x="6477000" y="6400800"/>
            <a:ext cx="2430345" cy="369332"/>
          </a:xfrm>
          <a:prstGeom prst="rect">
            <a:avLst/>
          </a:prstGeom>
          <a:noFill/>
        </p:spPr>
        <p:txBody>
          <a:bodyPr wrap="none" rtlCol="0">
            <a:spAutoFit/>
          </a:bodyPr>
          <a:lstStyle/>
          <a:p>
            <a:r>
              <a:rPr lang="en-CA" dirty="0" smtClean="0"/>
              <a:t>Sacks et al., NEJM, 2008</a:t>
            </a:r>
            <a:endParaRPr lang="en-CA" dirty="0"/>
          </a:p>
        </p:txBody>
      </p:sp>
    </p:spTree>
    <p:extLst>
      <p:ext uri="{BB962C8B-B14F-4D97-AF65-F5344CB8AC3E}">
        <p14:creationId xmlns:p14="http://schemas.microsoft.com/office/powerpoint/2010/main" val="13445428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stretch>
            <a:fillRect/>
          </a:stretch>
        </p:blipFill>
        <p:spPr>
          <a:xfrm>
            <a:off x="990600" y="1452472"/>
            <a:ext cx="6697728" cy="4724400"/>
          </a:xfrm>
          <a:prstGeom prst="rect">
            <a:avLst/>
          </a:prstGeom>
        </p:spPr>
      </p:pic>
      <p:sp>
        <p:nvSpPr>
          <p:cNvPr id="5" name="TextBox 4"/>
          <p:cNvSpPr txBox="1"/>
          <p:nvPr/>
        </p:nvSpPr>
        <p:spPr>
          <a:xfrm>
            <a:off x="6477000" y="6400800"/>
            <a:ext cx="2430345" cy="369332"/>
          </a:xfrm>
          <a:prstGeom prst="rect">
            <a:avLst/>
          </a:prstGeom>
          <a:noFill/>
        </p:spPr>
        <p:txBody>
          <a:bodyPr wrap="none" rtlCol="0">
            <a:spAutoFit/>
          </a:bodyPr>
          <a:lstStyle/>
          <a:p>
            <a:r>
              <a:rPr lang="en-CA" dirty="0" smtClean="0"/>
              <a:t>Sacks et al., NEJM, 2008</a:t>
            </a:r>
            <a:endParaRPr lang="en-CA" dirty="0"/>
          </a:p>
        </p:txBody>
      </p:sp>
    </p:spTree>
    <p:extLst>
      <p:ext uri="{BB962C8B-B14F-4D97-AF65-F5344CB8AC3E}">
        <p14:creationId xmlns:p14="http://schemas.microsoft.com/office/powerpoint/2010/main" val="7885835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stretch>
            <a:fillRect/>
          </a:stretch>
        </p:blipFill>
        <p:spPr>
          <a:xfrm>
            <a:off x="1295400" y="1388046"/>
            <a:ext cx="6179548" cy="4800600"/>
          </a:xfrm>
          <a:prstGeom prst="rect">
            <a:avLst/>
          </a:prstGeom>
        </p:spPr>
      </p:pic>
      <p:sp>
        <p:nvSpPr>
          <p:cNvPr id="5" name="TextBox 4"/>
          <p:cNvSpPr txBox="1"/>
          <p:nvPr/>
        </p:nvSpPr>
        <p:spPr>
          <a:xfrm>
            <a:off x="6172200" y="6400800"/>
            <a:ext cx="2711704" cy="369332"/>
          </a:xfrm>
          <a:prstGeom prst="rect">
            <a:avLst/>
          </a:prstGeom>
          <a:noFill/>
        </p:spPr>
        <p:txBody>
          <a:bodyPr wrap="none" rtlCol="0">
            <a:spAutoFit/>
          </a:bodyPr>
          <a:lstStyle/>
          <a:p>
            <a:r>
              <a:rPr lang="en-CA" dirty="0"/>
              <a:t>d</a:t>
            </a:r>
            <a:r>
              <a:rPr lang="en-CA" dirty="0" smtClean="0"/>
              <a:t>e Souza et al., AJCN, 2012</a:t>
            </a:r>
            <a:endParaRPr lang="en-CA" dirty="0"/>
          </a:p>
        </p:txBody>
      </p:sp>
    </p:spTree>
    <p:extLst>
      <p:ext uri="{BB962C8B-B14F-4D97-AF65-F5344CB8AC3E}">
        <p14:creationId xmlns:p14="http://schemas.microsoft.com/office/powerpoint/2010/main" val="21353574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stretch>
            <a:fillRect/>
          </a:stretch>
        </p:blipFill>
        <p:spPr>
          <a:xfrm>
            <a:off x="1537685" y="1600200"/>
            <a:ext cx="6068629" cy="4498848"/>
          </a:xfrm>
          <a:prstGeom prst="rect">
            <a:avLst/>
          </a:prstGeom>
        </p:spPr>
      </p:pic>
      <p:sp>
        <p:nvSpPr>
          <p:cNvPr id="5" name="TextBox 4"/>
          <p:cNvSpPr txBox="1"/>
          <p:nvPr/>
        </p:nvSpPr>
        <p:spPr>
          <a:xfrm>
            <a:off x="6172200" y="6400800"/>
            <a:ext cx="2711704" cy="369332"/>
          </a:xfrm>
          <a:prstGeom prst="rect">
            <a:avLst/>
          </a:prstGeom>
          <a:noFill/>
        </p:spPr>
        <p:txBody>
          <a:bodyPr wrap="none" rtlCol="0">
            <a:spAutoFit/>
          </a:bodyPr>
          <a:lstStyle/>
          <a:p>
            <a:r>
              <a:rPr lang="en-CA" dirty="0"/>
              <a:t>d</a:t>
            </a:r>
            <a:r>
              <a:rPr lang="en-CA" dirty="0" smtClean="0"/>
              <a:t>e Souza et al., AJCN, 2012</a:t>
            </a:r>
            <a:endParaRPr lang="en-CA" dirty="0"/>
          </a:p>
        </p:txBody>
      </p:sp>
    </p:spTree>
    <p:extLst>
      <p:ext uri="{BB962C8B-B14F-4D97-AF65-F5344CB8AC3E}">
        <p14:creationId xmlns:p14="http://schemas.microsoft.com/office/powerpoint/2010/main" val="12665129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a:t>Population genetic studies show common variants in TCF7L2 predict type 2 diabetes; contradictory effects on body weight</a:t>
            </a:r>
          </a:p>
          <a:p>
            <a:r>
              <a:rPr lang="en-CA" dirty="0" smtClean="0"/>
              <a:t>These studies </a:t>
            </a:r>
            <a:r>
              <a:rPr lang="en-CA" dirty="0"/>
              <a:t>examined </a:t>
            </a:r>
            <a:r>
              <a:rPr lang="en-CA" dirty="0" smtClean="0"/>
              <a:t>interaction between dietary fat assignment (20% vs. 40%) on changes in body weight and composition, glucose, insulin, and lipid profiles in self-identified White participants</a:t>
            </a:r>
            <a:endParaRPr lang="en-CA" dirty="0"/>
          </a:p>
        </p:txBody>
      </p:sp>
      <p:sp>
        <p:nvSpPr>
          <p:cNvPr id="5" name="TextBox 4"/>
          <p:cNvSpPr txBox="1"/>
          <p:nvPr/>
        </p:nvSpPr>
        <p:spPr>
          <a:xfrm>
            <a:off x="4865008" y="6488668"/>
            <a:ext cx="4278992" cy="369332"/>
          </a:xfrm>
          <a:prstGeom prst="rect">
            <a:avLst/>
          </a:prstGeom>
          <a:noFill/>
        </p:spPr>
        <p:txBody>
          <a:bodyPr wrap="none" rtlCol="0">
            <a:spAutoFit/>
          </a:bodyPr>
          <a:lstStyle/>
          <a:p>
            <a:r>
              <a:rPr lang="en-CA" dirty="0" err="1" smtClean="0"/>
              <a:t>Mattei</a:t>
            </a:r>
            <a:r>
              <a:rPr lang="en-CA" dirty="0" smtClean="0"/>
              <a:t> et al., AJCN, 2012; Zhang et al., 2012</a:t>
            </a:r>
            <a:endParaRPr lang="en-CA" dirty="0"/>
          </a:p>
        </p:txBody>
      </p:sp>
    </p:spTree>
    <p:extLst>
      <p:ext uri="{BB962C8B-B14F-4D97-AF65-F5344CB8AC3E}">
        <p14:creationId xmlns:p14="http://schemas.microsoft.com/office/powerpoint/2010/main" val="205813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Gene-Environment Interactions</a:t>
            </a:r>
            <a:endParaRPr lang="en-US" dirty="0">
              <a:solidFill>
                <a:schemeClr val="tx2"/>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Methods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To avoid population stratification, restricted analysis to individuals who self-identified as white (n=643), 50% of </a:t>
            </a:r>
            <a:r>
              <a:rPr lang="en-CA" dirty="0" err="1" smtClean="0"/>
              <a:t>whome</a:t>
            </a:r>
            <a:r>
              <a:rPr lang="en-CA" dirty="0" smtClean="0"/>
              <a:t> (n=326) were randomly selected to receive DXA scans</a:t>
            </a:r>
          </a:p>
          <a:p>
            <a:r>
              <a:rPr lang="en-CA" dirty="0" smtClean="0"/>
              <a:t>DNA extraction by </a:t>
            </a:r>
            <a:r>
              <a:rPr lang="en-CA" dirty="0" err="1" smtClean="0"/>
              <a:t>QIAmp</a:t>
            </a:r>
            <a:r>
              <a:rPr lang="en-CA" dirty="0" smtClean="0"/>
              <a:t> Blood Kit and polymorphisms rs7903146 and rs1255372 genotyped with </a:t>
            </a:r>
            <a:r>
              <a:rPr lang="en-CA" dirty="0" err="1" smtClean="0"/>
              <a:t>OpenArray</a:t>
            </a:r>
            <a:r>
              <a:rPr lang="en-CA" dirty="0" smtClean="0"/>
              <a:t> SNP Genotyping system (</a:t>
            </a:r>
            <a:r>
              <a:rPr lang="en-CA" dirty="0" err="1" smtClean="0"/>
              <a:t>BioTrove</a:t>
            </a:r>
            <a:r>
              <a:rPr lang="en-CA" dirty="0" smtClean="0"/>
              <a:t>)</a:t>
            </a:r>
            <a:endParaRPr lang="en-CA" dirty="0"/>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Tree>
    <p:extLst>
      <p:ext uri="{BB962C8B-B14F-4D97-AF65-F5344CB8AC3E}">
        <p14:creationId xmlns:p14="http://schemas.microsoft.com/office/powerpoint/2010/main" val="193847491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Methods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Hardy Weinberg Equilibrium</a:t>
            </a:r>
          </a:p>
          <a:p>
            <a:pPr lvl="1"/>
            <a:r>
              <a:rPr lang="en-CA" dirty="0" smtClean="0"/>
              <a:t>In </a:t>
            </a:r>
            <a:r>
              <a:rPr lang="en-CA" dirty="0"/>
              <a:t>a large randomly breeding population, allelic frequencies will remain the same from generation to generation assuming that there is no mutation, gene migration, selection or genetic drift</a:t>
            </a: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1624048995"/>
              </p:ext>
            </p:extLst>
          </p:nvPr>
        </p:nvGraphicFramePr>
        <p:xfrm>
          <a:off x="1447800" y="4038600"/>
          <a:ext cx="6096000" cy="21234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Rs7903146</a:t>
                      </a:r>
                    </a:p>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O%/E%</a:t>
                      </a:r>
                      <a:endParaRPr lang="en-CA" dirty="0"/>
                    </a:p>
                  </a:txBody>
                  <a:tcPr/>
                </a:tc>
                <a:tc>
                  <a:txBody>
                    <a:bodyPr/>
                    <a:lstStyle/>
                    <a:p>
                      <a:pPr algn="ctr"/>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Rs12255372</a:t>
                      </a:r>
                    </a:p>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O%/E%</a:t>
                      </a:r>
                      <a:endParaRPr lang="en-CA" dirty="0"/>
                    </a:p>
                  </a:txBody>
                  <a:tcPr/>
                </a:tc>
              </a:tr>
              <a:tr h="370840">
                <a:tc>
                  <a:txBody>
                    <a:bodyPr/>
                    <a:lstStyle/>
                    <a:p>
                      <a:r>
                        <a:rPr lang="en-CA" dirty="0" smtClean="0"/>
                        <a:t>CC</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49.4/49.8</a:t>
                      </a:r>
                      <a:endParaRPr lang="en-CA" dirty="0"/>
                    </a:p>
                  </a:txBody>
                  <a:tcPr/>
                </a:tc>
                <a:tc>
                  <a:txBody>
                    <a:bodyPr/>
                    <a:lstStyle/>
                    <a:p>
                      <a:r>
                        <a:rPr lang="en-CA" dirty="0" smtClean="0"/>
                        <a:t>GG</a:t>
                      </a:r>
                      <a:endParaRPr lang="en-CA" dirty="0"/>
                    </a:p>
                  </a:txBody>
                  <a:tcPr/>
                </a:tc>
                <a:tc>
                  <a:txBody>
                    <a:bodyPr/>
                    <a:lstStyle/>
                    <a:p>
                      <a:r>
                        <a:rPr lang="en-CA" dirty="0" smtClean="0"/>
                        <a:t>51.6/51.7</a:t>
                      </a:r>
                      <a:endParaRPr lang="en-CA" dirty="0"/>
                    </a:p>
                  </a:txBody>
                  <a:tcPr/>
                </a:tc>
              </a:tr>
              <a:tr h="370840">
                <a:tc>
                  <a:txBody>
                    <a:bodyPr/>
                    <a:lstStyle/>
                    <a:p>
                      <a:r>
                        <a:rPr lang="en-CA" dirty="0" smtClean="0"/>
                        <a:t>CT</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42.1/41.5</a:t>
                      </a:r>
                      <a:endParaRPr lang="en-CA" dirty="0"/>
                    </a:p>
                  </a:txBody>
                  <a:tcPr/>
                </a:tc>
                <a:tc>
                  <a:txBody>
                    <a:bodyPr/>
                    <a:lstStyle/>
                    <a:p>
                      <a:r>
                        <a:rPr lang="en-CA" dirty="0" smtClean="0"/>
                        <a:t>GT</a:t>
                      </a:r>
                      <a:endParaRPr lang="en-CA" dirty="0"/>
                    </a:p>
                  </a:txBody>
                  <a:tcPr/>
                </a:tc>
                <a:tc>
                  <a:txBody>
                    <a:bodyPr/>
                    <a:lstStyle/>
                    <a:p>
                      <a:r>
                        <a:rPr lang="en-CA" dirty="0" smtClean="0"/>
                        <a:t>40.6/40.4</a:t>
                      </a:r>
                      <a:endParaRPr lang="en-CA" dirty="0"/>
                    </a:p>
                  </a:txBody>
                  <a:tcPr/>
                </a:tc>
              </a:tr>
              <a:tr h="370840">
                <a:tc>
                  <a:txBody>
                    <a:bodyPr/>
                    <a:lstStyle/>
                    <a:p>
                      <a:r>
                        <a:rPr lang="en-CA" dirty="0" smtClean="0"/>
                        <a:t>TT</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8.3/8.7</a:t>
                      </a:r>
                      <a:endParaRPr lang="en-CA" dirty="0"/>
                    </a:p>
                  </a:txBody>
                  <a:tcPr/>
                </a:tc>
                <a:tc>
                  <a:txBody>
                    <a:bodyPr/>
                    <a:lstStyle/>
                    <a:p>
                      <a:r>
                        <a:rPr lang="en-CA" dirty="0" smtClean="0"/>
                        <a:t>TT</a:t>
                      </a:r>
                      <a:endParaRPr lang="en-CA" dirty="0"/>
                    </a:p>
                  </a:txBody>
                  <a:tcPr/>
                </a:tc>
                <a:tc>
                  <a:txBody>
                    <a:bodyPr/>
                    <a:lstStyle/>
                    <a:p>
                      <a:r>
                        <a:rPr lang="en-CA" dirty="0" smtClean="0"/>
                        <a:t>7.9/7.8</a:t>
                      </a:r>
                      <a:endParaRPr lang="en-CA" dirty="0"/>
                    </a:p>
                  </a:txBody>
                  <a:tcPr/>
                </a:tc>
              </a:tr>
              <a:tr h="370840">
                <a:tc>
                  <a:txBody>
                    <a:bodyPr/>
                    <a:lstStyle/>
                    <a:p>
                      <a:r>
                        <a:rPr lang="en-CA" dirty="0" smtClean="0"/>
                        <a:t>Chi-square</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0.736</a:t>
                      </a:r>
                      <a:endParaRPr lang="en-CA" dirty="0"/>
                    </a:p>
                  </a:txBody>
                  <a:tcPr/>
                </a:tc>
                <a:tc>
                  <a:txBody>
                    <a:bodyPr/>
                    <a:lstStyle/>
                    <a:p>
                      <a:endParaRPr lang="en-CA" dirty="0"/>
                    </a:p>
                  </a:txBody>
                  <a:tcPr/>
                </a:tc>
                <a:tc>
                  <a:txBody>
                    <a:bodyPr/>
                    <a:lstStyle/>
                    <a:p>
                      <a:r>
                        <a:rPr lang="en-CA" dirty="0" smtClean="0"/>
                        <a:t>0.886</a:t>
                      </a:r>
                      <a:endParaRPr lang="en-CA" dirty="0"/>
                    </a:p>
                  </a:txBody>
                  <a:tcPr/>
                </a:tc>
              </a:tr>
            </a:tbl>
          </a:graphicData>
        </a:graphic>
      </p:graphicFrame>
    </p:spTree>
    <p:extLst>
      <p:ext uri="{BB962C8B-B14F-4D97-AF65-F5344CB8AC3E}">
        <p14:creationId xmlns:p14="http://schemas.microsoft.com/office/powerpoint/2010/main" val="29650818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Results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b="1" u="sng" dirty="0" smtClean="0"/>
              <a:t>Overall</a:t>
            </a:r>
            <a:r>
              <a:rPr lang="en-CA" dirty="0" smtClean="0"/>
              <a:t>, no differences in change from baseline to 6 months or 2 years by TCF7L2 genotype</a:t>
            </a:r>
          </a:p>
          <a:p>
            <a:r>
              <a:rPr lang="en-CA" dirty="0" smtClean="0"/>
              <a:t>But what happens when we look by diet assignment…?</a:t>
            </a:r>
          </a:p>
          <a:p>
            <a:pPr lvl="1"/>
            <a:r>
              <a:rPr lang="en-CA" dirty="0" smtClean="0"/>
              <a:t>For rs12255372, we see an interaction between dietary fat level and change in BMI, total fat mass, and trunk fat mass</a:t>
            </a:r>
            <a:endParaRPr lang="en-CA" dirty="0"/>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Tree>
    <p:extLst>
      <p:ext uri="{BB962C8B-B14F-4D97-AF65-F5344CB8AC3E}">
        <p14:creationId xmlns:p14="http://schemas.microsoft.com/office/powerpoint/2010/main" val="153384777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TCF7L2 rs12255372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pic>
        <p:nvPicPr>
          <p:cNvPr id="4" name="Picture 3"/>
          <p:cNvPicPr>
            <a:picLocks noChangeAspect="1"/>
          </p:cNvPicPr>
          <p:nvPr/>
        </p:nvPicPr>
        <p:blipFill>
          <a:blip r:embed="rId2" cstate="print"/>
          <a:stretch>
            <a:fillRect/>
          </a:stretch>
        </p:blipFill>
        <p:spPr>
          <a:xfrm>
            <a:off x="979160" y="1231007"/>
            <a:ext cx="7185679" cy="5030979"/>
          </a:xfrm>
          <a:prstGeom prst="rect">
            <a:avLst/>
          </a:prstGeom>
        </p:spPr>
      </p:pic>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921727" cy="369332"/>
          </a:xfrm>
          <a:prstGeom prst="rect">
            <a:avLst/>
          </a:prstGeom>
          <a:noFill/>
        </p:spPr>
        <p:txBody>
          <a:bodyPr wrap="none" rtlCol="0">
            <a:spAutoFit/>
          </a:bodyPr>
          <a:lstStyle/>
          <a:p>
            <a:r>
              <a:rPr lang="en-CA" dirty="0" smtClean="0"/>
              <a:t>20% Fat</a:t>
            </a:r>
            <a:endParaRPr lang="en-CA" dirty="0"/>
          </a:p>
        </p:txBody>
      </p:sp>
      <p:sp>
        <p:nvSpPr>
          <p:cNvPr id="9" name="TextBox 8"/>
          <p:cNvSpPr txBox="1"/>
          <p:nvPr/>
        </p:nvSpPr>
        <p:spPr>
          <a:xfrm>
            <a:off x="4191000" y="6309878"/>
            <a:ext cx="921727" cy="369332"/>
          </a:xfrm>
          <a:prstGeom prst="rect">
            <a:avLst/>
          </a:prstGeom>
          <a:noFill/>
        </p:spPr>
        <p:txBody>
          <a:bodyPr wrap="none" rtlCol="0">
            <a:spAutoFit/>
          </a:bodyPr>
          <a:lstStyle/>
          <a:p>
            <a:r>
              <a:rPr lang="en-CA" dirty="0" smtClean="0"/>
              <a:t>40% Fat</a:t>
            </a:r>
            <a:endParaRPr lang="en-CA" dirty="0"/>
          </a:p>
        </p:txBody>
      </p:sp>
      <p:sp>
        <p:nvSpPr>
          <p:cNvPr id="10" name="Oval 9"/>
          <p:cNvSpPr/>
          <p:nvPr/>
        </p:nvSpPr>
        <p:spPr>
          <a:xfrm>
            <a:off x="3352800" y="1231007"/>
            <a:ext cx="914400" cy="1893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054220" y="1231007"/>
            <a:ext cx="94678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429000" y="3746496"/>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067283" y="3744319"/>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3508465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t>
            </a:r>
            <a:r>
              <a:rPr lang="en-CA" dirty="0">
                <a:solidFill>
                  <a:schemeClr val="tx2"/>
                </a:solidFill>
                <a:effectLst>
                  <a:outerShdw blurRad="38100" dist="38100" dir="2700000" algn="tl">
                    <a:srgbClr val="000000">
                      <a:alpha val="43137"/>
                    </a:srgbClr>
                  </a:outerShdw>
                </a:effectLst>
              </a:rPr>
              <a:t>TCF7L2 rs12255372</a:t>
            </a: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pic>
        <p:nvPicPr>
          <p:cNvPr id="4" name="Picture 3"/>
          <p:cNvPicPr>
            <a:picLocks noChangeAspect="1"/>
          </p:cNvPicPr>
          <p:nvPr/>
        </p:nvPicPr>
        <p:blipFill>
          <a:blip r:embed="rId2" cstate="print"/>
          <a:stretch>
            <a:fillRect/>
          </a:stretch>
        </p:blipFill>
        <p:spPr>
          <a:xfrm>
            <a:off x="979160" y="1231007"/>
            <a:ext cx="7185679" cy="5030979"/>
          </a:xfrm>
          <a:prstGeom prst="rect">
            <a:avLst/>
          </a:prstGeom>
        </p:spPr>
      </p:pic>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921727" cy="369332"/>
          </a:xfrm>
          <a:prstGeom prst="rect">
            <a:avLst/>
          </a:prstGeom>
          <a:noFill/>
        </p:spPr>
        <p:txBody>
          <a:bodyPr wrap="none" rtlCol="0">
            <a:spAutoFit/>
          </a:bodyPr>
          <a:lstStyle/>
          <a:p>
            <a:r>
              <a:rPr lang="en-CA" dirty="0" smtClean="0"/>
              <a:t>20% Fat</a:t>
            </a:r>
            <a:endParaRPr lang="en-CA" dirty="0"/>
          </a:p>
        </p:txBody>
      </p:sp>
      <p:sp>
        <p:nvSpPr>
          <p:cNvPr id="9" name="TextBox 8"/>
          <p:cNvSpPr txBox="1"/>
          <p:nvPr/>
        </p:nvSpPr>
        <p:spPr>
          <a:xfrm>
            <a:off x="4191000" y="6309878"/>
            <a:ext cx="921727" cy="369332"/>
          </a:xfrm>
          <a:prstGeom prst="rect">
            <a:avLst/>
          </a:prstGeom>
          <a:noFill/>
        </p:spPr>
        <p:txBody>
          <a:bodyPr wrap="none" rtlCol="0">
            <a:spAutoFit/>
          </a:bodyPr>
          <a:lstStyle/>
          <a:p>
            <a:r>
              <a:rPr lang="en-CA" dirty="0" smtClean="0"/>
              <a:t>40% Fat</a:t>
            </a:r>
            <a:endParaRPr lang="en-CA" dirty="0"/>
          </a:p>
        </p:txBody>
      </p:sp>
      <p:sp>
        <p:nvSpPr>
          <p:cNvPr id="10" name="Oval 9"/>
          <p:cNvSpPr/>
          <p:nvPr/>
        </p:nvSpPr>
        <p:spPr>
          <a:xfrm>
            <a:off x="3352800" y="1231007"/>
            <a:ext cx="914400" cy="1893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054220" y="1231007"/>
            <a:ext cx="94678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429000" y="3746496"/>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067283" y="3744319"/>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159213" y="2812394"/>
            <a:ext cx="5410200" cy="1569660"/>
          </a:xfrm>
          <a:prstGeom prst="rect">
            <a:avLst/>
          </a:prstGeom>
          <a:solidFill>
            <a:schemeClr val="tx2"/>
          </a:solidFill>
        </p:spPr>
        <p:txBody>
          <a:bodyPr wrap="square" rtlCol="0">
            <a:spAutoFit/>
          </a:bodyPr>
          <a:lstStyle/>
          <a:p>
            <a:r>
              <a:rPr lang="en-CA" sz="2400" dirty="0" smtClean="0">
                <a:solidFill>
                  <a:schemeClr val="bg1"/>
                </a:solidFill>
              </a:rPr>
              <a:t>TT homozygotes lose more weight, fat mass, and trunk fat on low-fat diets after 6 months than on high-fat diets with similar energy restriction</a:t>
            </a:r>
            <a:endParaRPr lang="en-CA" sz="2400" dirty="0">
              <a:solidFill>
                <a:schemeClr val="bg1"/>
              </a:solidFill>
            </a:endParaRPr>
          </a:p>
        </p:txBody>
      </p:sp>
    </p:spTree>
    <p:extLst>
      <p:ext uri="{BB962C8B-B14F-4D97-AF65-F5344CB8AC3E}">
        <p14:creationId xmlns:p14="http://schemas.microsoft.com/office/powerpoint/2010/main" val="324070226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t>
            </a:r>
            <a:r>
              <a:rPr lang="en-CA" dirty="0">
                <a:solidFill>
                  <a:schemeClr val="tx2"/>
                </a:solidFill>
                <a:effectLst>
                  <a:outerShdw blurRad="38100" dist="38100" dir="2700000" algn="tl">
                    <a:srgbClr val="000000">
                      <a:alpha val="43137"/>
                    </a:srgbClr>
                  </a:outerShdw>
                </a:effectLst>
              </a:rPr>
              <a:t> </a:t>
            </a:r>
            <a:r>
              <a:rPr lang="en-CA" dirty="0" smtClean="0">
                <a:solidFill>
                  <a:schemeClr val="tx2"/>
                </a:solidFill>
                <a:effectLst>
                  <a:outerShdw blurRad="38100" dist="38100" dir="2700000" algn="tl">
                    <a:srgbClr val="000000">
                      <a:alpha val="43137"/>
                    </a:srgbClr>
                  </a:outerShdw>
                </a:effectLst>
              </a:rPr>
              <a:t>TCF7L2 rs12255372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pic>
        <p:nvPicPr>
          <p:cNvPr id="4" name="Picture 3"/>
          <p:cNvPicPr>
            <a:picLocks noChangeAspect="1"/>
          </p:cNvPicPr>
          <p:nvPr/>
        </p:nvPicPr>
        <p:blipFill>
          <a:blip r:embed="rId2" cstate="print"/>
          <a:stretch>
            <a:fillRect/>
          </a:stretch>
        </p:blipFill>
        <p:spPr>
          <a:xfrm>
            <a:off x="979160" y="1231007"/>
            <a:ext cx="7185679" cy="5030979"/>
          </a:xfrm>
          <a:prstGeom prst="rect">
            <a:avLst/>
          </a:prstGeom>
        </p:spPr>
      </p:pic>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921727" cy="369332"/>
          </a:xfrm>
          <a:prstGeom prst="rect">
            <a:avLst/>
          </a:prstGeom>
          <a:noFill/>
        </p:spPr>
        <p:txBody>
          <a:bodyPr wrap="none" rtlCol="0">
            <a:spAutoFit/>
          </a:bodyPr>
          <a:lstStyle/>
          <a:p>
            <a:r>
              <a:rPr lang="en-CA" dirty="0" smtClean="0"/>
              <a:t>20% Fat</a:t>
            </a:r>
            <a:endParaRPr lang="en-CA" dirty="0"/>
          </a:p>
        </p:txBody>
      </p:sp>
      <p:sp>
        <p:nvSpPr>
          <p:cNvPr id="9" name="TextBox 8"/>
          <p:cNvSpPr txBox="1"/>
          <p:nvPr/>
        </p:nvSpPr>
        <p:spPr>
          <a:xfrm>
            <a:off x="4191000" y="6309878"/>
            <a:ext cx="921727" cy="369332"/>
          </a:xfrm>
          <a:prstGeom prst="rect">
            <a:avLst/>
          </a:prstGeom>
          <a:noFill/>
        </p:spPr>
        <p:txBody>
          <a:bodyPr wrap="none" rtlCol="0">
            <a:spAutoFit/>
          </a:bodyPr>
          <a:lstStyle/>
          <a:p>
            <a:r>
              <a:rPr lang="en-CA" dirty="0" smtClean="0"/>
              <a:t>40% Fat</a:t>
            </a:r>
            <a:endParaRPr lang="en-CA" dirty="0"/>
          </a:p>
        </p:txBody>
      </p:sp>
      <p:sp>
        <p:nvSpPr>
          <p:cNvPr id="10" name="Oval 9"/>
          <p:cNvSpPr/>
          <p:nvPr/>
        </p:nvSpPr>
        <p:spPr>
          <a:xfrm>
            <a:off x="3352800" y="1231007"/>
            <a:ext cx="914400" cy="18931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054220" y="1231007"/>
            <a:ext cx="94678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429000" y="3746496"/>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067283" y="3744319"/>
            <a:ext cx="990600" cy="1969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159213" y="2812394"/>
            <a:ext cx="5410200" cy="1569660"/>
          </a:xfrm>
          <a:prstGeom prst="rect">
            <a:avLst/>
          </a:prstGeom>
          <a:solidFill>
            <a:schemeClr val="tx2"/>
          </a:solidFill>
        </p:spPr>
        <p:txBody>
          <a:bodyPr wrap="square" rtlCol="0">
            <a:spAutoFit/>
          </a:bodyPr>
          <a:lstStyle/>
          <a:p>
            <a:r>
              <a:rPr lang="en-CA" sz="2400" dirty="0" smtClean="0">
                <a:solidFill>
                  <a:schemeClr val="bg1"/>
                </a:solidFill>
              </a:rPr>
              <a:t>TT homozygotes lose more weight, fat mass, and trunk fat on low-fat diets after 6 months than on high-fat diets with similar energy restriction</a:t>
            </a:r>
            <a:endParaRPr lang="en-CA" sz="2400" dirty="0">
              <a:solidFill>
                <a:schemeClr val="bg1"/>
              </a:solidFill>
            </a:endParaRPr>
          </a:p>
        </p:txBody>
      </p:sp>
    </p:spTree>
    <p:extLst>
      <p:ext uri="{BB962C8B-B14F-4D97-AF65-F5344CB8AC3E}">
        <p14:creationId xmlns:p14="http://schemas.microsoft.com/office/powerpoint/2010/main" val="373336427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TCF7L2 rs7903146</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921727" cy="369332"/>
          </a:xfrm>
          <a:prstGeom prst="rect">
            <a:avLst/>
          </a:prstGeom>
          <a:noFill/>
        </p:spPr>
        <p:txBody>
          <a:bodyPr wrap="none" rtlCol="0">
            <a:spAutoFit/>
          </a:bodyPr>
          <a:lstStyle/>
          <a:p>
            <a:r>
              <a:rPr lang="en-CA" dirty="0" smtClean="0"/>
              <a:t>20% Fat</a:t>
            </a:r>
            <a:endParaRPr lang="en-CA" dirty="0"/>
          </a:p>
        </p:txBody>
      </p:sp>
      <p:sp>
        <p:nvSpPr>
          <p:cNvPr id="9" name="TextBox 8"/>
          <p:cNvSpPr txBox="1"/>
          <p:nvPr/>
        </p:nvSpPr>
        <p:spPr>
          <a:xfrm>
            <a:off x="4191000" y="6309878"/>
            <a:ext cx="921727" cy="369332"/>
          </a:xfrm>
          <a:prstGeom prst="rect">
            <a:avLst/>
          </a:prstGeom>
          <a:noFill/>
        </p:spPr>
        <p:txBody>
          <a:bodyPr wrap="none" rtlCol="0">
            <a:spAutoFit/>
          </a:bodyPr>
          <a:lstStyle/>
          <a:p>
            <a:r>
              <a:rPr lang="en-CA" dirty="0" smtClean="0"/>
              <a:t>40% Fat</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20747379"/>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06692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TCF7L2 rs7903146</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921727" cy="369332"/>
          </a:xfrm>
          <a:prstGeom prst="rect">
            <a:avLst/>
          </a:prstGeom>
          <a:noFill/>
        </p:spPr>
        <p:txBody>
          <a:bodyPr wrap="none" rtlCol="0">
            <a:spAutoFit/>
          </a:bodyPr>
          <a:lstStyle/>
          <a:p>
            <a:r>
              <a:rPr lang="en-CA" dirty="0" smtClean="0"/>
              <a:t>20% Fat</a:t>
            </a:r>
            <a:endParaRPr lang="en-CA" dirty="0"/>
          </a:p>
        </p:txBody>
      </p:sp>
      <p:sp>
        <p:nvSpPr>
          <p:cNvPr id="9" name="TextBox 8"/>
          <p:cNvSpPr txBox="1"/>
          <p:nvPr/>
        </p:nvSpPr>
        <p:spPr>
          <a:xfrm>
            <a:off x="4191000" y="6309878"/>
            <a:ext cx="921727" cy="369332"/>
          </a:xfrm>
          <a:prstGeom prst="rect">
            <a:avLst/>
          </a:prstGeom>
          <a:noFill/>
        </p:spPr>
        <p:txBody>
          <a:bodyPr wrap="none" rtlCol="0">
            <a:spAutoFit/>
          </a:bodyPr>
          <a:lstStyle/>
          <a:p>
            <a:r>
              <a:rPr lang="en-CA" dirty="0" smtClean="0"/>
              <a:t>40% Fat</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20747379"/>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159213" y="2812394"/>
            <a:ext cx="5410200" cy="1200329"/>
          </a:xfrm>
          <a:prstGeom prst="rect">
            <a:avLst/>
          </a:prstGeom>
          <a:solidFill>
            <a:schemeClr val="tx2"/>
          </a:solidFill>
        </p:spPr>
        <p:txBody>
          <a:bodyPr wrap="square" rtlCol="0">
            <a:spAutoFit/>
          </a:bodyPr>
          <a:lstStyle/>
          <a:p>
            <a:r>
              <a:rPr lang="en-CA" sz="2400" dirty="0" smtClean="0">
                <a:solidFill>
                  <a:schemeClr val="bg1"/>
                </a:solidFill>
              </a:rPr>
              <a:t>CC homozygotes lose more lean mass on low-fat diets after 6 months than on high-fat diets with similar energy restriction</a:t>
            </a:r>
            <a:endParaRPr lang="en-CA" sz="2400" dirty="0">
              <a:solidFill>
                <a:schemeClr val="bg1"/>
              </a:solidFill>
            </a:endParaRPr>
          </a:p>
        </p:txBody>
      </p:sp>
    </p:spTree>
    <p:extLst>
      <p:ext uri="{BB962C8B-B14F-4D97-AF65-F5344CB8AC3E}">
        <p14:creationId xmlns:p14="http://schemas.microsoft.com/office/powerpoint/2010/main" val="415948122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TCF7L2 rs12255372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1318181" cy="369332"/>
          </a:xfrm>
          <a:prstGeom prst="rect">
            <a:avLst/>
          </a:prstGeom>
          <a:noFill/>
        </p:spPr>
        <p:txBody>
          <a:bodyPr wrap="none" rtlCol="0">
            <a:spAutoFit/>
          </a:bodyPr>
          <a:lstStyle/>
          <a:p>
            <a:r>
              <a:rPr lang="en-CA" dirty="0" smtClean="0"/>
              <a:t>15% Protein</a:t>
            </a:r>
            <a:endParaRPr lang="en-CA" dirty="0"/>
          </a:p>
        </p:txBody>
      </p:sp>
      <p:sp>
        <p:nvSpPr>
          <p:cNvPr id="9" name="TextBox 8"/>
          <p:cNvSpPr txBox="1"/>
          <p:nvPr/>
        </p:nvSpPr>
        <p:spPr>
          <a:xfrm>
            <a:off x="4191000" y="6309878"/>
            <a:ext cx="1318181" cy="369332"/>
          </a:xfrm>
          <a:prstGeom prst="rect">
            <a:avLst/>
          </a:prstGeom>
          <a:noFill/>
        </p:spPr>
        <p:txBody>
          <a:bodyPr wrap="none" rtlCol="0">
            <a:spAutoFit/>
          </a:bodyPr>
          <a:lstStyle/>
          <a:p>
            <a:r>
              <a:rPr lang="en-CA" dirty="0" smtClean="0"/>
              <a:t>25% Protein</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12675499"/>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547850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TCF7L2 rs12255372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
        <p:nvSpPr>
          <p:cNvPr id="6" name="Rectangle 5"/>
          <p:cNvSpPr/>
          <p:nvPr/>
        </p:nvSpPr>
        <p:spPr>
          <a:xfrm>
            <a:off x="2122610" y="6409081"/>
            <a:ext cx="228600" cy="2206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 name="Rectangle 6"/>
          <p:cNvSpPr/>
          <p:nvPr/>
        </p:nvSpPr>
        <p:spPr>
          <a:xfrm>
            <a:off x="3962400" y="6384213"/>
            <a:ext cx="228600" cy="22066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351210" y="6309878"/>
            <a:ext cx="1318181" cy="369332"/>
          </a:xfrm>
          <a:prstGeom prst="rect">
            <a:avLst/>
          </a:prstGeom>
          <a:noFill/>
        </p:spPr>
        <p:txBody>
          <a:bodyPr wrap="none" rtlCol="0">
            <a:spAutoFit/>
          </a:bodyPr>
          <a:lstStyle/>
          <a:p>
            <a:r>
              <a:rPr lang="en-CA" dirty="0" smtClean="0"/>
              <a:t>15% Protein</a:t>
            </a:r>
            <a:endParaRPr lang="en-CA" dirty="0"/>
          </a:p>
        </p:txBody>
      </p:sp>
      <p:sp>
        <p:nvSpPr>
          <p:cNvPr id="9" name="TextBox 8"/>
          <p:cNvSpPr txBox="1"/>
          <p:nvPr/>
        </p:nvSpPr>
        <p:spPr>
          <a:xfrm>
            <a:off x="4191000" y="6309878"/>
            <a:ext cx="1318181" cy="369332"/>
          </a:xfrm>
          <a:prstGeom prst="rect">
            <a:avLst/>
          </a:prstGeom>
          <a:noFill/>
        </p:spPr>
        <p:txBody>
          <a:bodyPr wrap="none" rtlCol="0">
            <a:spAutoFit/>
          </a:bodyPr>
          <a:lstStyle/>
          <a:p>
            <a:r>
              <a:rPr lang="en-CA" dirty="0" smtClean="0"/>
              <a:t>25% Protein</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12675499"/>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159213" y="2812394"/>
            <a:ext cx="5410200" cy="1200329"/>
          </a:xfrm>
          <a:prstGeom prst="rect">
            <a:avLst/>
          </a:prstGeom>
          <a:solidFill>
            <a:schemeClr val="tx2"/>
          </a:solidFill>
        </p:spPr>
        <p:txBody>
          <a:bodyPr wrap="square" rtlCol="0">
            <a:spAutoFit/>
          </a:bodyPr>
          <a:lstStyle/>
          <a:p>
            <a:r>
              <a:rPr lang="en-CA" sz="2400" dirty="0" smtClean="0">
                <a:solidFill>
                  <a:schemeClr val="bg1"/>
                </a:solidFill>
              </a:rPr>
              <a:t>Carriers of 1 G-allele tended lo lose more lean mass on low-protein diets than TT homozygotes</a:t>
            </a:r>
            <a:endParaRPr lang="en-CA" sz="2400" dirty="0">
              <a:solidFill>
                <a:schemeClr val="bg1"/>
              </a:solidFill>
            </a:endParaRPr>
          </a:p>
        </p:txBody>
      </p:sp>
    </p:spTree>
    <p:extLst>
      <p:ext uri="{BB962C8B-B14F-4D97-AF65-F5344CB8AC3E}">
        <p14:creationId xmlns:p14="http://schemas.microsoft.com/office/powerpoint/2010/main" val="1286344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Presence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Familial aggregation of disease</a:t>
            </a:r>
          </a:p>
          <a:p>
            <a:pPr lvl="1"/>
            <a:r>
              <a:rPr lang="en-US" dirty="0" smtClean="0"/>
              <a:t>Greater prevalence of disease in first degree relatives (vs. spouses) suggests more than “shared environment”</a:t>
            </a:r>
          </a:p>
          <a:p>
            <a:pPr lvl="1"/>
            <a:r>
              <a:rPr lang="en-US" dirty="0" smtClean="0"/>
              <a:t>Stronger </a:t>
            </a:r>
            <a:r>
              <a:rPr lang="en-US" dirty="0" err="1" smtClean="0"/>
              <a:t>phentoypic</a:t>
            </a:r>
            <a:r>
              <a:rPr lang="en-US" dirty="0" smtClean="0"/>
              <a:t> correlation between parents and biologic than adopted children (more than “shared environment”</a:t>
            </a:r>
          </a:p>
          <a:p>
            <a:pPr lvl="1"/>
            <a:r>
              <a:rPr lang="en-US" dirty="0" smtClean="0"/>
              <a:t>Higher disease concordance among </a:t>
            </a:r>
            <a:r>
              <a:rPr lang="en-US" dirty="0" err="1" smtClean="0"/>
              <a:t>monzygotic</a:t>
            </a:r>
            <a:r>
              <a:rPr lang="en-US" dirty="0" smtClean="0"/>
              <a:t> twins than </a:t>
            </a:r>
            <a:r>
              <a:rPr lang="en-US" dirty="0" err="1" smtClean="0"/>
              <a:t>dizygotic</a:t>
            </a:r>
            <a:r>
              <a:rPr lang="en-US" dirty="0" smtClean="0"/>
              <a:t> twins (</a:t>
            </a:r>
            <a:r>
              <a:rPr lang="en-US" dirty="0" err="1" smtClean="0"/>
              <a:t>monozygotes</a:t>
            </a:r>
            <a:r>
              <a:rPr lang="en-US" dirty="0" smtClean="0"/>
              <a:t> share more genetic material)</a:t>
            </a:r>
          </a:p>
          <a:p>
            <a:pPr lvl="1"/>
            <a:r>
              <a:rPr lang="en-US" dirty="0" smtClean="0"/>
              <a:t>Earlier onset of disease in familial vs. non-familial cases (suggesting shared “inheritance”)</a:t>
            </a:r>
          </a:p>
          <a:p>
            <a:pPr lvl="1"/>
            <a:endParaRPr lang="en-US" dirty="0"/>
          </a:p>
        </p:txBody>
      </p:sp>
      <p:sp>
        <p:nvSpPr>
          <p:cNvPr id="4" name="TextBox 3"/>
          <p:cNvSpPr txBox="1"/>
          <p:nvPr/>
        </p:nvSpPr>
        <p:spPr>
          <a:xfrm>
            <a:off x="6029122" y="6438694"/>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APOA5 rs964184</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44644" cy="369332"/>
          </a:xfrm>
          <a:prstGeom prst="rect">
            <a:avLst/>
          </a:prstGeom>
          <a:noFill/>
        </p:spPr>
        <p:txBody>
          <a:bodyPr wrap="none" rtlCol="0">
            <a:spAutoFit/>
          </a:bodyPr>
          <a:lstStyle/>
          <a:p>
            <a:r>
              <a:rPr lang="en-CA" dirty="0" smtClean="0"/>
              <a:t>Zhang et al., AJCN, 2012</a:t>
            </a:r>
            <a:endParaRPr lang="en-CA" dirty="0"/>
          </a:p>
        </p:txBody>
      </p:sp>
      <p:pic>
        <p:nvPicPr>
          <p:cNvPr id="4" name="Picture 3"/>
          <p:cNvPicPr>
            <a:picLocks noChangeAspect="1"/>
          </p:cNvPicPr>
          <p:nvPr/>
        </p:nvPicPr>
        <p:blipFill>
          <a:blip r:embed="rId2" cstate="print"/>
          <a:stretch>
            <a:fillRect/>
          </a:stretch>
        </p:blipFill>
        <p:spPr>
          <a:xfrm>
            <a:off x="1600200" y="1288724"/>
            <a:ext cx="5911809" cy="5000762"/>
          </a:xfrm>
          <a:prstGeom prst="rect">
            <a:avLst/>
          </a:prstGeom>
        </p:spPr>
      </p:pic>
      <p:pic>
        <p:nvPicPr>
          <p:cNvPr id="12" name="Picture 11"/>
          <p:cNvPicPr>
            <a:picLocks noChangeAspect="1"/>
          </p:cNvPicPr>
          <p:nvPr/>
        </p:nvPicPr>
        <p:blipFill>
          <a:blip r:embed="rId3" cstate="print"/>
          <a:stretch>
            <a:fillRect/>
          </a:stretch>
        </p:blipFill>
        <p:spPr>
          <a:xfrm>
            <a:off x="2286000" y="1509157"/>
            <a:ext cx="1219200" cy="2145546"/>
          </a:xfrm>
          <a:prstGeom prst="rect">
            <a:avLst/>
          </a:prstGeom>
        </p:spPr>
      </p:pic>
      <p:pic>
        <p:nvPicPr>
          <p:cNvPr id="13" name="Picture 12"/>
          <p:cNvPicPr>
            <a:picLocks noChangeAspect="1"/>
          </p:cNvPicPr>
          <p:nvPr/>
        </p:nvPicPr>
        <p:blipFill>
          <a:blip r:embed="rId3" cstate="print"/>
          <a:stretch>
            <a:fillRect/>
          </a:stretch>
        </p:blipFill>
        <p:spPr>
          <a:xfrm>
            <a:off x="5410200" y="1509462"/>
            <a:ext cx="1295400" cy="2279643"/>
          </a:xfrm>
          <a:prstGeom prst="rect">
            <a:avLst/>
          </a:prstGeom>
        </p:spPr>
      </p:pic>
      <p:pic>
        <p:nvPicPr>
          <p:cNvPr id="15" name="Picture 14"/>
          <p:cNvPicPr>
            <a:picLocks noChangeAspect="1"/>
          </p:cNvPicPr>
          <p:nvPr/>
        </p:nvPicPr>
        <p:blipFill>
          <a:blip r:embed="rId4" cstate="print"/>
          <a:stretch>
            <a:fillRect/>
          </a:stretch>
        </p:blipFill>
        <p:spPr>
          <a:xfrm>
            <a:off x="3048000" y="3853381"/>
            <a:ext cx="1316850" cy="2237426"/>
          </a:xfrm>
          <a:prstGeom prst="rect">
            <a:avLst/>
          </a:prstGeom>
        </p:spPr>
      </p:pic>
    </p:spTree>
    <p:extLst>
      <p:ext uri="{BB962C8B-B14F-4D97-AF65-F5344CB8AC3E}">
        <p14:creationId xmlns:p14="http://schemas.microsoft.com/office/powerpoint/2010/main" val="134464100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APOA5 rs964184</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44644" cy="369332"/>
          </a:xfrm>
          <a:prstGeom prst="rect">
            <a:avLst/>
          </a:prstGeom>
          <a:noFill/>
        </p:spPr>
        <p:txBody>
          <a:bodyPr wrap="none" rtlCol="0">
            <a:spAutoFit/>
          </a:bodyPr>
          <a:lstStyle/>
          <a:p>
            <a:r>
              <a:rPr lang="en-CA" dirty="0" smtClean="0"/>
              <a:t>Zhang et al., AJCN, 2012</a:t>
            </a:r>
            <a:endParaRPr lang="en-CA" dirty="0"/>
          </a:p>
        </p:txBody>
      </p:sp>
      <p:pic>
        <p:nvPicPr>
          <p:cNvPr id="4" name="Picture 3"/>
          <p:cNvPicPr>
            <a:picLocks noChangeAspect="1"/>
          </p:cNvPicPr>
          <p:nvPr/>
        </p:nvPicPr>
        <p:blipFill>
          <a:blip r:embed="rId2" cstate="print"/>
          <a:stretch>
            <a:fillRect/>
          </a:stretch>
        </p:blipFill>
        <p:spPr>
          <a:xfrm>
            <a:off x="1600200" y="1288724"/>
            <a:ext cx="5911809" cy="5000762"/>
          </a:xfrm>
          <a:prstGeom prst="rect">
            <a:avLst/>
          </a:prstGeom>
        </p:spPr>
      </p:pic>
      <p:pic>
        <p:nvPicPr>
          <p:cNvPr id="12" name="Picture 11"/>
          <p:cNvPicPr>
            <a:picLocks noChangeAspect="1"/>
          </p:cNvPicPr>
          <p:nvPr/>
        </p:nvPicPr>
        <p:blipFill>
          <a:blip r:embed="rId3" cstate="print"/>
          <a:stretch>
            <a:fillRect/>
          </a:stretch>
        </p:blipFill>
        <p:spPr>
          <a:xfrm>
            <a:off x="2286000" y="1509157"/>
            <a:ext cx="1219200" cy="2145546"/>
          </a:xfrm>
          <a:prstGeom prst="rect">
            <a:avLst/>
          </a:prstGeom>
        </p:spPr>
      </p:pic>
      <p:pic>
        <p:nvPicPr>
          <p:cNvPr id="13" name="Picture 12"/>
          <p:cNvPicPr>
            <a:picLocks noChangeAspect="1"/>
          </p:cNvPicPr>
          <p:nvPr/>
        </p:nvPicPr>
        <p:blipFill>
          <a:blip r:embed="rId3" cstate="print"/>
          <a:stretch>
            <a:fillRect/>
          </a:stretch>
        </p:blipFill>
        <p:spPr>
          <a:xfrm>
            <a:off x="5410200" y="1509462"/>
            <a:ext cx="1295400" cy="2279643"/>
          </a:xfrm>
          <a:prstGeom prst="rect">
            <a:avLst/>
          </a:prstGeom>
        </p:spPr>
      </p:pic>
      <p:sp>
        <p:nvSpPr>
          <p:cNvPr id="8" name="TextBox 7"/>
          <p:cNvSpPr txBox="1"/>
          <p:nvPr/>
        </p:nvSpPr>
        <p:spPr>
          <a:xfrm>
            <a:off x="4191000" y="1797100"/>
            <a:ext cx="4114800" cy="1569660"/>
          </a:xfrm>
          <a:prstGeom prst="rect">
            <a:avLst/>
          </a:prstGeom>
          <a:solidFill>
            <a:schemeClr val="tx2"/>
          </a:solidFill>
        </p:spPr>
        <p:txBody>
          <a:bodyPr wrap="square" rtlCol="0">
            <a:spAutoFit/>
          </a:bodyPr>
          <a:lstStyle/>
          <a:p>
            <a:r>
              <a:rPr lang="en-CA" sz="2400" dirty="0" smtClean="0">
                <a:solidFill>
                  <a:schemeClr val="bg1"/>
                </a:solidFill>
              </a:rPr>
              <a:t>←More G-alleles resulted in better cholesterol-lowering following weight loss on low-fat diets</a:t>
            </a:r>
            <a:endParaRPr lang="en-CA" sz="2400" dirty="0">
              <a:solidFill>
                <a:schemeClr val="bg1"/>
              </a:solidFill>
            </a:endParaRPr>
          </a:p>
        </p:txBody>
      </p:sp>
      <p:pic>
        <p:nvPicPr>
          <p:cNvPr id="3" name="Picture 2"/>
          <p:cNvPicPr>
            <a:picLocks noChangeAspect="1"/>
          </p:cNvPicPr>
          <p:nvPr/>
        </p:nvPicPr>
        <p:blipFill>
          <a:blip r:embed="rId4" cstate="print"/>
          <a:stretch>
            <a:fillRect/>
          </a:stretch>
        </p:blipFill>
        <p:spPr>
          <a:xfrm>
            <a:off x="3048000" y="3866444"/>
            <a:ext cx="1316850" cy="2237426"/>
          </a:xfrm>
          <a:prstGeom prst="rect">
            <a:avLst/>
          </a:prstGeom>
        </p:spPr>
      </p:pic>
    </p:spTree>
    <p:extLst>
      <p:ext uri="{BB962C8B-B14F-4D97-AF65-F5344CB8AC3E}">
        <p14:creationId xmlns:p14="http://schemas.microsoft.com/office/powerpoint/2010/main" val="366959807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APOA5 rs964184</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44644" cy="369332"/>
          </a:xfrm>
          <a:prstGeom prst="rect">
            <a:avLst/>
          </a:prstGeom>
          <a:noFill/>
        </p:spPr>
        <p:txBody>
          <a:bodyPr wrap="none" rtlCol="0">
            <a:spAutoFit/>
          </a:bodyPr>
          <a:lstStyle/>
          <a:p>
            <a:r>
              <a:rPr lang="en-CA" dirty="0" smtClean="0"/>
              <a:t>Zhang et al., AJCN, 2012</a:t>
            </a:r>
            <a:endParaRPr lang="en-CA" dirty="0"/>
          </a:p>
        </p:txBody>
      </p:sp>
      <p:pic>
        <p:nvPicPr>
          <p:cNvPr id="4" name="Picture 3"/>
          <p:cNvPicPr>
            <a:picLocks noChangeAspect="1"/>
          </p:cNvPicPr>
          <p:nvPr/>
        </p:nvPicPr>
        <p:blipFill>
          <a:blip r:embed="rId2" cstate="print"/>
          <a:stretch>
            <a:fillRect/>
          </a:stretch>
        </p:blipFill>
        <p:spPr>
          <a:xfrm>
            <a:off x="1600200" y="1288724"/>
            <a:ext cx="5911809" cy="5000762"/>
          </a:xfrm>
          <a:prstGeom prst="rect">
            <a:avLst/>
          </a:prstGeom>
        </p:spPr>
      </p:pic>
      <p:pic>
        <p:nvPicPr>
          <p:cNvPr id="12" name="Picture 11"/>
          <p:cNvPicPr>
            <a:picLocks noChangeAspect="1"/>
          </p:cNvPicPr>
          <p:nvPr/>
        </p:nvPicPr>
        <p:blipFill>
          <a:blip r:embed="rId3" cstate="print"/>
          <a:stretch>
            <a:fillRect/>
          </a:stretch>
        </p:blipFill>
        <p:spPr>
          <a:xfrm>
            <a:off x="2286000" y="1509157"/>
            <a:ext cx="1219200" cy="2145546"/>
          </a:xfrm>
          <a:prstGeom prst="rect">
            <a:avLst/>
          </a:prstGeom>
        </p:spPr>
      </p:pic>
      <p:pic>
        <p:nvPicPr>
          <p:cNvPr id="13" name="Picture 12"/>
          <p:cNvPicPr>
            <a:picLocks noChangeAspect="1"/>
          </p:cNvPicPr>
          <p:nvPr/>
        </p:nvPicPr>
        <p:blipFill>
          <a:blip r:embed="rId3" cstate="print"/>
          <a:stretch>
            <a:fillRect/>
          </a:stretch>
        </p:blipFill>
        <p:spPr>
          <a:xfrm>
            <a:off x="5410200" y="1509462"/>
            <a:ext cx="1295400" cy="2279643"/>
          </a:xfrm>
          <a:prstGeom prst="rect">
            <a:avLst/>
          </a:prstGeom>
        </p:spPr>
      </p:pic>
      <p:sp>
        <p:nvSpPr>
          <p:cNvPr id="8" name="TextBox 7"/>
          <p:cNvSpPr txBox="1"/>
          <p:nvPr/>
        </p:nvSpPr>
        <p:spPr>
          <a:xfrm>
            <a:off x="609600" y="1864453"/>
            <a:ext cx="4114800" cy="1569660"/>
          </a:xfrm>
          <a:prstGeom prst="rect">
            <a:avLst/>
          </a:prstGeom>
          <a:solidFill>
            <a:schemeClr val="tx2"/>
          </a:solidFill>
        </p:spPr>
        <p:txBody>
          <a:bodyPr wrap="square" rtlCol="0">
            <a:spAutoFit/>
          </a:bodyPr>
          <a:lstStyle/>
          <a:p>
            <a:r>
              <a:rPr lang="en-CA" sz="2400" dirty="0" smtClean="0">
                <a:solidFill>
                  <a:schemeClr val="bg1"/>
                </a:solidFill>
              </a:rPr>
              <a:t>More G-alleles resulted in → better LDL-cholesterol-lowering following weight loss on low-fat diets</a:t>
            </a:r>
            <a:endParaRPr lang="en-CA" sz="2400" dirty="0">
              <a:solidFill>
                <a:schemeClr val="bg1"/>
              </a:solidFill>
            </a:endParaRPr>
          </a:p>
        </p:txBody>
      </p:sp>
      <p:pic>
        <p:nvPicPr>
          <p:cNvPr id="3" name="Picture 2"/>
          <p:cNvPicPr>
            <a:picLocks noChangeAspect="1"/>
          </p:cNvPicPr>
          <p:nvPr/>
        </p:nvPicPr>
        <p:blipFill>
          <a:blip r:embed="rId4" cstate="print"/>
          <a:stretch>
            <a:fillRect/>
          </a:stretch>
        </p:blipFill>
        <p:spPr>
          <a:xfrm>
            <a:off x="3048000" y="3880928"/>
            <a:ext cx="1316850" cy="2237426"/>
          </a:xfrm>
          <a:prstGeom prst="rect">
            <a:avLst/>
          </a:prstGeom>
        </p:spPr>
      </p:pic>
    </p:spTree>
    <p:extLst>
      <p:ext uri="{BB962C8B-B14F-4D97-AF65-F5344CB8AC3E}">
        <p14:creationId xmlns:p14="http://schemas.microsoft.com/office/powerpoint/2010/main" val="182194526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APOA5 rs964184</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44644" cy="369332"/>
          </a:xfrm>
          <a:prstGeom prst="rect">
            <a:avLst/>
          </a:prstGeom>
          <a:noFill/>
        </p:spPr>
        <p:txBody>
          <a:bodyPr wrap="none" rtlCol="0">
            <a:spAutoFit/>
          </a:bodyPr>
          <a:lstStyle/>
          <a:p>
            <a:r>
              <a:rPr lang="en-CA" dirty="0" smtClean="0"/>
              <a:t>Zhang et al., AJCN, 2012</a:t>
            </a:r>
            <a:endParaRPr lang="en-CA" dirty="0"/>
          </a:p>
        </p:txBody>
      </p:sp>
      <p:pic>
        <p:nvPicPr>
          <p:cNvPr id="4" name="Picture 3"/>
          <p:cNvPicPr>
            <a:picLocks noChangeAspect="1"/>
          </p:cNvPicPr>
          <p:nvPr/>
        </p:nvPicPr>
        <p:blipFill>
          <a:blip r:embed="rId2" cstate="print"/>
          <a:stretch>
            <a:fillRect/>
          </a:stretch>
        </p:blipFill>
        <p:spPr>
          <a:xfrm>
            <a:off x="1600200" y="1288724"/>
            <a:ext cx="5911809" cy="5000762"/>
          </a:xfrm>
          <a:prstGeom prst="rect">
            <a:avLst/>
          </a:prstGeom>
        </p:spPr>
      </p:pic>
      <p:pic>
        <p:nvPicPr>
          <p:cNvPr id="12" name="Picture 11"/>
          <p:cNvPicPr>
            <a:picLocks noChangeAspect="1"/>
          </p:cNvPicPr>
          <p:nvPr/>
        </p:nvPicPr>
        <p:blipFill>
          <a:blip r:embed="rId3" cstate="print"/>
          <a:stretch>
            <a:fillRect/>
          </a:stretch>
        </p:blipFill>
        <p:spPr>
          <a:xfrm>
            <a:off x="2286000" y="1509157"/>
            <a:ext cx="1219200" cy="2145546"/>
          </a:xfrm>
          <a:prstGeom prst="rect">
            <a:avLst/>
          </a:prstGeom>
        </p:spPr>
      </p:pic>
      <p:pic>
        <p:nvPicPr>
          <p:cNvPr id="13" name="Picture 12"/>
          <p:cNvPicPr>
            <a:picLocks noChangeAspect="1"/>
          </p:cNvPicPr>
          <p:nvPr/>
        </p:nvPicPr>
        <p:blipFill>
          <a:blip r:embed="rId3" cstate="print"/>
          <a:stretch>
            <a:fillRect/>
          </a:stretch>
        </p:blipFill>
        <p:spPr>
          <a:xfrm>
            <a:off x="5410200" y="1509462"/>
            <a:ext cx="1295400" cy="2279643"/>
          </a:xfrm>
          <a:prstGeom prst="rect">
            <a:avLst/>
          </a:prstGeom>
        </p:spPr>
      </p:pic>
      <p:pic>
        <p:nvPicPr>
          <p:cNvPr id="14" name="Picture 13"/>
          <p:cNvPicPr>
            <a:picLocks noChangeAspect="1"/>
          </p:cNvPicPr>
          <p:nvPr/>
        </p:nvPicPr>
        <p:blipFill>
          <a:blip r:embed="rId3" cstate="print"/>
          <a:stretch>
            <a:fillRect/>
          </a:stretch>
        </p:blipFill>
        <p:spPr>
          <a:xfrm>
            <a:off x="3048000" y="3789105"/>
            <a:ext cx="1319262" cy="2242699"/>
          </a:xfrm>
          <a:prstGeom prst="rect">
            <a:avLst/>
          </a:prstGeom>
        </p:spPr>
      </p:pic>
      <p:sp>
        <p:nvSpPr>
          <p:cNvPr id="8" name="TextBox 7"/>
          <p:cNvSpPr txBox="1"/>
          <p:nvPr/>
        </p:nvSpPr>
        <p:spPr>
          <a:xfrm>
            <a:off x="4648200" y="4019715"/>
            <a:ext cx="4114800" cy="1569660"/>
          </a:xfrm>
          <a:prstGeom prst="rect">
            <a:avLst/>
          </a:prstGeom>
          <a:solidFill>
            <a:schemeClr val="tx2"/>
          </a:solidFill>
        </p:spPr>
        <p:txBody>
          <a:bodyPr wrap="square" rtlCol="0">
            <a:spAutoFit/>
          </a:bodyPr>
          <a:lstStyle/>
          <a:p>
            <a:r>
              <a:rPr lang="en-CA" sz="2400" dirty="0" smtClean="0">
                <a:solidFill>
                  <a:schemeClr val="bg1"/>
                </a:solidFill>
              </a:rPr>
              <a:t>←More G-alleles resulted in greater HDL-C increases following weight loss on high-fat diets</a:t>
            </a:r>
            <a:endParaRPr lang="en-CA" sz="2400" dirty="0">
              <a:solidFill>
                <a:schemeClr val="bg1"/>
              </a:solidFill>
            </a:endParaRPr>
          </a:p>
        </p:txBody>
      </p:sp>
    </p:spTree>
    <p:extLst>
      <p:ext uri="{BB962C8B-B14F-4D97-AF65-F5344CB8AC3E}">
        <p14:creationId xmlns:p14="http://schemas.microsoft.com/office/powerpoint/2010/main" val="216524713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APOA5 rs964184</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444644" cy="369332"/>
          </a:xfrm>
          <a:prstGeom prst="rect">
            <a:avLst/>
          </a:prstGeom>
          <a:noFill/>
        </p:spPr>
        <p:txBody>
          <a:bodyPr wrap="none" rtlCol="0">
            <a:spAutoFit/>
          </a:bodyPr>
          <a:lstStyle/>
          <a:p>
            <a:r>
              <a:rPr lang="en-CA" dirty="0" smtClean="0"/>
              <a:t>Zhang et al., AJCN, 2012</a:t>
            </a:r>
            <a:endParaRPr lang="en-CA" dirty="0"/>
          </a:p>
        </p:txBody>
      </p:sp>
      <p:pic>
        <p:nvPicPr>
          <p:cNvPr id="3" name="Picture 2"/>
          <p:cNvPicPr>
            <a:picLocks noChangeAspect="1"/>
          </p:cNvPicPr>
          <p:nvPr/>
        </p:nvPicPr>
        <p:blipFill>
          <a:blip r:embed="rId2" cstate="print"/>
          <a:stretch>
            <a:fillRect/>
          </a:stretch>
        </p:blipFill>
        <p:spPr>
          <a:xfrm>
            <a:off x="393769" y="1752600"/>
            <a:ext cx="8223075" cy="3048000"/>
          </a:xfrm>
          <a:prstGeom prst="rect">
            <a:avLst/>
          </a:prstGeom>
        </p:spPr>
      </p:pic>
      <p:sp>
        <p:nvSpPr>
          <p:cNvPr id="6" name="TextBox 5"/>
          <p:cNvSpPr txBox="1"/>
          <p:nvPr/>
        </p:nvSpPr>
        <p:spPr>
          <a:xfrm>
            <a:off x="478971" y="5029200"/>
            <a:ext cx="8137873" cy="707886"/>
          </a:xfrm>
          <a:prstGeom prst="rect">
            <a:avLst/>
          </a:prstGeom>
          <a:noFill/>
        </p:spPr>
        <p:txBody>
          <a:bodyPr wrap="square" rtlCol="0">
            <a:spAutoFit/>
          </a:bodyPr>
          <a:lstStyle/>
          <a:p>
            <a:r>
              <a:rPr lang="en-CA" sz="2000" dirty="0" smtClean="0"/>
              <a:t>Those assigned to the </a:t>
            </a:r>
            <a:r>
              <a:rPr lang="en-CA" sz="2000" b="1" u="sng" dirty="0" smtClean="0"/>
              <a:t>low-fat diet </a:t>
            </a:r>
            <a:r>
              <a:rPr lang="en-CA" sz="2000" dirty="0" smtClean="0"/>
              <a:t>had a much sharper rate of decrease in TC and LDL-C over 6 months, and lower values overall after 2 years</a:t>
            </a:r>
            <a:endParaRPr lang="en-CA" sz="2000" dirty="0"/>
          </a:p>
        </p:txBody>
      </p:sp>
    </p:spTree>
    <p:extLst>
      <p:ext uri="{BB962C8B-B14F-4D97-AF65-F5344CB8AC3E}">
        <p14:creationId xmlns:p14="http://schemas.microsoft.com/office/powerpoint/2010/main" val="42121133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pic>
        <p:nvPicPr>
          <p:cNvPr id="8" name="Picture 7"/>
          <p:cNvPicPr>
            <a:picLocks noChangeAspect="1"/>
          </p:cNvPicPr>
          <p:nvPr/>
        </p:nvPicPr>
        <p:blipFill>
          <a:blip r:embed="rId3" cstate="print"/>
          <a:stretch>
            <a:fillRect/>
          </a:stretch>
        </p:blipFill>
        <p:spPr>
          <a:xfrm>
            <a:off x="1143000" y="1524000"/>
            <a:ext cx="7240287" cy="4083051"/>
          </a:xfrm>
          <a:prstGeom prst="rect">
            <a:avLst/>
          </a:prstGeom>
        </p:spPr>
      </p:pic>
      <p:sp>
        <p:nvSpPr>
          <p:cNvPr id="9" name="Rectangle 8"/>
          <p:cNvSpPr/>
          <p:nvPr/>
        </p:nvSpPr>
        <p:spPr>
          <a:xfrm>
            <a:off x="1143000" y="15240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3717012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pic>
        <p:nvPicPr>
          <p:cNvPr id="8" name="Picture 7"/>
          <p:cNvPicPr>
            <a:picLocks noChangeAspect="1"/>
          </p:cNvPicPr>
          <p:nvPr/>
        </p:nvPicPr>
        <p:blipFill>
          <a:blip r:embed="rId3" cstate="print"/>
          <a:stretch>
            <a:fillRect/>
          </a:stretch>
        </p:blipFill>
        <p:spPr>
          <a:xfrm>
            <a:off x="1143000" y="1524000"/>
            <a:ext cx="7240287" cy="4083051"/>
          </a:xfrm>
          <a:prstGeom prst="rect">
            <a:avLst/>
          </a:prstGeom>
        </p:spPr>
      </p:pic>
      <p:sp>
        <p:nvSpPr>
          <p:cNvPr id="9" name="Rectangle 8"/>
          <p:cNvSpPr/>
          <p:nvPr/>
        </p:nvSpPr>
        <p:spPr>
          <a:xfrm>
            <a:off x="1143000" y="15240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743200" y="2590800"/>
            <a:ext cx="4114800" cy="1569660"/>
          </a:xfrm>
          <a:prstGeom prst="rect">
            <a:avLst/>
          </a:prstGeom>
          <a:solidFill>
            <a:schemeClr val="tx2"/>
          </a:solidFill>
        </p:spPr>
        <p:txBody>
          <a:bodyPr wrap="square" rtlCol="0">
            <a:spAutoFit/>
          </a:bodyPr>
          <a:lstStyle/>
          <a:p>
            <a:r>
              <a:rPr lang="en-CA" sz="2400" dirty="0" smtClean="0">
                <a:solidFill>
                  <a:schemeClr val="bg1"/>
                </a:solidFill>
              </a:rPr>
              <a:t>Those with T-alleles lost more fat-free mass on low-protein diets; high protein diets better preserved lean mass</a:t>
            </a:r>
            <a:endParaRPr lang="en-CA" sz="2400" dirty="0">
              <a:solidFill>
                <a:schemeClr val="bg1"/>
              </a:solidFill>
            </a:endParaRPr>
          </a:p>
        </p:txBody>
      </p:sp>
    </p:spTree>
    <p:extLst>
      <p:ext uri="{BB962C8B-B14F-4D97-AF65-F5344CB8AC3E}">
        <p14:creationId xmlns:p14="http://schemas.microsoft.com/office/powerpoint/2010/main" val="143717012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3" cstate="print"/>
          <a:stretch>
            <a:fillRect/>
          </a:stretch>
        </p:blipFill>
        <p:spPr>
          <a:xfrm>
            <a:off x="691467" y="1284288"/>
            <a:ext cx="7761065" cy="4321085"/>
          </a:xfrm>
          <a:prstGeom prst="rect">
            <a:avLst/>
          </a:prstGeom>
        </p:spPr>
      </p:pic>
      <p:sp>
        <p:nvSpPr>
          <p:cNvPr id="8" name="Rectangle 7"/>
          <p:cNvSpPr/>
          <p:nvPr/>
        </p:nvSpPr>
        <p:spPr>
          <a:xfrm>
            <a:off x="691467" y="1284288"/>
            <a:ext cx="591839" cy="54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2237017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3" cstate="print"/>
          <a:stretch>
            <a:fillRect/>
          </a:stretch>
        </p:blipFill>
        <p:spPr>
          <a:xfrm>
            <a:off x="691467" y="1284288"/>
            <a:ext cx="7761065" cy="4321085"/>
          </a:xfrm>
          <a:prstGeom prst="rect">
            <a:avLst/>
          </a:prstGeom>
        </p:spPr>
      </p:pic>
      <p:sp>
        <p:nvSpPr>
          <p:cNvPr id="8" name="Rectangle 7"/>
          <p:cNvSpPr/>
          <p:nvPr/>
        </p:nvSpPr>
        <p:spPr>
          <a:xfrm>
            <a:off x="691467" y="1284288"/>
            <a:ext cx="591839" cy="54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590800" y="2667000"/>
            <a:ext cx="4114800" cy="1569660"/>
          </a:xfrm>
          <a:prstGeom prst="rect">
            <a:avLst/>
          </a:prstGeom>
          <a:solidFill>
            <a:schemeClr val="tx2"/>
          </a:solidFill>
        </p:spPr>
        <p:txBody>
          <a:bodyPr wrap="square" rtlCol="0">
            <a:spAutoFit/>
          </a:bodyPr>
          <a:lstStyle/>
          <a:p>
            <a:r>
              <a:rPr lang="en-CA" sz="2400" dirty="0" smtClean="0">
                <a:solidFill>
                  <a:schemeClr val="bg1"/>
                </a:solidFill>
              </a:rPr>
              <a:t>Greater TAT change per T-allele on average protein;</a:t>
            </a:r>
          </a:p>
          <a:p>
            <a:r>
              <a:rPr lang="en-CA" sz="2400" dirty="0" smtClean="0">
                <a:solidFill>
                  <a:schemeClr val="bg1"/>
                </a:solidFill>
              </a:rPr>
              <a:t>Greater TAT change per A-allele on high-protein</a:t>
            </a:r>
            <a:endParaRPr lang="en-CA" sz="2400" dirty="0">
              <a:solidFill>
                <a:schemeClr val="bg1"/>
              </a:solidFill>
            </a:endParaRPr>
          </a:p>
        </p:txBody>
      </p:sp>
    </p:spTree>
    <p:extLst>
      <p:ext uri="{BB962C8B-B14F-4D97-AF65-F5344CB8AC3E}">
        <p14:creationId xmlns:p14="http://schemas.microsoft.com/office/powerpoint/2010/main" val="332237017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cstate="print"/>
          <a:stretch>
            <a:fillRect/>
          </a:stretch>
        </p:blipFill>
        <p:spPr>
          <a:xfrm>
            <a:off x="609600" y="1344897"/>
            <a:ext cx="7742921" cy="4118995"/>
          </a:xfrm>
          <a:prstGeom prst="rect">
            <a:avLst/>
          </a:prstGeom>
        </p:spPr>
      </p:pic>
      <p:sp>
        <p:nvSpPr>
          <p:cNvPr id="8" name="Rectangle 7"/>
          <p:cNvSpPr/>
          <p:nvPr/>
        </p:nvSpPr>
        <p:spPr>
          <a:xfrm>
            <a:off x="762000" y="1284288"/>
            <a:ext cx="411480" cy="54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13309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Presence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International studies</a:t>
            </a:r>
          </a:p>
          <a:p>
            <a:pPr lvl="1"/>
            <a:r>
              <a:rPr lang="en-US" dirty="0" smtClean="0"/>
              <a:t>Rates of diseases vary across countries</a:t>
            </a:r>
          </a:p>
          <a:p>
            <a:pPr lvl="1"/>
            <a:r>
              <a:rPr lang="en-US" dirty="0" smtClean="0"/>
              <a:t>Immigrants to a country often adopt disease rates of the “new” country</a:t>
            </a:r>
          </a:p>
          <a:p>
            <a:pPr lvl="1"/>
            <a:endParaRPr lang="en-US" dirty="0"/>
          </a:p>
        </p:txBody>
      </p:sp>
      <p:sp>
        <p:nvSpPr>
          <p:cNvPr id="4" name="TextBox 3"/>
          <p:cNvSpPr txBox="1"/>
          <p:nvPr/>
        </p:nvSpPr>
        <p:spPr>
          <a:xfrm>
            <a:off x="6029122" y="6438694"/>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cstate="print"/>
          <a:stretch>
            <a:fillRect/>
          </a:stretch>
        </p:blipFill>
        <p:spPr>
          <a:xfrm>
            <a:off x="609600" y="1344897"/>
            <a:ext cx="7742921" cy="4118995"/>
          </a:xfrm>
          <a:prstGeom prst="rect">
            <a:avLst/>
          </a:prstGeom>
        </p:spPr>
      </p:pic>
      <p:sp>
        <p:nvSpPr>
          <p:cNvPr id="8" name="Rectangle 7"/>
          <p:cNvSpPr/>
          <p:nvPr/>
        </p:nvSpPr>
        <p:spPr>
          <a:xfrm>
            <a:off x="762000" y="1284288"/>
            <a:ext cx="411480" cy="54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590800" y="2667000"/>
            <a:ext cx="4114800" cy="1569660"/>
          </a:xfrm>
          <a:prstGeom prst="rect">
            <a:avLst/>
          </a:prstGeom>
          <a:solidFill>
            <a:schemeClr val="tx2"/>
          </a:solidFill>
        </p:spPr>
        <p:txBody>
          <a:bodyPr wrap="square" rtlCol="0">
            <a:spAutoFit/>
          </a:bodyPr>
          <a:lstStyle/>
          <a:p>
            <a:r>
              <a:rPr lang="en-CA" sz="2400" dirty="0" smtClean="0">
                <a:solidFill>
                  <a:schemeClr val="bg1"/>
                </a:solidFill>
              </a:rPr>
              <a:t>Greater VAT change per T-allele on average protein;</a:t>
            </a:r>
          </a:p>
          <a:p>
            <a:r>
              <a:rPr lang="en-CA" sz="2400" dirty="0" smtClean="0">
                <a:solidFill>
                  <a:schemeClr val="bg1"/>
                </a:solidFill>
              </a:rPr>
              <a:t>Greater VAT change per A-allele on high-protein</a:t>
            </a:r>
            <a:endParaRPr lang="en-CA" sz="2400" dirty="0">
              <a:solidFill>
                <a:schemeClr val="bg1"/>
              </a:solidFill>
            </a:endParaRPr>
          </a:p>
        </p:txBody>
      </p:sp>
    </p:spTree>
    <p:extLst>
      <p:ext uri="{BB962C8B-B14F-4D97-AF65-F5344CB8AC3E}">
        <p14:creationId xmlns:p14="http://schemas.microsoft.com/office/powerpoint/2010/main" val="231330957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3" cstate="print"/>
          <a:stretch>
            <a:fillRect/>
          </a:stretch>
        </p:blipFill>
        <p:spPr>
          <a:xfrm>
            <a:off x="657713" y="1357097"/>
            <a:ext cx="7828574" cy="4133782"/>
          </a:xfrm>
          <a:prstGeom prst="rect">
            <a:avLst/>
          </a:prstGeom>
        </p:spPr>
      </p:pic>
    </p:spTree>
    <p:extLst>
      <p:ext uri="{BB962C8B-B14F-4D97-AF65-F5344CB8AC3E}">
        <p14:creationId xmlns:p14="http://schemas.microsoft.com/office/powerpoint/2010/main" val="350107717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pic>
        <p:nvPicPr>
          <p:cNvPr id="7" name="Picture 6"/>
          <p:cNvPicPr>
            <a:picLocks noChangeAspect="1"/>
          </p:cNvPicPr>
          <p:nvPr/>
        </p:nvPicPr>
        <p:blipFill>
          <a:blip r:embed="rId2" cstate="print"/>
          <a:stretch>
            <a:fillRect/>
          </a:stretch>
        </p:blipFill>
        <p:spPr>
          <a:xfrm>
            <a:off x="2109412" y="5334000"/>
            <a:ext cx="4925176" cy="736600"/>
          </a:xfrm>
          <a:prstGeom prst="rect">
            <a:avLst/>
          </a:prstGeom>
        </p:spPr>
      </p:pic>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3" cstate="print"/>
          <a:stretch>
            <a:fillRect/>
          </a:stretch>
        </p:blipFill>
        <p:spPr>
          <a:xfrm>
            <a:off x="657713" y="1357097"/>
            <a:ext cx="7828574" cy="4133782"/>
          </a:xfrm>
          <a:prstGeom prst="rect">
            <a:avLst/>
          </a:prstGeom>
        </p:spPr>
      </p:pic>
      <p:sp>
        <p:nvSpPr>
          <p:cNvPr id="11" name="TextBox 10"/>
          <p:cNvSpPr txBox="1"/>
          <p:nvPr/>
        </p:nvSpPr>
        <p:spPr>
          <a:xfrm>
            <a:off x="2590800" y="2667000"/>
            <a:ext cx="4114800" cy="1569660"/>
          </a:xfrm>
          <a:prstGeom prst="rect">
            <a:avLst/>
          </a:prstGeom>
          <a:solidFill>
            <a:schemeClr val="tx2"/>
          </a:solidFill>
        </p:spPr>
        <p:txBody>
          <a:bodyPr wrap="square" rtlCol="0">
            <a:spAutoFit/>
          </a:bodyPr>
          <a:lstStyle/>
          <a:p>
            <a:r>
              <a:rPr lang="en-CA" sz="2400" dirty="0" smtClean="0">
                <a:solidFill>
                  <a:schemeClr val="bg1"/>
                </a:solidFill>
              </a:rPr>
              <a:t>Greater SAT change per T-allele on average protein;</a:t>
            </a:r>
          </a:p>
          <a:p>
            <a:r>
              <a:rPr lang="en-CA" sz="2400" dirty="0" smtClean="0">
                <a:solidFill>
                  <a:schemeClr val="bg1"/>
                </a:solidFill>
              </a:rPr>
              <a:t>Greater SAT change per A-allele on high-protein</a:t>
            </a:r>
            <a:endParaRPr lang="en-CA" sz="2400" dirty="0">
              <a:solidFill>
                <a:schemeClr val="bg1"/>
              </a:solidFill>
            </a:endParaRPr>
          </a:p>
        </p:txBody>
      </p:sp>
    </p:spTree>
    <p:extLst>
      <p:ext uri="{BB962C8B-B14F-4D97-AF65-F5344CB8AC3E}">
        <p14:creationId xmlns:p14="http://schemas.microsoft.com/office/powerpoint/2010/main" val="350107717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2" cstate="print"/>
          <a:stretch>
            <a:fillRect/>
          </a:stretch>
        </p:blipFill>
        <p:spPr>
          <a:xfrm>
            <a:off x="2209800" y="5570946"/>
            <a:ext cx="5229826" cy="825500"/>
          </a:xfrm>
          <a:prstGeom prst="rect">
            <a:avLst/>
          </a:prstGeom>
        </p:spPr>
      </p:pic>
      <p:pic>
        <p:nvPicPr>
          <p:cNvPr id="8" name="Picture 7"/>
          <p:cNvPicPr>
            <a:picLocks noChangeAspect="1"/>
          </p:cNvPicPr>
          <p:nvPr/>
        </p:nvPicPr>
        <p:blipFill>
          <a:blip r:embed="rId3" cstate="print"/>
          <a:stretch>
            <a:fillRect/>
          </a:stretch>
        </p:blipFill>
        <p:spPr>
          <a:xfrm>
            <a:off x="1022653" y="1415461"/>
            <a:ext cx="7095573" cy="3951697"/>
          </a:xfrm>
          <a:prstGeom prst="rect">
            <a:avLst/>
          </a:prstGeom>
        </p:spPr>
      </p:pic>
      <p:sp>
        <p:nvSpPr>
          <p:cNvPr id="11" name="Rectangle 10"/>
          <p:cNvSpPr/>
          <p:nvPr/>
        </p:nvSpPr>
        <p:spPr>
          <a:xfrm>
            <a:off x="1022653" y="1415461"/>
            <a:ext cx="501347" cy="489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022653" y="4876800"/>
            <a:ext cx="577547"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402433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cstate="print"/>
          <a:stretch>
            <a:fillRect/>
          </a:stretch>
        </p:blipFill>
        <p:spPr>
          <a:xfrm>
            <a:off x="2209800" y="5570946"/>
            <a:ext cx="5229826" cy="825500"/>
          </a:xfrm>
          <a:prstGeom prst="rect">
            <a:avLst/>
          </a:prstGeom>
        </p:spPr>
      </p:pic>
      <p:pic>
        <p:nvPicPr>
          <p:cNvPr id="6" name="Picture 5"/>
          <p:cNvPicPr>
            <a:picLocks noChangeAspect="1"/>
          </p:cNvPicPr>
          <p:nvPr/>
        </p:nvPicPr>
        <p:blipFill>
          <a:blip r:embed="rId4" cstate="print"/>
          <a:stretch>
            <a:fillRect/>
          </a:stretch>
        </p:blipFill>
        <p:spPr>
          <a:xfrm>
            <a:off x="457200" y="1585459"/>
            <a:ext cx="8020482" cy="3794805"/>
          </a:xfrm>
          <a:prstGeom prst="rect">
            <a:avLst/>
          </a:prstGeom>
        </p:spPr>
      </p:pic>
      <p:sp>
        <p:nvSpPr>
          <p:cNvPr id="7" name="Rectangle 6"/>
          <p:cNvSpPr/>
          <p:nvPr/>
        </p:nvSpPr>
        <p:spPr>
          <a:xfrm>
            <a:off x="609600" y="1585459"/>
            <a:ext cx="563880" cy="548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5715000" y="1417638"/>
            <a:ext cx="2286000" cy="487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p:nvPicPr>
        <p:blipFill>
          <a:blip r:embed="rId5" cstate="print"/>
          <a:srcRect b="74114"/>
          <a:stretch>
            <a:fillRect/>
          </a:stretch>
        </p:blipFill>
        <p:spPr>
          <a:xfrm>
            <a:off x="990600" y="1066800"/>
            <a:ext cx="7095573" cy="1022939"/>
          </a:xfrm>
          <a:prstGeom prst="rect">
            <a:avLst/>
          </a:prstGeom>
        </p:spPr>
      </p:pic>
    </p:spTree>
    <p:extLst>
      <p:ext uri="{BB962C8B-B14F-4D97-AF65-F5344CB8AC3E}">
        <p14:creationId xmlns:p14="http://schemas.microsoft.com/office/powerpoint/2010/main" val="368212041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FTO rs1558902</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172200" y="6400800"/>
            <a:ext cx="2784608" cy="369332"/>
          </a:xfrm>
          <a:prstGeom prst="rect">
            <a:avLst/>
          </a:prstGeom>
          <a:noFill/>
        </p:spPr>
        <p:txBody>
          <a:bodyPr wrap="none" rtlCol="0">
            <a:spAutoFit/>
          </a:bodyPr>
          <a:lstStyle/>
          <a:p>
            <a:r>
              <a:rPr lang="en-CA" dirty="0" smtClean="0"/>
              <a:t>Zhang et al., Diabetes, 2012</a:t>
            </a:r>
            <a:endParaRPr lang="en-CA" dirty="0"/>
          </a:p>
        </p:txBody>
      </p:sp>
      <p:sp>
        <p:nvSpPr>
          <p:cNvPr id="9" name="Rectangle 8"/>
          <p:cNvSpPr/>
          <p:nvPr/>
        </p:nvSpPr>
        <p:spPr>
          <a:xfrm>
            <a:off x="487680" y="1284288"/>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283306" y="51435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62000" y="1219200"/>
            <a:ext cx="52130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3" cstate="print"/>
          <a:stretch>
            <a:fillRect/>
          </a:stretch>
        </p:blipFill>
        <p:spPr>
          <a:xfrm>
            <a:off x="2209800" y="5570946"/>
            <a:ext cx="5229826" cy="825500"/>
          </a:xfrm>
          <a:prstGeom prst="rect">
            <a:avLst/>
          </a:prstGeom>
        </p:spPr>
      </p:pic>
      <p:pic>
        <p:nvPicPr>
          <p:cNvPr id="7" name="Picture 6"/>
          <p:cNvPicPr>
            <a:picLocks noChangeAspect="1"/>
          </p:cNvPicPr>
          <p:nvPr/>
        </p:nvPicPr>
        <p:blipFill>
          <a:blip r:embed="rId4" cstate="print"/>
          <a:stretch>
            <a:fillRect/>
          </a:stretch>
        </p:blipFill>
        <p:spPr>
          <a:xfrm>
            <a:off x="377427" y="1474788"/>
            <a:ext cx="8278893" cy="3854451"/>
          </a:xfrm>
          <a:prstGeom prst="rect">
            <a:avLst/>
          </a:prstGeom>
        </p:spPr>
      </p:pic>
      <p:sp>
        <p:nvSpPr>
          <p:cNvPr id="8" name="Rectangle 7"/>
          <p:cNvSpPr/>
          <p:nvPr/>
        </p:nvSpPr>
        <p:spPr>
          <a:xfrm>
            <a:off x="457200" y="1474788"/>
            <a:ext cx="533400" cy="582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p:nvPicPr>
        <p:blipFill>
          <a:blip r:embed="rId5" cstate="print"/>
          <a:srcRect b="74114"/>
          <a:stretch>
            <a:fillRect/>
          </a:stretch>
        </p:blipFill>
        <p:spPr>
          <a:xfrm>
            <a:off x="990600" y="1066800"/>
            <a:ext cx="7095573" cy="1022939"/>
          </a:xfrm>
          <a:prstGeom prst="rect">
            <a:avLst/>
          </a:prstGeom>
        </p:spPr>
      </p:pic>
    </p:spTree>
    <p:extLst>
      <p:ext uri="{BB962C8B-B14F-4D97-AF65-F5344CB8AC3E}">
        <p14:creationId xmlns:p14="http://schemas.microsoft.com/office/powerpoint/2010/main" val="162040061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Results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Weight loss was a significant predictor of changes in glucose and insulin on both high- and low-fat diets in those with the G allele (rs12255372)</a:t>
            </a:r>
          </a:p>
          <a:p>
            <a:r>
              <a:rPr lang="en-CA" dirty="0" smtClean="0"/>
              <a:t>Weight loss was only a significant predictor of changes in glucose and insulin on low-fat diets in those homozygous TT</a:t>
            </a:r>
            <a:endParaRPr lang="en-CA" dirty="0"/>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Tree>
    <p:extLst>
      <p:ext uri="{BB962C8B-B14F-4D97-AF65-F5344CB8AC3E}">
        <p14:creationId xmlns:p14="http://schemas.microsoft.com/office/powerpoint/2010/main" val="390296348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Implications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The early interaction between genotype and fat level did not persist after 6 months…</a:t>
            </a:r>
          </a:p>
          <a:p>
            <a:pPr lvl="1"/>
            <a:r>
              <a:rPr lang="en-CA" dirty="0" smtClean="0"/>
              <a:t>Did the effect disappear; or did adherence diminish so much that the ability to detect between-diet difference was lost?</a:t>
            </a:r>
          </a:p>
          <a:p>
            <a:r>
              <a:rPr lang="en-CA" dirty="0" smtClean="0"/>
              <a:t>Further complicates the question of “optimal diets” for weight loss</a:t>
            </a:r>
            <a:endParaRPr lang="en-CA" dirty="0"/>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Tree>
    <p:extLst>
      <p:ext uri="{BB962C8B-B14F-4D97-AF65-F5344CB8AC3E}">
        <p14:creationId xmlns:p14="http://schemas.microsoft.com/office/powerpoint/2010/main" val="329749179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POUNDS LOST: Implications</a:t>
            </a:r>
            <a:endParaRPr lang="en-CA"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FTO SNP may interact with dietary protein to predict amount and location of fat mass lost in response to weight loss</a:t>
            </a:r>
          </a:p>
          <a:p>
            <a:r>
              <a:rPr lang="en-CA" dirty="0" smtClean="0"/>
              <a:t>APO A5 SNP may interact with dietary fat affect blood lipid response to weight reduction</a:t>
            </a:r>
          </a:p>
          <a:p>
            <a:endParaRPr lang="en-CA" dirty="0"/>
          </a:p>
        </p:txBody>
      </p:sp>
      <p:sp>
        <p:nvSpPr>
          <p:cNvPr id="5" name="TextBox 4"/>
          <p:cNvSpPr txBox="1"/>
          <p:nvPr/>
        </p:nvSpPr>
        <p:spPr>
          <a:xfrm>
            <a:off x="6172200" y="6400800"/>
            <a:ext cx="2496068" cy="369332"/>
          </a:xfrm>
          <a:prstGeom prst="rect">
            <a:avLst/>
          </a:prstGeom>
          <a:noFill/>
        </p:spPr>
        <p:txBody>
          <a:bodyPr wrap="none" rtlCol="0">
            <a:spAutoFit/>
          </a:bodyPr>
          <a:lstStyle/>
          <a:p>
            <a:r>
              <a:rPr lang="en-CA" dirty="0" err="1" smtClean="0"/>
              <a:t>Mattei</a:t>
            </a:r>
            <a:r>
              <a:rPr lang="en-CA" dirty="0" smtClean="0"/>
              <a:t> et al., AJCN, 2012</a:t>
            </a:r>
            <a:endParaRPr lang="en-CA" dirty="0"/>
          </a:p>
        </p:txBody>
      </p:sp>
    </p:spTree>
    <p:extLst>
      <p:ext uri="{BB962C8B-B14F-4D97-AF65-F5344CB8AC3E}">
        <p14:creationId xmlns:p14="http://schemas.microsoft.com/office/powerpoint/2010/main" val="329749179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solidFill>
                  <a:schemeClr val="tx2"/>
                </a:solidFill>
                <a:effectLst>
                  <a:outerShdw blurRad="38100" dist="38100" dir="2700000" algn="tl">
                    <a:srgbClr val="000000">
                      <a:alpha val="43137"/>
                    </a:srgbClr>
                  </a:outerShdw>
                </a:effectLst>
              </a:rPr>
              <a:t>Epigentics</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heritable </a:t>
            </a:r>
            <a:r>
              <a:rPr lang="en-CA" dirty="0"/>
              <a:t>changes in gene expression </a:t>
            </a:r>
            <a:r>
              <a:rPr lang="en-CA" dirty="0" smtClean="0"/>
              <a:t>that </a:t>
            </a:r>
            <a:r>
              <a:rPr lang="en-CA" dirty="0"/>
              <a:t>does not involve changes to the underlying DNA </a:t>
            </a:r>
            <a:r>
              <a:rPr lang="en-CA" dirty="0" smtClean="0"/>
              <a:t>sequence </a:t>
            </a:r>
          </a:p>
          <a:p>
            <a:r>
              <a:rPr lang="en-CA" dirty="0" smtClean="0"/>
              <a:t>a </a:t>
            </a:r>
            <a:r>
              <a:rPr lang="en-CA" dirty="0"/>
              <a:t>change in phenotype without a change in </a:t>
            </a:r>
            <a:r>
              <a:rPr lang="en-CA" dirty="0" smtClean="0"/>
              <a:t>genotype</a:t>
            </a:r>
          </a:p>
          <a:p>
            <a:r>
              <a:rPr lang="en-CA" dirty="0" smtClean="0"/>
              <a:t>influenced </a:t>
            </a:r>
            <a:r>
              <a:rPr lang="en-CA" dirty="0"/>
              <a:t>by several factors including age, the environment/lifestyle, and disease </a:t>
            </a:r>
            <a:r>
              <a:rPr lang="en-CA" dirty="0" smtClean="0"/>
              <a:t>state</a:t>
            </a:r>
            <a:endParaRPr lang="en-CA" dirty="0"/>
          </a:p>
        </p:txBody>
      </p:sp>
    </p:spTree>
    <p:extLst>
      <p:ext uri="{BB962C8B-B14F-4D97-AF65-F5344CB8AC3E}">
        <p14:creationId xmlns:p14="http://schemas.microsoft.com/office/powerpoint/2010/main" val="333592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23850" y="836613"/>
            <a:ext cx="8424863" cy="5909310"/>
          </a:xfrm>
          <a:prstGeom prst="rect">
            <a:avLst/>
          </a:prstGeom>
          <a:noFill/>
          <a:ln w="9525">
            <a:noFill/>
            <a:miter lim="800000"/>
            <a:headEnd/>
            <a:tailEnd/>
          </a:ln>
        </p:spPr>
        <p:txBody>
          <a:bodyPr>
            <a:spAutoFit/>
          </a:bodyPr>
          <a:lstStyle/>
          <a:p>
            <a:pPr>
              <a:lnSpc>
                <a:spcPct val="90000"/>
              </a:lnSpc>
              <a:buFontTx/>
              <a:buChar char="•"/>
            </a:pPr>
            <a:r>
              <a:rPr lang="en-GB" sz="2400" dirty="0">
                <a:latin typeface="Arial" pitchFamily="34" charset="0"/>
              </a:rPr>
              <a:t> </a:t>
            </a:r>
            <a:r>
              <a:rPr lang="en-GB" sz="2400" dirty="0"/>
              <a:t>Colorectal cancer in Asian migrants to the United States (low to high)</a:t>
            </a:r>
            <a:r>
              <a:rPr lang="en-GB" sz="2000" dirty="0"/>
              <a:t> </a:t>
            </a:r>
          </a:p>
          <a:p>
            <a:pPr>
              <a:lnSpc>
                <a:spcPct val="90000"/>
              </a:lnSpc>
            </a:pPr>
            <a:r>
              <a:rPr lang="en-GB" sz="2000" dirty="0">
                <a:solidFill>
                  <a:srgbClr val="FFFF00"/>
                </a:solidFill>
              </a:rPr>
              <a:t>(</a:t>
            </a:r>
            <a:r>
              <a:rPr lang="en-GB" sz="2000" dirty="0">
                <a:solidFill>
                  <a:schemeClr val="tx2"/>
                </a:solidFill>
              </a:rPr>
              <a:t>Flood DM et al. Cancer Causes Control 2000;11:403-11)</a:t>
            </a:r>
          </a:p>
          <a:p>
            <a:pPr>
              <a:lnSpc>
                <a:spcPct val="90000"/>
              </a:lnSpc>
            </a:pPr>
            <a:endParaRPr lang="en-GB" sz="2000" dirty="0">
              <a:solidFill>
                <a:srgbClr val="FFFF00"/>
              </a:solidFill>
            </a:endParaRPr>
          </a:p>
          <a:p>
            <a:pPr>
              <a:lnSpc>
                <a:spcPct val="90000"/>
              </a:lnSpc>
              <a:buFontTx/>
              <a:buChar char="•"/>
            </a:pPr>
            <a:r>
              <a:rPr lang="en-GB" sz="2400" dirty="0"/>
              <a:t> Breast cancer among Japanese women migrating to North America and Australia (low to high)</a:t>
            </a:r>
          </a:p>
          <a:p>
            <a:pPr>
              <a:lnSpc>
                <a:spcPct val="90000"/>
              </a:lnSpc>
            </a:pPr>
            <a:r>
              <a:rPr lang="en-GB" sz="2000" dirty="0">
                <a:solidFill>
                  <a:schemeClr val="tx2"/>
                </a:solidFill>
              </a:rPr>
              <a:t>(</a:t>
            </a:r>
            <a:r>
              <a:rPr lang="en-GB" sz="2000" dirty="0" err="1">
                <a:solidFill>
                  <a:schemeClr val="tx2"/>
                </a:solidFill>
              </a:rPr>
              <a:t>Haenszel</a:t>
            </a:r>
            <a:r>
              <a:rPr lang="en-GB" sz="2000" dirty="0">
                <a:solidFill>
                  <a:schemeClr val="tx2"/>
                </a:solidFill>
              </a:rPr>
              <a:t> W 1968;40:43-68)</a:t>
            </a:r>
          </a:p>
          <a:p>
            <a:pPr>
              <a:lnSpc>
                <a:spcPct val="90000"/>
              </a:lnSpc>
            </a:pPr>
            <a:endParaRPr lang="en-GB" sz="2000" dirty="0">
              <a:solidFill>
                <a:srgbClr val="FFFF00"/>
              </a:solidFill>
            </a:endParaRPr>
          </a:p>
          <a:p>
            <a:pPr>
              <a:lnSpc>
                <a:spcPct val="90000"/>
              </a:lnSpc>
              <a:buFontTx/>
              <a:buChar char="•"/>
            </a:pPr>
            <a:r>
              <a:rPr lang="en-GB" sz="2400" dirty="0"/>
              <a:t> Endometrial cancer in Asian migrants to the United States (low to high)</a:t>
            </a:r>
          </a:p>
          <a:p>
            <a:pPr>
              <a:lnSpc>
                <a:spcPct val="90000"/>
              </a:lnSpc>
            </a:pPr>
            <a:r>
              <a:rPr lang="en-GB" sz="2000" dirty="0">
                <a:solidFill>
                  <a:schemeClr val="tx2"/>
                </a:solidFill>
              </a:rPr>
              <a:t>(Liao CK et al. Cancer Causes Control 2003;14:357-60)</a:t>
            </a:r>
          </a:p>
          <a:p>
            <a:pPr>
              <a:lnSpc>
                <a:spcPct val="90000"/>
              </a:lnSpc>
            </a:pPr>
            <a:endParaRPr lang="en-GB" sz="2000" dirty="0">
              <a:solidFill>
                <a:srgbClr val="FFFF00"/>
              </a:solidFill>
            </a:endParaRPr>
          </a:p>
          <a:p>
            <a:pPr>
              <a:lnSpc>
                <a:spcPct val="90000"/>
              </a:lnSpc>
              <a:buFontTx/>
              <a:buChar char="•"/>
            </a:pPr>
            <a:r>
              <a:rPr lang="en-GB" sz="2400" dirty="0"/>
              <a:t> Stomach cancer among Japanese migrating to the United States (high to low)</a:t>
            </a:r>
          </a:p>
          <a:p>
            <a:pPr>
              <a:lnSpc>
                <a:spcPct val="90000"/>
              </a:lnSpc>
            </a:pPr>
            <a:r>
              <a:rPr lang="en-GB" sz="2000" dirty="0">
                <a:solidFill>
                  <a:schemeClr val="tx2"/>
                </a:solidFill>
              </a:rPr>
              <a:t>(Hirayama T. Cancer Res 1975;35:3460-63)</a:t>
            </a:r>
          </a:p>
          <a:p>
            <a:pPr>
              <a:lnSpc>
                <a:spcPct val="90000"/>
              </a:lnSpc>
            </a:pPr>
            <a:endParaRPr lang="en-GB" sz="2000" dirty="0">
              <a:solidFill>
                <a:srgbClr val="FFFF00"/>
              </a:solidFill>
            </a:endParaRPr>
          </a:p>
          <a:p>
            <a:pPr>
              <a:lnSpc>
                <a:spcPct val="90000"/>
              </a:lnSpc>
              <a:buFontTx/>
              <a:buChar char="•"/>
            </a:pPr>
            <a:r>
              <a:rPr lang="en-GB" sz="2400" dirty="0"/>
              <a:t> Nasopharyngeal and liver cancer among Chinese immigrating to Canada (high to low)</a:t>
            </a:r>
          </a:p>
          <a:p>
            <a:pPr>
              <a:lnSpc>
                <a:spcPct val="90000"/>
              </a:lnSpc>
            </a:pPr>
            <a:r>
              <a:rPr lang="en-GB" sz="2000" dirty="0">
                <a:solidFill>
                  <a:schemeClr val="tx2"/>
                </a:solidFill>
              </a:rPr>
              <a:t>(Wang ZJ et al. AJE 1989;18:17-21)</a:t>
            </a:r>
          </a:p>
        </p:txBody>
      </p:sp>
      <p:sp>
        <p:nvSpPr>
          <p:cNvPr id="22531" name="Rectangle 2"/>
          <p:cNvSpPr>
            <a:spLocks noChangeArrowheads="1"/>
          </p:cNvSpPr>
          <p:nvPr/>
        </p:nvSpPr>
        <p:spPr bwMode="auto">
          <a:xfrm>
            <a:off x="323850" y="115888"/>
            <a:ext cx="8229600" cy="558800"/>
          </a:xfrm>
          <a:prstGeom prst="rect">
            <a:avLst/>
          </a:prstGeom>
          <a:noFill/>
          <a:ln w="9525">
            <a:noFill/>
            <a:miter lim="800000"/>
            <a:headEnd/>
            <a:tailEnd/>
          </a:ln>
        </p:spPr>
        <p:txBody>
          <a:bodyPr anchor="ctr"/>
          <a:lstStyle/>
          <a:p>
            <a:pPr algn="ctr"/>
            <a:r>
              <a:rPr lang="en-US" sz="4000" dirty="0">
                <a:solidFill>
                  <a:schemeClr val="tx2"/>
                </a:solidFill>
                <a:effectLst>
                  <a:outerShdw blurRad="38100" dist="38100" dir="2700000" algn="tl">
                    <a:srgbClr val="000000">
                      <a:alpha val="43137"/>
                    </a:srgbClr>
                  </a:outerShdw>
                </a:effectLst>
                <a:latin typeface="+mj-lt"/>
              </a:rPr>
              <a:t>Migrant studies: Classic examples</a:t>
            </a:r>
          </a:p>
        </p:txBody>
      </p:sp>
      <p:sp>
        <p:nvSpPr>
          <p:cNvPr id="4" name="TextBox 3"/>
          <p:cNvSpPr txBox="1"/>
          <p:nvPr/>
        </p:nvSpPr>
        <p:spPr>
          <a:xfrm>
            <a:off x="6029122" y="6438694"/>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Epigentics</a:t>
            </a:r>
            <a:endParaRPr lang="en-CA" dirty="0"/>
          </a:p>
        </p:txBody>
      </p:sp>
      <p:pic>
        <p:nvPicPr>
          <p:cNvPr id="5" name="Picture 4"/>
          <p:cNvPicPr>
            <a:picLocks noChangeAspect="1"/>
          </p:cNvPicPr>
          <p:nvPr/>
        </p:nvPicPr>
        <p:blipFill>
          <a:blip r:embed="rId2" cstate="print"/>
          <a:stretch>
            <a:fillRect/>
          </a:stretch>
        </p:blipFill>
        <p:spPr>
          <a:xfrm>
            <a:off x="1752600" y="1600200"/>
            <a:ext cx="5715000" cy="4686300"/>
          </a:xfrm>
          <a:prstGeom prst="rect">
            <a:avLst/>
          </a:prstGeom>
        </p:spPr>
      </p:pic>
    </p:spTree>
    <p:extLst>
      <p:ext uri="{BB962C8B-B14F-4D97-AF65-F5344CB8AC3E}">
        <p14:creationId xmlns:p14="http://schemas.microsoft.com/office/powerpoint/2010/main" val="350239357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Approach #1</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i="1" dirty="0" smtClean="0"/>
              <a:t>Randomized controlled crossover trial</a:t>
            </a:r>
          </a:p>
          <a:p>
            <a:pPr lvl="1"/>
            <a:r>
              <a:rPr lang="en-US" i="1" dirty="0" smtClean="0"/>
              <a:t>Randomization to high-fat feeding</a:t>
            </a:r>
          </a:p>
          <a:p>
            <a:pPr lvl="1"/>
            <a:r>
              <a:rPr lang="en-US" i="1" dirty="0" smtClean="0"/>
              <a:t>Measure genome-wide DNA methylation change after 5 days of high-fat feeding</a:t>
            </a:r>
          </a:p>
        </p:txBody>
      </p:sp>
      <p:pic>
        <p:nvPicPr>
          <p:cNvPr id="5" name="Picture 4"/>
          <p:cNvPicPr>
            <a:picLocks noChangeAspect="1"/>
          </p:cNvPicPr>
          <p:nvPr/>
        </p:nvPicPr>
        <p:blipFill>
          <a:blip r:embed="rId2" cstate="print"/>
          <a:stretch>
            <a:fillRect/>
          </a:stretch>
        </p:blipFill>
        <p:spPr>
          <a:xfrm>
            <a:off x="334317" y="4191000"/>
            <a:ext cx="8475365" cy="2185924"/>
          </a:xfrm>
          <a:prstGeom prst="rect">
            <a:avLst/>
          </a:prstGeom>
        </p:spPr>
      </p:pic>
    </p:spTree>
    <p:extLst>
      <p:ext uri="{BB962C8B-B14F-4D97-AF65-F5344CB8AC3E}">
        <p14:creationId xmlns:p14="http://schemas.microsoft.com/office/powerpoint/2010/main" val="419273806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Approach</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i="1" dirty="0" smtClean="0"/>
              <a:t>Randomized controlled crossover trial</a:t>
            </a:r>
          </a:p>
          <a:p>
            <a:pPr lvl="1"/>
            <a:r>
              <a:rPr lang="en-US" i="1" dirty="0" smtClean="0"/>
              <a:t>Randomization to high-fat feeding</a:t>
            </a:r>
          </a:p>
          <a:p>
            <a:pPr lvl="1"/>
            <a:r>
              <a:rPr lang="en-US" i="1" dirty="0" smtClean="0"/>
              <a:t>Measure genome-wide DNA methylation change after 5 days of high-fat feeding</a:t>
            </a:r>
          </a:p>
        </p:txBody>
      </p:sp>
      <p:pic>
        <p:nvPicPr>
          <p:cNvPr id="5" name="Picture 4"/>
          <p:cNvPicPr>
            <a:picLocks noChangeAspect="1"/>
          </p:cNvPicPr>
          <p:nvPr/>
        </p:nvPicPr>
        <p:blipFill>
          <a:blip r:embed="rId2" cstate="print"/>
          <a:stretch>
            <a:fillRect/>
          </a:stretch>
        </p:blipFill>
        <p:spPr>
          <a:xfrm>
            <a:off x="334317" y="4191000"/>
            <a:ext cx="8475365" cy="2185924"/>
          </a:xfrm>
          <a:prstGeom prst="rect">
            <a:avLst/>
          </a:prstGeom>
        </p:spPr>
      </p:pic>
    </p:spTree>
    <p:extLst>
      <p:ext uri="{BB962C8B-B14F-4D97-AF65-F5344CB8AC3E}">
        <p14:creationId xmlns:p14="http://schemas.microsoft.com/office/powerpoint/2010/main" val="202681621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of crossover vs. parallel trials?</a:t>
            </a:r>
          </a:p>
        </p:txBody>
      </p:sp>
    </p:spTree>
    <p:extLst>
      <p:ext uri="{BB962C8B-B14F-4D97-AF65-F5344CB8AC3E}">
        <p14:creationId xmlns:p14="http://schemas.microsoft.com/office/powerpoint/2010/main" val="42342159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of crossover vs. parallel trials?</a:t>
            </a:r>
          </a:p>
          <a:p>
            <a:pPr lvl="1"/>
            <a:r>
              <a:rPr lang="en-US" dirty="0" smtClean="0"/>
              <a:t>Subjects serve as their own control</a:t>
            </a:r>
          </a:p>
          <a:p>
            <a:pPr lvl="1"/>
            <a:r>
              <a:rPr lang="en-US" dirty="0" smtClean="0"/>
              <a:t>Tight control over confounding</a:t>
            </a:r>
          </a:p>
          <a:p>
            <a:pPr lvl="1"/>
            <a:r>
              <a:rPr lang="en-US" dirty="0" smtClean="0"/>
              <a:t>Need smaller sample size because you minimize between-subjects variance in response</a:t>
            </a:r>
          </a:p>
        </p:txBody>
      </p:sp>
    </p:spTree>
    <p:extLst>
      <p:ext uri="{BB962C8B-B14F-4D97-AF65-F5344CB8AC3E}">
        <p14:creationId xmlns:p14="http://schemas.microsoft.com/office/powerpoint/2010/main" val="42342159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disadvantages of crossover vs. parallel trials?</a:t>
            </a:r>
          </a:p>
        </p:txBody>
      </p:sp>
    </p:spTree>
    <p:extLst>
      <p:ext uri="{BB962C8B-B14F-4D97-AF65-F5344CB8AC3E}">
        <p14:creationId xmlns:p14="http://schemas.microsoft.com/office/powerpoint/2010/main" val="275989897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Randomized Controlled Trials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disadvantages of crossover vs. parallel trials?</a:t>
            </a:r>
          </a:p>
          <a:p>
            <a:pPr lvl="1"/>
            <a:r>
              <a:rPr lang="en-US" dirty="0" smtClean="0"/>
              <a:t>Need to ensure that at the start of each intervention period, the participants have returned to “baseline” state</a:t>
            </a:r>
          </a:p>
          <a:p>
            <a:pPr lvl="1"/>
            <a:r>
              <a:rPr lang="en-US" dirty="0" smtClean="0"/>
              <a:t>If not, you run the risk of contamination of “control” with “treatment” effects, diluting effect size…</a:t>
            </a:r>
          </a:p>
        </p:txBody>
      </p:sp>
    </p:spTree>
    <p:extLst>
      <p:ext uri="{BB962C8B-B14F-4D97-AF65-F5344CB8AC3E}">
        <p14:creationId xmlns:p14="http://schemas.microsoft.com/office/powerpoint/2010/main" val="275989897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Jacobsen et al., 2012</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CA" dirty="0" smtClean="0"/>
              <a:t>Diets rich in </a:t>
            </a:r>
            <a:r>
              <a:rPr lang="en-CA" dirty="0" err="1" smtClean="0"/>
              <a:t>genistein</a:t>
            </a:r>
            <a:r>
              <a:rPr lang="en-CA" dirty="0" smtClean="0"/>
              <a:t> (a soy </a:t>
            </a:r>
            <a:r>
              <a:rPr lang="en-CA" dirty="0" err="1" smtClean="0"/>
              <a:t>isoflavone</a:t>
            </a:r>
            <a:r>
              <a:rPr lang="en-CA" dirty="0" smtClean="0"/>
              <a:t>) and methyl donors (folate) modulate DNA methylation patterns in rodent offspring of mothers</a:t>
            </a:r>
          </a:p>
          <a:p>
            <a:r>
              <a:rPr lang="en-CA" dirty="0" smtClean="0"/>
              <a:t>These changes in methylation patterns influence offspring’s incidence of obesity, diabetes, cancer</a:t>
            </a:r>
          </a:p>
          <a:p>
            <a:r>
              <a:rPr lang="en-CA" dirty="0" smtClean="0"/>
              <a:t>Does a short-term high-fat diet induce widespread changes in DNA methylation and targeted gene expression in skeletal muscle?</a:t>
            </a:r>
            <a:endParaRPr lang="en-CA" dirty="0"/>
          </a:p>
        </p:txBody>
      </p:sp>
    </p:spTree>
    <p:extLst>
      <p:ext uri="{BB962C8B-B14F-4D97-AF65-F5344CB8AC3E}">
        <p14:creationId xmlns:p14="http://schemas.microsoft.com/office/powerpoint/2010/main" val="181383706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Jacobsen et al., 2012</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Randomized crossover trial (n=21)</a:t>
            </a:r>
            <a:endParaRPr lang="en-CA" dirty="0"/>
          </a:p>
        </p:txBody>
      </p:sp>
      <p:pic>
        <p:nvPicPr>
          <p:cNvPr id="4" name="Picture 3"/>
          <p:cNvPicPr>
            <a:picLocks noChangeAspect="1"/>
          </p:cNvPicPr>
          <p:nvPr/>
        </p:nvPicPr>
        <p:blipFill>
          <a:blip r:embed="rId2" cstate="print"/>
          <a:stretch>
            <a:fillRect/>
          </a:stretch>
        </p:blipFill>
        <p:spPr>
          <a:xfrm>
            <a:off x="1524000" y="2209800"/>
            <a:ext cx="6956176" cy="4457700"/>
          </a:xfrm>
          <a:prstGeom prst="rect">
            <a:avLst/>
          </a:prstGeom>
        </p:spPr>
      </p:pic>
    </p:spTree>
    <p:extLst>
      <p:ext uri="{BB962C8B-B14F-4D97-AF65-F5344CB8AC3E}">
        <p14:creationId xmlns:p14="http://schemas.microsoft.com/office/powerpoint/2010/main" val="7686199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Jacobsen et al., 2012</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The diets:</a:t>
            </a:r>
          </a:p>
          <a:p>
            <a:pPr lvl="1"/>
            <a:r>
              <a:rPr lang="en-CA" dirty="0" smtClean="0"/>
              <a:t>Controlled feeding</a:t>
            </a:r>
          </a:p>
          <a:p>
            <a:pPr lvl="1"/>
            <a:r>
              <a:rPr lang="en-CA" dirty="0" smtClean="0"/>
              <a:t>HIGH FAT OVERFEEDING (HFO): 60% fat, 32.5% carbohydrate, 7.5% protein at 150% of energy needs</a:t>
            </a:r>
          </a:p>
          <a:p>
            <a:pPr lvl="1"/>
            <a:r>
              <a:rPr lang="en-CA" dirty="0" smtClean="0"/>
              <a:t>CONTROL (CON): 35% fat, 50% carbohydrate, 15% protein at 100% of energy needs</a:t>
            </a:r>
          </a:p>
          <a:p>
            <a:r>
              <a:rPr lang="en-CA" dirty="0" smtClean="0"/>
              <a:t>What’s the advantage of such a big difference in diet?</a:t>
            </a:r>
            <a:endParaRPr lang="en-CA" dirty="0"/>
          </a:p>
        </p:txBody>
      </p:sp>
    </p:spTree>
    <p:extLst>
      <p:ext uri="{BB962C8B-B14F-4D97-AF65-F5344CB8AC3E}">
        <p14:creationId xmlns:p14="http://schemas.microsoft.com/office/powerpoint/2010/main" val="391507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Presence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International studies</a:t>
            </a:r>
          </a:p>
          <a:p>
            <a:pPr lvl="1"/>
            <a:r>
              <a:rPr lang="en-US" dirty="0" smtClean="0"/>
              <a:t>Rates of diseases vary across countries</a:t>
            </a:r>
          </a:p>
          <a:p>
            <a:pPr lvl="1"/>
            <a:r>
              <a:rPr lang="en-US" dirty="0" smtClean="0"/>
              <a:t>Immigrants to a country often adopt disease rates of the “new” country</a:t>
            </a:r>
          </a:p>
          <a:p>
            <a:pPr lvl="1"/>
            <a:endParaRPr lang="en-US" dirty="0"/>
          </a:p>
        </p:txBody>
      </p:sp>
      <p:sp>
        <p:nvSpPr>
          <p:cNvPr id="4" name="TextBox 3"/>
          <p:cNvSpPr txBox="1"/>
          <p:nvPr/>
        </p:nvSpPr>
        <p:spPr>
          <a:xfrm>
            <a:off x="6029122" y="6438694"/>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Jacobsen et al., 2012</a:t>
            </a:r>
            <a:endParaRPr lang="en-CA" dirty="0">
              <a:solidFill>
                <a:schemeClr val="tx2"/>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CA" sz="3200" dirty="0" smtClean="0"/>
                  <a:t>DNA extracted using </a:t>
                </a:r>
                <a:r>
                  <a:rPr lang="en-CA" sz="3200" dirty="0" err="1"/>
                  <a:t>Qiagen</a:t>
                </a:r>
                <a:r>
                  <a:rPr lang="en-CA" sz="3200" dirty="0"/>
                  <a:t> </a:t>
                </a:r>
                <a:r>
                  <a:rPr lang="en-CA" sz="3200" dirty="0" err="1"/>
                  <a:t>DNeasy</a:t>
                </a:r>
                <a:endParaRPr lang="en-CA" sz="3200" dirty="0"/>
              </a:p>
              <a:p>
                <a:r>
                  <a:rPr lang="en-CA" dirty="0" smtClean="0"/>
                  <a:t>Methylation</a:t>
                </a:r>
              </a:p>
              <a:p>
                <a:pPr lvl="1"/>
                <a:r>
                  <a:rPr lang="en-CA" dirty="0" err="1" smtClean="0"/>
                  <a:t>Illumina</a:t>
                </a:r>
                <a:r>
                  <a:rPr lang="en-CA" dirty="0" smtClean="0"/>
                  <a:t> 27k Bead Array (27,578 </a:t>
                </a:r>
                <a:r>
                  <a:rPr lang="en-CA" dirty="0" err="1" smtClean="0"/>
                  <a:t>CpG</a:t>
                </a:r>
                <a:r>
                  <a:rPr lang="en-CA" dirty="0" smtClean="0"/>
                  <a:t> sites with 14,475 genes)</a:t>
                </a:r>
              </a:p>
              <a:p>
                <a:pPr lvl="1"/>
                <a:r>
                  <a:rPr lang="en-CA" dirty="0" smtClean="0"/>
                  <a:t>Interrogate each site with both an </a:t>
                </a:r>
                <a:r>
                  <a:rPr lang="en-CA" dirty="0" err="1" smtClean="0"/>
                  <a:t>unmethylated</a:t>
                </a:r>
                <a:r>
                  <a:rPr lang="en-CA" dirty="0" smtClean="0"/>
                  <a:t> probe (Cy5) and a methylated probe (Cy3)</a:t>
                </a:r>
              </a:p>
              <a:p>
                <a:pPr marL="457200" lvl="1" indent="0">
                  <a:buNone/>
                </a:pPr>
                <a:r>
                  <a:rPr lang="en-CA" dirty="0"/>
                  <a:t>			</a:t>
                </a:r>
                <a14:m>
                  <m:oMath xmlns:m="http://schemas.openxmlformats.org/officeDocument/2006/math">
                    <m:r>
                      <a:rPr lang="en-CA" i="1" smtClean="0">
                        <a:latin typeface="Cambria Math" panose="02040503050406030204" pitchFamily="18" charset="0"/>
                        <a:ea typeface="Cambria Math" panose="02040503050406030204" pitchFamily="18" charset="0"/>
                      </a:rPr>
                      <m:t>𝛽</m:t>
                    </m:r>
                    <m:r>
                      <a:rPr lang="en-CA" i="1">
                        <a:latin typeface="Cambria Math" panose="02040503050406030204" pitchFamily="18" charset="0"/>
                      </a:rPr>
                      <m:t>=</m:t>
                    </m:r>
                    <m:sSubSup>
                      <m:sSubSupPr>
                        <m:ctrlPr>
                          <a:rPr lang="en-CA" i="1" smtClean="0">
                            <a:latin typeface="Cambria Math" panose="02040503050406030204" pitchFamily="18" charset="0"/>
                          </a:rPr>
                        </m:ctrlPr>
                      </m:sSubSupPr>
                      <m:e>
                        <m:f>
                          <m:fPr>
                            <m:ctrlPr>
                              <a:rPr lang="en-CA" i="1">
                                <a:latin typeface="Cambria Math" panose="02040503050406030204" pitchFamily="18" charset="0"/>
                              </a:rPr>
                            </m:ctrlPr>
                          </m:fPr>
                          <m:num>
                            <m:r>
                              <a:rPr lang="en-CA" i="1">
                                <a:latin typeface="Cambria Math" panose="02040503050406030204" pitchFamily="18" charset="0"/>
                              </a:rPr>
                              <m:t> </m:t>
                            </m:r>
                            <m:r>
                              <a:rPr lang="en-CA" i="1">
                                <a:latin typeface="Cambria Math" panose="02040503050406030204" pitchFamily="18" charset="0"/>
                              </a:rPr>
                              <m:t>𝐶𝑦</m:t>
                            </m:r>
                            <m:r>
                              <a:rPr lang="en-CA" i="1">
                                <a:latin typeface="Cambria Math" panose="02040503050406030204" pitchFamily="18" charset="0"/>
                              </a:rPr>
                              <m:t>5</m:t>
                            </m:r>
                          </m:num>
                          <m:den>
                            <m:r>
                              <a:rPr lang="en-CA" i="1">
                                <a:latin typeface="Cambria Math" panose="02040503050406030204" pitchFamily="18" charset="0"/>
                              </a:rPr>
                              <m:t> </m:t>
                            </m:r>
                            <m:r>
                              <a:rPr lang="en-CA" i="1">
                                <a:latin typeface="Cambria Math" panose="02040503050406030204" pitchFamily="18" charset="0"/>
                              </a:rPr>
                              <m:t>𝐶𝑦</m:t>
                            </m:r>
                            <m:r>
                              <a:rPr lang="en-CA" i="1">
                                <a:latin typeface="Cambria Math" panose="02040503050406030204" pitchFamily="18" charset="0"/>
                              </a:rPr>
                              <m:t>5+</m:t>
                            </m:r>
                            <m:r>
                              <a:rPr lang="en-CA" i="1">
                                <a:latin typeface="Cambria Math" panose="02040503050406030204" pitchFamily="18" charset="0"/>
                              </a:rPr>
                              <m:t>𝐶𝑦</m:t>
                            </m:r>
                            <m:r>
                              <a:rPr lang="en-CA" i="1">
                                <a:latin typeface="Cambria Math" panose="02040503050406030204" pitchFamily="18" charset="0"/>
                              </a:rPr>
                              <m:t>3</m:t>
                            </m:r>
                          </m:den>
                        </m:f>
                      </m:e>
                      <m:sub>
                        <m:r>
                          <a:rPr lang="en-CA" b="0" i="1" smtClean="0">
                            <a:latin typeface="Cambria Math" panose="02040503050406030204" pitchFamily="18" charset="0"/>
                          </a:rPr>
                          <m:t>100</m:t>
                        </m:r>
                      </m:sub>
                      <m:sup>
                        <m:r>
                          <a:rPr lang="en-CA" b="0" i="1" smtClean="0">
                            <a:latin typeface="Cambria Math" panose="02040503050406030204" pitchFamily="18" charset="0"/>
                          </a:rPr>
                          <m:t>0</m:t>
                        </m:r>
                      </m:sup>
                    </m:sSubSup>
                  </m:oMath>
                </a14:m>
                <a:endParaRPr lang="en-CA" dirty="0" smtClean="0"/>
              </a:p>
              <a:p>
                <a:pPr marL="514350" indent="-457200"/>
                <a:r>
                  <a:rPr lang="en-CA" dirty="0" smtClean="0"/>
                  <a:t>Expression of 13 candidate genes for T2DM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cstate="print"/>
                <a:stretch>
                  <a:fillRect l="-1704" t="-2830"/>
                </a:stretch>
              </a:blipFill>
            </p:spPr>
            <p:txBody>
              <a:bodyPr/>
              <a:lstStyle/>
              <a:p>
                <a:r>
                  <a:rPr lang="en-CA">
                    <a:noFill/>
                  </a:rPr>
                  <a:t> </a:t>
                </a:r>
              </a:p>
            </p:txBody>
          </p:sp>
        </mc:Fallback>
      </mc:AlternateContent>
    </p:spTree>
    <p:extLst>
      <p:ext uri="{BB962C8B-B14F-4D97-AF65-F5344CB8AC3E}">
        <p14:creationId xmlns:p14="http://schemas.microsoft.com/office/powerpoint/2010/main" val="424452986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 After HFO</a:t>
            </a:r>
            <a:endParaRPr lang="en-CA" dirty="0">
              <a:solidFill>
                <a:schemeClr val="tx2"/>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stretch>
            <a:fillRect/>
          </a:stretch>
        </p:blipFill>
        <p:spPr>
          <a:xfrm>
            <a:off x="685800" y="1365387"/>
            <a:ext cx="5050937" cy="5233903"/>
          </a:xfrm>
          <a:prstGeom prst="rect">
            <a:avLst/>
          </a:prstGeom>
        </p:spPr>
      </p:pic>
      <p:sp>
        <p:nvSpPr>
          <p:cNvPr id="6" name="Rectangle 5"/>
          <p:cNvSpPr/>
          <p:nvPr/>
        </p:nvSpPr>
        <p:spPr>
          <a:xfrm>
            <a:off x="5844160" y="3702575"/>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844160" y="4083575"/>
            <a:ext cx="304800" cy="304800"/>
          </a:xfrm>
          <a:prstGeom prst="rect">
            <a:avLst/>
          </a:prstGeom>
          <a:solidFill>
            <a:srgbClr val="46CD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6148958" y="3651144"/>
            <a:ext cx="1747081" cy="369332"/>
          </a:xfrm>
          <a:prstGeom prst="rect">
            <a:avLst/>
          </a:prstGeom>
          <a:noFill/>
        </p:spPr>
        <p:txBody>
          <a:bodyPr wrap="none" rtlCol="0">
            <a:spAutoFit/>
          </a:bodyPr>
          <a:lstStyle/>
          <a:p>
            <a:r>
              <a:rPr lang="en-CA" dirty="0" err="1" smtClean="0"/>
              <a:t>Hypomethylated</a:t>
            </a:r>
            <a:endParaRPr lang="en-CA" dirty="0"/>
          </a:p>
        </p:txBody>
      </p:sp>
      <p:sp>
        <p:nvSpPr>
          <p:cNvPr id="9" name="TextBox 8"/>
          <p:cNvSpPr txBox="1"/>
          <p:nvPr/>
        </p:nvSpPr>
        <p:spPr>
          <a:xfrm>
            <a:off x="6148959" y="4027752"/>
            <a:ext cx="1820819" cy="369332"/>
          </a:xfrm>
          <a:prstGeom prst="rect">
            <a:avLst/>
          </a:prstGeom>
          <a:noFill/>
        </p:spPr>
        <p:txBody>
          <a:bodyPr wrap="none" rtlCol="0">
            <a:spAutoFit/>
          </a:bodyPr>
          <a:lstStyle/>
          <a:p>
            <a:r>
              <a:rPr lang="en-CA" dirty="0" err="1" smtClean="0"/>
              <a:t>Hypermethylated</a:t>
            </a:r>
            <a:endParaRPr lang="en-CA" dirty="0"/>
          </a:p>
        </p:txBody>
      </p:sp>
    </p:spTree>
    <p:extLst>
      <p:ext uri="{BB962C8B-B14F-4D97-AF65-F5344CB8AC3E}">
        <p14:creationId xmlns:p14="http://schemas.microsoft.com/office/powerpoint/2010/main" val="56372319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 After HFO</a:t>
            </a:r>
            <a:endParaRPr lang="en-CA" dirty="0">
              <a:solidFill>
                <a:schemeClr val="tx2"/>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stretch>
            <a:fillRect/>
          </a:stretch>
        </p:blipFill>
        <p:spPr>
          <a:xfrm>
            <a:off x="685800" y="1365387"/>
            <a:ext cx="5050937" cy="5233903"/>
          </a:xfrm>
          <a:prstGeom prst="rect">
            <a:avLst/>
          </a:prstGeom>
        </p:spPr>
      </p:pic>
      <p:sp>
        <p:nvSpPr>
          <p:cNvPr id="6" name="Rectangle 5"/>
          <p:cNvSpPr/>
          <p:nvPr/>
        </p:nvSpPr>
        <p:spPr>
          <a:xfrm>
            <a:off x="5844160" y="3702575"/>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844160" y="4083575"/>
            <a:ext cx="304800" cy="304800"/>
          </a:xfrm>
          <a:prstGeom prst="rect">
            <a:avLst/>
          </a:prstGeom>
          <a:solidFill>
            <a:srgbClr val="46CD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6148958" y="3651144"/>
            <a:ext cx="1747081" cy="369332"/>
          </a:xfrm>
          <a:prstGeom prst="rect">
            <a:avLst/>
          </a:prstGeom>
          <a:noFill/>
        </p:spPr>
        <p:txBody>
          <a:bodyPr wrap="none" rtlCol="0">
            <a:spAutoFit/>
          </a:bodyPr>
          <a:lstStyle/>
          <a:p>
            <a:r>
              <a:rPr lang="en-CA" dirty="0" err="1" smtClean="0"/>
              <a:t>Hypomethylated</a:t>
            </a:r>
            <a:endParaRPr lang="en-CA" dirty="0"/>
          </a:p>
        </p:txBody>
      </p:sp>
      <p:sp>
        <p:nvSpPr>
          <p:cNvPr id="9" name="TextBox 8"/>
          <p:cNvSpPr txBox="1"/>
          <p:nvPr/>
        </p:nvSpPr>
        <p:spPr>
          <a:xfrm>
            <a:off x="6148959" y="4027752"/>
            <a:ext cx="1820819" cy="369332"/>
          </a:xfrm>
          <a:prstGeom prst="rect">
            <a:avLst/>
          </a:prstGeom>
          <a:noFill/>
        </p:spPr>
        <p:txBody>
          <a:bodyPr wrap="none" rtlCol="0">
            <a:spAutoFit/>
          </a:bodyPr>
          <a:lstStyle/>
          <a:p>
            <a:r>
              <a:rPr lang="en-CA" dirty="0" err="1" smtClean="0"/>
              <a:t>Hypermethylated</a:t>
            </a:r>
            <a:endParaRPr lang="en-CA" dirty="0"/>
          </a:p>
        </p:txBody>
      </p:sp>
      <p:sp>
        <p:nvSpPr>
          <p:cNvPr id="3" name="TextBox 2"/>
          <p:cNvSpPr txBox="1"/>
          <p:nvPr/>
        </p:nvSpPr>
        <p:spPr>
          <a:xfrm>
            <a:off x="508131" y="3481867"/>
            <a:ext cx="8127738" cy="1015663"/>
          </a:xfrm>
          <a:prstGeom prst="rect">
            <a:avLst/>
          </a:prstGeom>
          <a:solidFill>
            <a:schemeClr val="tx2"/>
          </a:solidFill>
        </p:spPr>
        <p:txBody>
          <a:bodyPr wrap="none" rtlCol="0">
            <a:spAutoFit/>
          </a:bodyPr>
          <a:lstStyle/>
          <a:p>
            <a:r>
              <a:rPr lang="en-CA" sz="2000" dirty="0">
                <a:solidFill>
                  <a:schemeClr val="bg1"/>
                </a:solidFill>
              </a:rPr>
              <a:t>Those who got the HFO first tended to be by </a:t>
            </a:r>
            <a:r>
              <a:rPr lang="en-CA" sz="2000" dirty="0" err="1">
                <a:solidFill>
                  <a:schemeClr val="bg1"/>
                </a:solidFill>
              </a:rPr>
              <a:t>hypermethylated</a:t>
            </a:r>
            <a:r>
              <a:rPr lang="en-CA" sz="2000" dirty="0">
                <a:solidFill>
                  <a:schemeClr val="bg1"/>
                </a:solidFill>
              </a:rPr>
              <a:t> after HFO</a:t>
            </a:r>
          </a:p>
          <a:p>
            <a:r>
              <a:rPr lang="en-CA" sz="2000" dirty="0" smtClean="0">
                <a:solidFill>
                  <a:schemeClr val="bg1"/>
                </a:solidFill>
              </a:rPr>
              <a:t>Those who got the control diet first, tended to by </a:t>
            </a:r>
            <a:r>
              <a:rPr lang="en-CA" sz="2000" dirty="0" err="1" smtClean="0">
                <a:solidFill>
                  <a:schemeClr val="bg1"/>
                </a:solidFill>
              </a:rPr>
              <a:t>hypomethylated</a:t>
            </a:r>
            <a:r>
              <a:rPr lang="en-CA" sz="2000" dirty="0" smtClean="0">
                <a:solidFill>
                  <a:schemeClr val="bg1"/>
                </a:solidFill>
              </a:rPr>
              <a:t> after HFO</a:t>
            </a:r>
          </a:p>
          <a:p>
            <a:r>
              <a:rPr lang="en-CA" sz="2000" dirty="0">
                <a:solidFill>
                  <a:schemeClr val="bg1"/>
                </a:solidFill>
              </a:rPr>
              <a:t>	</a:t>
            </a:r>
            <a:r>
              <a:rPr lang="en-CA" sz="2000" dirty="0" smtClean="0">
                <a:solidFill>
                  <a:schemeClr val="bg1"/>
                </a:solidFill>
              </a:rPr>
              <a:t>-changes are reversible</a:t>
            </a:r>
            <a:endParaRPr lang="en-CA" sz="2000" dirty="0">
              <a:solidFill>
                <a:schemeClr val="bg1"/>
              </a:solidFill>
            </a:endParaRPr>
          </a:p>
        </p:txBody>
      </p:sp>
    </p:spTree>
    <p:extLst>
      <p:ext uri="{BB962C8B-B14F-4D97-AF65-F5344CB8AC3E}">
        <p14:creationId xmlns:p14="http://schemas.microsoft.com/office/powerpoint/2010/main" val="25364077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a:t>
            </a:r>
            <a:endParaRPr lang="en-CA" dirty="0">
              <a:solidFill>
                <a:schemeClr val="tx2"/>
              </a:solidFill>
              <a:effectLst>
                <a:outerShdw blurRad="38100" dist="38100" dir="2700000" algn="tl">
                  <a:srgbClr val="000000">
                    <a:alpha val="43137"/>
                  </a:srgbClr>
                </a:outerShdw>
              </a:effectLst>
            </a:endParaRPr>
          </a:p>
        </p:txBody>
      </p:sp>
      <p:sp>
        <p:nvSpPr>
          <p:cNvPr id="10" name="Content Placeholder 9"/>
          <p:cNvSpPr>
            <a:spLocks noGrp="1"/>
          </p:cNvSpPr>
          <p:nvPr>
            <p:ph idx="1"/>
          </p:nvPr>
        </p:nvSpPr>
        <p:spPr/>
        <p:txBody>
          <a:bodyPr/>
          <a:lstStyle/>
          <a:p>
            <a:r>
              <a:rPr lang="en-CA" b="1" u="sng" dirty="0" smtClean="0"/>
              <a:t>CONTROL-DIET FIRST:</a:t>
            </a:r>
          </a:p>
          <a:p>
            <a:pPr lvl="1"/>
            <a:r>
              <a:rPr lang="en-CA" dirty="0" smtClean="0"/>
              <a:t>29% (7,909) </a:t>
            </a:r>
            <a:r>
              <a:rPr lang="en-CA" dirty="0" err="1" smtClean="0"/>
              <a:t>CpG</a:t>
            </a:r>
            <a:r>
              <a:rPr lang="en-CA" dirty="0" smtClean="0"/>
              <a:t> sites (6,508 genes) changed in response to switching to HFO (P&lt;0.0001 vs. 5% expected)</a:t>
            </a:r>
          </a:p>
          <a:p>
            <a:pPr lvl="1"/>
            <a:r>
              <a:rPr lang="en-CA" dirty="0" smtClean="0"/>
              <a:t>3.5% mean change</a:t>
            </a:r>
          </a:p>
          <a:p>
            <a:pPr lvl="2"/>
            <a:r>
              <a:rPr lang="en-CA" dirty="0" smtClean="0"/>
              <a:t>83% of sites that changed increased (but 98% were still &lt;25% methylated)</a:t>
            </a:r>
          </a:p>
          <a:p>
            <a:pPr marL="914400" lvl="2" indent="0">
              <a:buNone/>
            </a:pPr>
            <a:endParaRPr lang="en-CA" dirty="0" smtClean="0"/>
          </a:p>
          <a:p>
            <a:pPr lvl="1"/>
            <a:endParaRPr lang="en-CA" dirty="0" smtClean="0"/>
          </a:p>
          <a:p>
            <a:pPr lvl="1"/>
            <a:endParaRPr lang="en-CA" dirty="0" smtClean="0"/>
          </a:p>
        </p:txBody>
      </p:sp>
    </p:spTree>
    <p:extLst>
      <p:ext uri="{BB962C8B-B14F-4D97-AF65-F5344CB8AC3E}">
        <p14:creationId xmlns:p14="http://schemas.microsoft.com/office/powerpoint/2010/main" val="3928462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a:t>
            </a:r>
            <a:endParaRPr lang="en-CA" dirty="0">
              <a:solidFill>
                <a:schemeClr val="tx2"/>
              </a:solidFill>
              <a:effectLst>
                <a:outerShdw blurRad="38100" dist="38100" dir="2700000" algn="tl">
                  <a:srgbClr val="000000">
                    <a:alpha val="43137"/>
                  </a:srgbClr>
                </a:outerShdw>
              </a:effectLst>
            </a:endParaRPr>
          </a:p>
        </p:txBody>
      </p:sp>
      <p:sp>
        <p:nvSpPr>
          <p:cNvPr id="10" name="Content Placeholder 9"/>
          <p:cNvSpPr>
            <a:spLocks noGrp="1"/>
          </p:cNvSpPr>
          <p:nvPr>
            <p:ph idx="1"/>
          </p:nvPr>
        </p:nvSpPr>
        <p:spPr/>
        <p:txBody>
          <a:bodyPr/>
          <a:lstStyle/>
          <a:p>
            <a:r>
              <a:rPr lang="en-CA" b="1" u="sng" dirty="0" smtClean="0"/>
              <a:t>CONTROL-DIET FIRST:</a:t>
            </a:r>
          </a:p>
          <a:p>
            <a:pPr lvl="1"/>
            <a:r>
              <a:rPr lang="en-CA" dirty="0" smtClean="0"/>
              <a:t>29% (7,909) </a:t>
            </a:r>
            <a:r>
              <a:rPr lang="en-CA" dirty="0" err="1" smtClean="0"/>
              <a:t>CpG</a:t>
            </a:r>
            <a:r>
              <a:rPr lang="en-CA" dirty="0" smtClean="0"/>
              <a:t> sites (6,508 genes) changed in response to switching to HFO (P&lt;0.0001 vs. 5% expected)</a:t>
            </a:r>
          </a:p>
          <a:p>
            <a:pPr lvl="1"/>
            <a:r>
              <a:rPr lang="en-CA" dirty="0" smtClean="0"/>
              <a:t>3.5% mean change</a:t>
            </a:r>
          </a:p>
          <a:p>
            <a:pPr lvl="2"/>
            <a:r>
              <a:rPr lang="en-CA" dirty="0" smtClean="0"/>
              <a:t>83% of sites that changed increased (but 98% were still &lt;25% methylated)</a:t>
            </a:r>
          </a:p>
          <a:p>
            <a:pPr marL="914400" lvl="2" indent="0">
              <a:buNone/>
            </a:pPr>
            <a:endParaRPr lang="en-CA" dirty="0" smtClean="0"/>
          </a:p>
          <a:p>
            <a:pPr lvl="1"/>
            <a:endParaRPr lang="en-CA" dirty="0" smtClean="0"/>
          </a:p>
          <a:p>
            <a:pPr lvl="1"/>
            <a:endParaRPr lang="en-CA" dirty="0" smtClean="0"/>
          </a:p>
        </p:txBody>
      </p:sp>
    </p:spTree>
    <p:extLst>
      <p:ext uri="{BB962C8B-B14F-4D97-AF65-F5344CB8AC3E}">
        <p14:creationId xmlns:p14="http://schemas.microsoft.com/office/powerpoint/2010/main" val="344894812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a:t>
            </a:r>
            <a:endParaRPr lang="en-CA" dirty="0">
              <a:solidFill>
                <a:schemeClr val="tx2"/>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stretch>
            <a:fillRect/>
          </a:stretch>
        </p:blipFill>
        <p:spPr>
          <a:xfrm>
            <a:off x="463731" y="1417638"/>
            <a:ext cx="7917755" cy="5105400"/>
          </a:xfrm>
          <a:prstGeom prst="rect">
            <a:avLst/>
          </a:prstGeom>
        </p:spPr>
      </p:pic>
      <p:sp>
        <p:nvSpPr>
          <p:cNvPr id="5" name="TextBox 4"/>
          <p:cNvSpPr txBox="1"/>
          <p:nvPr/>
        </p:nvSpPr>
        <p:spPr>
          <a:xfrm>
            <a:off x="5881568" y="1143000"/>
            <a:ext cx="1725088" cy="307777"/>
          </a:xfrm>
          <a:prstGeom prst="rect">
            <a:avLst/>
          </a:prstGeom>
          <a:noFill/>
        </p:spPr>
        <p:txBody>
          <a:bodyPr wrap="none" rtlCol="0">
            <a:spAutoFit/>
          </a:bodyPr>
          <a:lstStyle/>
          <a:p>
            <a:r>
              <a:rPr lang="en-CA" sz="1400" b="1" dirty="0" smtClean="0">
                <a:latin typeface="Times New Roman" panose="02020603050405020304" pitchFamily="18" charset="0"/>
                <a:cs typeface="Times New Roman" panose="02020603050405020304" pitchFamily="18" charset="0"/>
              </a:rPr>
              <a:t>HFO minus Control</a:t>
            </a:r>
            <a:endParaRPr lang="en-CA"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20147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a:t>
            </a:r>
            <a:endParaRPr lang="en-CA"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cstate="print"/>
          <a:srcRect b="44176"/>
          <a:stretch/>
        </p:blipFill>
        <p:spPr>
          <a:xfrm>
            <a:off x="37011" y="1905000"/>
            <a:ext cx="8991600" cy="3415937"/>
          </a:xfrm>
          <a:prstGeom prst="rect">
            <a:avLst/>
          </a:prstGeom>
        </p:spPr>
      </p:pic>
      <p:sp>
        <p:nvSpPr>
          <p:cNvPr id="5" name="TextBox 4"/>
          <p:cNvSpPr txBox="1"/>
          <p:nvPr/>
        </p:nvSpPr>
        <p:spPr>
          <a:xfrm>
            <a:off x="6629400" y="2590800"/>
            <a:ext cx="1725088" cy="307777"/>
          </a:xfrm>
          <a:prstGeom prst="rect">
            <a:avLst/>
          </a:prstGeom>
          <a:noFill/>
        </p:spPr>
        <p:txBody>
          <a:bodyPr wrap="none" rtlCol="0">
            <a:spAutoFit/>
          </a:bodyPr>
          <a:lstStyle/>
          <a:p>
            <a:r>
              <a:rPr lang="en-CA" sz="1400" b="1" dirty="0" smtClean="0">
                <a:latin typeface="Times New Roman" panose="02020603050405020304" pitchFamily="18" charset="0"/>
                <a:cs typeface="Times New Roman" panose="02020603050405020304" pitchFamily="18" charset="0"/>
              </a:rPr>
              <a:t>HFO minus Control</a:t>
            </a:r>
            <a:endParaRPr lang="en-CA"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58130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Methylation Changes</a:t>
            </a:r>
            <a:endParaRPr lang="en-CA"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cstate="print"/>
          <a:srcRect t="54792"/>
          <a:stretch/>
        </p:blipFill>
        <p:spPr>
          <a:xfrm>
            <a:off x="0" y="2636054"/>
            <a:ext cx="8991600" cy="2766373"/>
          </a:xfrm>
          <a:prstGeom prst="rect">
            <a:avLst/>
          </a:prstGeom>
        </p:spPr>
      </p:pic>
      <p:sp>
        <p:nvSpPr>
          <p:cNvPr id="5" name="TextBox 4"/>
          <p:cNvSpPr txBox="1"/>
          <p:nvPr/>
        </p:nvSpPr>
        <p:spPr>
          <a:xfrm>
            <a:off x="6629400" y="2743200"/>
            <a:ext cx="1725088" cy="307777"/>
          </a:xfrm>
          <a:prstGeom prst="rect">
            <a:avLst/>
          </a:prstGeom>
          <a:noFill/>
        </p:spPr>
        <p:txBody>
          <a:bodyPr wrap="none" rtlCol="0">
            <a:spAutoFit/>
          </a:bodyPr>
          <a:lstStyle/>
          <a:p>
            <a:r>
              <a:rPr lang="en-CA" sz="1400" b="1" dirty="0" smtClean="0">
                <a:latin typeface="Times New Roman" panose="02020603050405020304" pitchFamily="18" charset="0"/>
                <a:cs typeface="Times New Roman" panose="02020603050405020304" pitchFamily="18" charset="0"/>
              </a:rPr>
              <a:t>HFO minus Control</a:t>
            </a:r>
            <a:endParaRPr lang="en-CA" sz="1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cstate="print"/>
          <a:srcRect b="82586"/>
          <a:stretch/>
        </p:blipFill>
        <p:spPr>
          <a:xfrm>
            <a:off x="30480" y="2041546"/>
            <a:ext cx="8992379" cy="594508"/>
          </a:xfrm>
          <a:prstGeom prst="rect">
            <a:avLst/>
          </a:prstGeom>
        </p:spPr>
      </p:pic>
    </p:spTree>
    <p:extLst>
      <p:ext uri="{BB962C8B-B14F-4D97-AF65-F5344CB8AC3E}">
        <p14:creationId xmlns:p14="http://schemas.microsoft.com/office/powerpoint/2010/main" val="384355373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Pathway Analysis</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Looking at the differently methylated regions, and the genes they associate with; what can this tell us about the biology?</a:t>
            </a:r>
          </a:p>
          <a:p>
            <a:r>
              <a:rPr lang="en-CA" dirty="0" smtClean="0"/>
              <a:t>Identification </a:t>
            </a:r>
            <a:r>
              <a:rPr lang="en-CA" dirty="0"/>
              <a:t>of genes and proteins </a:t>
            </a:r>
            <a:r>
              <a:rPr lang="en-CA" dirty="0" smtClean="0"/>
              <a:t>associated with </a:t>
            </a:r>
            <a:r>
              <a:rPr lang="en-CA" dirty="0"/>
              <a:t>the etiology of a specific disease</a:t>
            </a:r>
          </a:p>
        </p:txBody>
      </p:sp>
    </p:spTree>
    <p:extLst>
      <p:ext uri="{BB962C8B-B14F-4D97-AF65-F5344CB8AC3E}">
        <p14:creationId xmlns:p14="http://schemas.microsoft.com/office/powerpoint/2010/main" val="294314847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Pathway Analysis</a:t>
            </a:r>
            <a:endParaRPr lang="en-CA" dirty="0"/>
          </a:p>
        </p:txBody>
      </p:sp>
      <p:pic>
        <p:nvPicPr>
          <p:cNvPr id="5" name="Picture 4"/>
          <p:cNvPicPr>
            <a:picLocks noChangeAspect="1"/>
          </p:cNvPicPr>
          <p:nvPr/>
        </p:nvPicPr>
        <p:blipFill>
          <a:blip r:embed="rId2" cstate="print"/>
          <a:stretch>
            <a:fillRect/>
          </a:stretch>
        </p:blipFill>
        <p:spPr>
          <a:xfrm>
            <a:off x="230774" y="1828800"/>
            <a:ext cx="8682451" cy="3575786"/>
          </a:xfrm>
          <a:prstGeom prst="rect">
            <a:avLst/>
          </a:prstGeom>
        </p:spPr>
      </p:pic>
    </p:spTree>
    <p:extLst>
      <p:ext uri="{BB962C8B-B14F-4D97-AF65-F5344CB8AC3E}">
        <p14:creationId xmlns:p14="http://schemas.microsoft.com/office/powerpoint/2010/main" val="225031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Rationale for the study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Obtain a better estimate of the </a:t>
            </a:r>
            <a:r>
              <a:rPr lang="en-US" b="1" i="1" dirty="0" smtClean="0"/>
              <a:t>population-attributable risk </a:t>
            </a:r>
            <a:r>
              <a:rPr lang="en-US" dirty="0" smtClean="0"/>
              <a:t>for genetic and environmental risk factors by accounting for their joint interactions</a:t>
            </a:r>
          </a:p>
          <a:p>
            <a:r>
              <a:rPr lang="en-US" dirty="0" smtClean="0"/>
              <a:t>Strengthen the </a:t>
            </a:r>
            <a:r>
              <a:rPr lang="en-US" b="1" i="1" dirty="0" smtClean="0"/>
              <a:t>associations</a:t>
            </a:r>
            <a:r>
              <a:rPr lang="en-US" dirty="0" smtClean="0"/>
              <a:t> between environmental factors and diseases by examining these factors in susceptible individuals</a:t>
            </a:r>
            <a:endParaRPr lang="en-US" dirty="0"/>
          </a:p>
        </p:txBody>
      </p:sp>
      <p:sp>
        <p:nvSpPr>
          <p:cNvPr id="4" name="TextBox 3"/>
          <p:cNvSpPr txBox="1"/>
          <p:nvPr/>
        </p:nvSpPr>
        <p:spPr>
          <a:xfrm>
            <a:off x="6029122" y="6438694"/>
            <a:ext cx="2971198" cy="369332"/>
          </a:xfrm>
          <a:prstGeom prst="rect">
            <a:avLst/>
          </a:prstGeom>
          <a:noFill/>
        </p:spPr>
        <p:txBody>
          <a:bodyPr wrap="none" rtlCol="0">
            <a:spAutoFit/>
          </a:bodyPr>
          <a:lstStyle/>
          <a:p>
            <a:r>
              <a:rPr lang="en-CA" dirty="0" smtClean="0"/>
              <a:t>Hunter, Nature Reviews, 2005</a:t>
            </a:r>
            <a:endParaRPr lang="en-CA"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Gene Expression Changes</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CA" dirty="0" smtClean="0"/>
              <a:t>Candidate gene approach</a:t>
            </a:r>
          </a:p>
          <a:p>
            <a:pPr lvl="1"/>
            <a:r>
              <a:rPr lang="en-CA" dirty="0" smtClean="0"/>
              <a:t>43 T2DM susceptibility genes</a:t>
            </a:r>
          </a:p>
          <a:p>
            <a:pPr lvl="2"/>
            <a:r>
              <a:rPr lang="en-CA" dirty="0" smtClean="0"/>
              <a:t>Significant change in 24 genes following HFO</a:t>
            </a:r>
          </a:p>
          <a:p>
            <a:pPr lvl="2"/>
            <a:r>
              <a:rPr lang="en-CA" dirty="0" smtClean="0"/>
              <a:t>Methylation changes present in &gt;50% of the </a:t>
            </a:r>
            <a:r>
              <a:rPr lang="en-CA" dirty="0" err="1" smtClean="0"/>
              <a:t>CpG</a:t>
            </a:r>
            <a:r>
              <a:rPr lang="en-CA" dirty="0" smtClean="0"/>
              <a:t> sites on the array</a:t>
            </a:r>
          </a:p>
          <a:p>
            <a:pPr lvl="1"/>
            <a:r>
              <a:rPr lang="en-CA" dirty="0" smtClean="0"/>
              <a:t>341 genes changed in the HFO-first group (2%)</a:t>
            </a:r>
          </a:p>
          <a:p>
            <a:pPr lvl="1"/>
            <a:r>
              <a:rPr lang="en-CA" dirty="0" smtClean="0"/>
              <a:t>7673 genes change in the control-first group (45%)</a:t>
            </a:r>
          </a:p>
          <a:p>
            <a:pPr lvl="2"/>
            <a:r>
              <a:rPr lang="en-CA" dirty="0" smtClean="0"/>
              <a:t>But note the </a:t>
            </a:r>
            <a:r>
              <a:rPr lang="en-CA" dirty="0" err="1" smtClean="0"/>
              <a:t>heatmap</a:t>
            </a:r>
            <a:endParaRPr lang="en-CA" dirty="0" smtClean="0"/>
          </a:p>
          <a:p>
            <a:pPr lvl="2"/>
            <a:r>
              <a:rPr lang="en-CA" dirty="0" smtClean="0"/>
              <a:t>66% of genes that changed with HFO diet had a methylation change in the opposite direction when switched back to control</a:t>
            </a:r>
            <a:endParaRPr lang="en-CA" dirty="0"/>
          </a:p>
        </p:txBody>
      </p:sp>
    </p:spTree>
    <p:extLst>
      <p:ext uri="{BB962C8B-B14F-4D97-AF65-F5344CB8AC3E}">
        <p14:creationId xmlns:p14="http://schemas.microsoft.com/office/powerpoint/2010/main" val="285235487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solidFill>
                  <a:schemeClr val="tx2"/>
                </a:solidFill>
                <a:effectLst>
                  <a:outerShdw blurRad="38100" dist="38100" dir="2700000" algn="tl">
                    <a:srgbClr val="000000">
                      <a:alpha val="43137"/>
                    </a:srgbClr>
                  </a:outerShdw>
                </a:effectLst>
              </a:rPr>
              <a:t>Methylation</a:t>
            </a:r>
            <a:r>
              <a:rPr lang="en-CA" dirty="0" err="1" smtClean="0">
                <a:solidFill>
                  <a:schemeClr val="tx2"/>
                </a:solidFill>
                <a:effectLst>
                  <a:outerShdw blurRad="38100" dist="38100" dir="2700000" algn="tl">
                    <a:srgbClr val="000000">
                      <a:alpha val="43137"/>
                    </a:srgbClr>
                  </a:outerShdw>
                </a:effectLst>
                <a:sym typeface="Wingdings" panose="05000000000000000000" pitchFamily="2" charset="2"/>
              </a:rPr>
              <a:t>Gene</a:t>
            </a:r>
            <a:r>
              <a:rPr lang="en-CA" dirty="0" smtClean="0">
                <a:solidFill>
                  <a:schemeClr val="tx2"/>
                </a:solidFill>
                <a:effectLst>
                  <a:outerShdw blurRad="38100" dist="38100" dir="2700000" algn="tl">
                    <a:srgbClr val="000000">
                      <a:alpha val="43137"/>
                    </a:srgbClr>
                  </a:outerShdw>
                </a:effectLst>
                <a:sym typeface="Wingdings" panose="05000000000000000000" pitchFamily="2" charset="2"/>
              </a:rPr>
              <a:t> Expression</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CA" dirty="0" smtClean="0"/>
              <a:t>Few changes observed in gene expression either in control diet first or HFO first</a:t>
            </a:r>
          </a:p>
          <a:p>
            <a:pPr lvl="1"/>
            <a:r>
              <a:rPr lang="en-CA" dirty="0" smtClean="0"/>
              <a:t>DNMT3A and DNMT1 borderline incr. (P=0.08/0.10)</a:t>
            </a:r>
          </a:p>
          <a:p>
            <a:pPr lvl="1"/>
            <a:r>
              <a:rPr lang="en-CA" dirty="0" smtClean="0"/>
              <a:t>Minor proportion of correlations between DNA methylation and gene expression; inconsistent</a:t>
            </a:r>
            <a:endParaRPr lang="en-CA" dirty="0"/>
          </a:p>
        </p:txBody>
      </p:sp>
    </p:spTree>
    <p:extLst>
      <p:ext uri="{BB962C8B-B14F-4D97-AF65-F5344CB8AC3E}">
        <p14:creationId xmlns:p14="http://schemas.microsoft.com/office/powerpoint/2010/main" val="326668635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So what?</a:t>
            </a:r>
            <a:endParaRPr lang="en-CA" dirty="0"/>
          </a:p>
        </p:txBody>
      </p:sp>
      <p:sp>
        <p:nvSpPr>
          <p:cNvPr id="3" name="Content Placeholder 2"/>
          <p:cNvSpPr>
            <a:spLocks noGrp="1"/>
          </p:cNvSpPr>
          <p:nvPr>
            <p:ph idx="1"/>
          </p:nvPr>
        </p:nvSpPr>
        <p:spPr/>
        <p:txBody>
          <a:bodyPr>
            <a:normAutofit/>
          </a:bodyPr>
          <a:lstStyle/>
          <a:p>
            <a:r>
              <a:rPr lang="en-CA" dirty="0" smtClean="0"/>
              <a:t>Short term high-fat overfeeding induces global DNA methylation changes that are only partly reversed after 6-8 weeks</a:t>
            </a:r>
          </a:p>
          <a:p>
            <a:r>
              <a:rPr lang="en-CA" dirty="0" smtClean="0"/>
              <a:t>Changes were broad, but small in magnitude</a:t>
            </a:r>
          </a:p>
          <a:p>
            <a:r>
              <a:rPr lang="en-CA" dirty="0" smtClean="0"/>
              <a:t>DNA methylation levels are plastic, and respond to dietary intervention in humans</a:t>
            </a:r>
          </a:p>
          <a:p>
            <a:r>
              <a:rPr lang="en-CA" dirty="0" smtClean="0"/>
              <a:t>What role does diet play in long-term DNA methylation?</a:t>
            </a:r>
          </a:p>
        </p:txBody>
      </p:sp>
    </p:spTree>
    <p:extLst>
      <p:ext uri="{BB962C8B-B14F-4D97-AF65-F5344CB8AC3E}">
        <p14:creationId xmlns:p14="http://schemas.microsoft.com/office/powerpoint/2010/main" val="20707491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solidFill>
                  <a:schemeClr val="bg1">
                    <a:lumMod val="50000"/>
                  </a:schemeClr>
                </a:solidFill>
              </a:rPr>
              <a:t>Does diet cause disease?</a:t>
            </a:r>
          </a:p>
          <a:p>
            <a:r>
              <a:rPr lang="en-CA" dirty="0" smtClean="0">
                <a:solidFill>
                  <a:schemeClr val="bg1">
                    <a:lumMod val="50000"/>
                  </a:schemeClr>
                </a:solidFill>
              </a:rPr>
              <a:t>Why study gene-diet interactions?</a:t>
            </a:r>
          </a:p>
          <a:p>
            <a:r>
              <a:rPr lang="en-CA" dirty="0" smtClean="0">
                <a:solidFill>
                  <a:schemeClr val="bg1">
                    <a:lumMod val="50000"/>
                  </a:schemeClr>
                </a:solidFill>
              </a:rPr>
              <a:t>What do we mean by interaction?</a:t>
            </a:r>
            <a:endParaRPr lang="en-CA" dirty="0">
              <a:solidFill>
                <a:schemeClr val="bg1">
                  <a:lumMod val="50000"/>
                </a:schemeClr>
              </a:solidFill>
            </a:endParaRPr>
          </a:p>
          <a:p>
            <a:r>
              <a:rPr lang="en-CA" dirty="0" smtClean="0">
                <a:solidFill>
                  <a:schemeClr val="bg1">
                    <a:lumMod val="50000"/>
                  </a:schemeClr>
                </a:solidFill>
              </a:rPr>
              <a:t>Methodological approaches to studying gene-diet interaction</a:t>
            </a:r>
          </a:p>
          <a:p>
            <a:r>
              <a:rPr lang="en-CA" dirty="0" smtClean="0"/>
              <a:t>Public Health implications</a:t>
            </a:r>
          </a:p>
        </p:txBody>
      </p:sp>
    </p:spTree>
    <p:extLst>
      <p:ext uri="{BB962C8B-B14F-4D97-AF65-F5344CB8AC3E}">
        <p14:creationId xmlns:p14="http://schemas.microsoft.com/office/powerpoint/2010/main" val="66806553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277813" y="304800"/>
            <a:ext cx="8559800" cy="838200"/>
          </a:xfrm>
          <a:noFill/>
        </p:spPr>
        <p:txBody>
          <a:bodyPr>
            <a:normAutofit/>
          </a:bodyPr>
          <a:lstStyle/>
          <a:p>
            <a:r>
              <a:rPr lang="en-US" dirty="0" smtClean="0">
                <a:solidFill>
                  <a:schemeClr val="tx2"/>
                </a:solidFill>
                <a:effectLst>
                  <a:outerShdw blurRad="38100" dist="38100" dir="2700000" algn="tl">
                    <a:srgbClr val="000000">
                      <a:alpha val="43137"/>
                    </a:srgbClr>
                  </a:outerShdw>
                </a:effectLst>
              </a:rPr>
              <a:t>What does the future hold?</a:t>
            </a:r>
          </a:p>
        </p:txBody>
      </p:sp>
      <p:sp>
        <p:nvSpPr>
          <p:cNvPr id="95235" name="Rectangle 3"/>
          <p:cNvSpPr>
            <a:spLocks noGrp="1" noChangeArrowheads="1"/>
          </p:cNvSpPr>
          <p:nvPr>
            <p:ph type="body" idx="4294967295"/>
          </p:nvPr>
        </p:nvSpPr>
        <p:spPr>
          <a:xfrm>
            <a:off x="323850" y="1447800"/>
            <a:ext cx="8280400" cy="4429125"/>
          </a:xfrm>
          <a:noFill/>
        </p:spPr>
        <p:txBody>
          <a:bodyPr>
            <a:normAutofit fontScale="92500"/>
          </a:bodyPr>
          <a:lstStyle/>
          <a:p>
            <a:r>
              <a:rPr lang="en-US" dirty="0" smtClean="0">
                <a:effectLst/>
              </a:rPr>
              <a:t>23andme $99USD</a:t>
            </a:r>
          </a:p>
          <a:p>
            <a:pPr lvl="1"/>
            <a:r>
              <a:rPr lang="en-US" dirty="0" smtClean="0"/>
              <a:t>After four years of negotiations between the Food and Drug Administration and 23andMe, the FDA sent a </a:t>
            </a:r>
            <a:r>
              <a:rPr lang="en-US" dirty="0" smtClean="0">
                <a:hlinkClick r:id="rId2"/>
              </a:rPr>
              <a:t>warning letter</a:t>
            </a:r>
            <a:r>
              <a:rPr lang="en-US" dirty="0" smtClean="0"/>
              <a:t> to 23andMe in November 2013 asking the company to immediately discontinue marketing their health-related genetic tests. The FDA said 23andMe failed to provide evidence that their tests were "analytically or clinically validated." The warning letter was also prompted by 23andMe's alleged failure to communicate with the FDA for several months </a:t>
            </a:r>
          </a:p>
          <a:p>
            <a:pPr lvl="1"/>
            <a:endParaRPr lang="en-US" dirty="0" smtClean="0">
              <a:effectLst/>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277813" y="304800"/>
            <a:ext cx="8559800" cy="838200"/>
          </a:xfrm>
          <a:noFill/>
        </p:spPr>
        <p:txBody>
          <a:bodyPr>
            <a:normAutofit/>
          </a:bodyPr>
          <a:lstStyle/>
          <a:p>
            <a:r>
              <a:rPr lang="en-US" dirty="0" smtClean="0">
                <a:solidFill>
                  <a:schemeClr val="tx2"/>
                </a:solidFill>
                <a:effectLst>
                  <a:outerShdw blurRad="38100" dist="38100" dir="2700000" algn="tl">
                    <a:srgbClr val="000000">
                      <a:alpha val="43137"/>
                    </a:srgbClr>
                  </a:outerShdw>
                </a:effectLst>
              </a:rPr>
              <a:t>What does the future hold?</a:t>
            </a:r>
          </a:p>
        </p:txBody>
      </p:sp>
      <p:sp>
        <p:nvSpPr>
          <p:cNvPr id="95235" name="Rectangle 3"/>
          <p:cNvSpPr>
            <a:spLocks noGrp="1" noChangeArrowheads="1"/>
          </p:cNvSpPr>
          <p:nvPr>
            <p:ph type="body" idx="4294967295"/>
          </p:nvPr>
        </p:nvSpPr>
        <p:spPr>
          <a:xfrm>
            <a:off x="323850" y="1447800"/>
            <a:ext cx="8280400" cy="4429125"/>
          </a:xfrm>
          <a:noFill/>
        </p:spPr>
        <p:txBody>
          <a:bodyPr>
            <a:normAutofit/>
          </a:bodyPr>
          <a:lstStyle/>
          <a:p>
            <a:r>
              <a:rPr lang="en-US" dirty="0" err="1" smtClean="0">
                <a:effectLst/>
              </a:rPr>
              <a:t>Nutrgenomix</a:t>
            </a:r>
            <a:r>
              <a:rPr lang="en-US" dirty="0" smtClean="0">
                <a:effectLst/>
              </a:rPr>
              <a:t> (Toronto) $535</a:t>
            </a:r>
          </a:p>
          <a:p>
            <a:pPr lvl="1"/>
            <a:r>
              <a:rPr lang="en-US" dirty="0" smtClean="0"/>
              <a:t>Personalized nutrition program with initial consultation and meal plan</a:t>
            </a:r>
          </a:p>
          <a:p>
            <a:pPr lvl="1"/>
            <a:endParaRPr lang="en-US" dirty="0" smtClean="0">
              <a:effectLst/>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1458" t="25185" r="19583" b="2963"/>
          <a:stretch>
            <a:fillRect/>
          </a:stretch>
        </p:blipFill>
        <p:spPr bwMode="auto">
          <a:xfrm>
            <a:off x="1828800" y="304800"/>
            <a:ext cx="5647441" cy="6019800"/>
          </a:xfrm>
          <a:prstGeom prst="rect">
            <a:avLst/>
          </a:prstGeom>
          <a:noFill/>
          <a:ln w="9525">
            <a:noFill/>
            <a:miter lim="800000"/>
            <a:headEnd/>
            <a:tailEnd/>
          </a:ln>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p:spPr>
        <p:txBody>
          <a:bodyPr>
            <a:normAutofit/>
          </a:bodyPr>
          <a:lstStyle/>
          <a:p>
            <a:pPr eaLnBrk="1" hangingPunct="1"/>
            <a:r>
              <a:rPr lang="en-US" sz="4000" dirty="0" smtClean="0">
                <a:solidFill>
                  <a:schemeClr val="tx2"/>
                </a:solidFill>
                <a:effectLst>
                  <a:outerShdw blurRad="38100" dist="38100" dir="2700000" algn="tl">
                    <a:srgbClr val="000000">
                      <a:alpha val="43137"/>
                    </a:srgbClr>
                  </a:outerShdw>
                </a:effectLst>
              </a:rPr>
              <a:t>Potential Benefits</a:t>
            </a:r>
          </a:p>
        </p:txBody>
      </p:sp>
      <p:sp>
        <p:nvSpPr>
          <p:cNvPr id="4" name="Content Placeholder 3"/>
          <p:cNvSpPr>
            <a:spLocks noGrp="1"/>
          </p:cNvSpPr>
          <p:nvPr>
            <p:ph idx="1"/>
          </p:nvPr>
        </p:nvSpPr>
        <p:spPr/>
        <p:txBody>
          <a:bodyPr/>
          <a:lstStyle/>
          <a:p>
            <a:r>
              <a:rPr lang="en-US" dirty="0" smtClean="0"/>
              <a:t>Keeps focus on diet</a:t>
            </a:r>
          </a:p>
          <a:p>
            <a:r>
              <a:rPr lang="en-US" dirty="0" smtClean="0"/>
              <a:t>Increases awareness of certain conditions</a:t>
            </a:r>
          </a:p>
          <a:p>
            <a:r>
              <a:rPr lang="en-US" dirty="0" smtClean="0"/>
              <a:t>Identify subgroups who may derive particular benefit from nutrition intervention</a:t>
            </a:r>
          </a:p>
          <a:p>
            <a:r>
              <a:rPr lang="en-US" dirty="0" smtClean="0"/>
              <a:t>Help further our understanding of how diet works to affect disease susceptibility</a:t>
            </a:r>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p:spPr>
        <p:txBody>
          <a:bodyPr>
            <a:normAutofit/>
          </a:bodyPr>
          <a:lstStyle/>
          <a:p>
            <a:pPr eaLnBrk="1" hangingPunct="1"/>
            <a:r>
              <a:rPr lang="en-US" sz="4000" dirty="0" smtClean="0">
                <a:solidFill>
                  <a:schemeClr val="tx2"/>
                </a:solidFill>
                <a:effectLst>
                  <a:outerShdw blurRad="38100" dist="38100" dir="2700000" algn="tl">
                    <a:srgbClr val="000000">
                      <a:alpha val="43137"/>
                    </a:srgbClr>
                  </a:outerShdw>
                </a:effectLst>
              </a:rPr>
              <a:t>Potential Harms</a:t>
            </a:r>
          </a:p>
        </p:txBody>
      </p:sp>
      <p:sp>
        <p:nvSpPr>
          <p:cNvPr id="4" name="Content Placeholder 3"/>
          <p:cNvSpPr>
            <a:spLocks noGrp="1"/>
          </p:cNvSpPr>
          <p:nvPr>
            <p:ph idx="1"/>
          </p:nvPr>
        </p:nvSpPr>
        <p:spPr/>
        <p:txBody>
          <a:bodyPr>
            <a:normAutofit fontScale="92500" lnSpcReduction="10000"/>
          </a:bodyPr>
          <a:lstStyle/>
          <a:p>
            <a:r>
              <a:rPr lang="en-US" dirty="0" smtClean="0"/>
              <a:t>Approach has largely been single nutrient</a:t>
            </a:r>
          </a:p>
          <a:p>
            <a:pPr lvl="1"/>
            <a:r>
              <a:rPr lang="en-US" dirty="0" smtClean="0"/>
              <a:t>Overstate the importance of single nutrients</a:t>
            </a:r>
          </a:p>
          <a:p>
            <a:r>
              <a:rPr lang="en-US" dirty="0" smtClean="0"/>
              <a:t>May decrease important emphasis on other lifestyle risk factors (e.g. smoking)</a:t>
            </a:r>
          </a:p>
          <a:p>
            <a:pPr lvl="1"/>
            <a:r>
              <a:rPr lang="en-US" dirty="0" smtClean="0"/>
              <a:t>80% of CHD can be prevented by lifestyle changes</a:t>
            </a:r>
          </a:p>
          <a:p>
            <a:r>
              <a:rPr lang="en-US" dirty="0" smtClean="0"/>
              <a:t>We may act on false positive findings</a:t>
            </a:r>
          </a:p>
          <a:p>
            <a:r>
              <a:rPr lang="en-US" dirty="0" smtClean="0"/>
              <a:t>Creating a “need” for designer foods, personalized medicine</a:t>
            </a:r>
          </a:p>
          <a:p>
            <a:r>
              <a:rPr lang="en-US" dirty="0" smtClean="0"/>
              <a:t>Dilute (or contradict) public health messages</a:t>
            </a:r>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effectLst>
                  <a:outerShdw blurRad="38100" dist="38100" dir="2700000" algn="tl">
                    <a:srgbClr val="000000">
                      <a:alpha val="43137"/>
                    </a:srgbClr>
                  </a:outerShdw>
                </a:effectLst>
              </a:rPr>
              <a:t>Summary</a:t>
            </a:r>
            <a:endParaRPr lang="en-US" dirty="0">
              <a:solidFill>
                <a:schemeClr val="tx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A few words about the readings…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8229600" cy="4724400"/>
          </a:xfrm>
        </p:spPr>
        <p:txBody>
          <a:bodyPr>
            <a:normAutofit lnSpcReduction="10000"/>
          </a:bodyPr>
          <a:lstStyle/>
          <a:p>
            <a:r>
              <a:rPr lang="en-CA" dirty="0" smtClean="0"/>
              <a:t>Just to expose you to different gene-diet interaction study designs</a:t>
            </a:r>
          </a:p>
          <a:p>
            <a:pPr lvl="1"/>
            <a:r>
              <a:rPr lang="en-CA" dirty="0" smtClean="0"/>
              <a:t>Don’t panic if you haven’t read them!</a:t>
            </a:r>
          </a:p>
          <a:p>
            <a:pPr lvl="1"/>
            <a:r>
              <a:rPr lang="en-CA" dirty="0" smtClean="0"/>
              <a:t>I will be discussing them in class today, so anything you have read will help, but not having read anything won’t hurt you </a:t>
            </a:r>
          </a:p>
          <a:p>
            <a:r>
              <a:rPr lang="en-CA" dirty="0" smtClean="0"/>
              <a:t>I’ll spend a fair bit of time on “thinking” about how to study; less time on details</a:t>
            </a:r>
          </a:p>
          <a:p>
            <a:r>
              <a:rPr lang="en-CA" dirty="0" smtClean="0"/>
              <a:t>We’ll review </a:t>
            </a:r>
            <a:r>
              <a:rPr lang="en-CA" b="1" dirty="0" smtClean="0"/>
              <a:t>study designs </a:t>
            </a:r>
            <a:r>
              <a:rPr lang="en-CA" dirty="0" smtClean="0"/>
              <a:t>and </a:t>
            </a:r>
            <a:r>
              <a:rPr lang="en-CA" b="1" dirty="0" smtClean="0"/>
              <a:t>epidemiology terminology</a:t>
            </a:r>
            <a:r>
              <a:rPr lang="en-CA" dirty="0" smtClean="0"/>
              <a:t> as I go through examples…</a:t>
            </a:r>
          </a:p>
        </p:txBody>
      </p:sp>
    </p:spTree>
    <p:extLst>
      <p:ext uri="{BB962C8B-B14F-4D97-AF65-F5344CB8AC3E}">
        <p14:creationId xmlns:p14="http://schemas.microsoft.com/office/powerpoint/2010/main" val="2036026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Rationale for the study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Dissect disease mechanisms in humans by using information about susceptibility (and resistance) genes to focus on relevant biological pathways and suspected environmental causes</a:t>
            </a:r>
          </a:p>
          <a:p>
            <a:r>
              <a:rPr lang="en-US" dirty="0" smtClean="0"/>
              <a:t>Identify specific compounds in complex mixtures of compounds that humans are exposed to (e.g. diet, air pollution) that cause disease</a:t>
            </a:r>
          </a:p>
          <a:p>
            <a:pPr>
              <a:buNone/>
            </a:pPr>
            <a:endParaRPr lang="en-US" dirty="0" smtClean="0"/>
          </a:p>
        </p:txBody>
      </p:sp>
      <p:sp>
        <p:nvSpPr>
          <p:cNvPr id="4" name="Rectangle 3"/>
          <p:cNvSpPr/>
          <p:nvPr/>
        </p:nvSpPr>
        <p:spPr>
          <a:xfrm>
            <a:off x="6172802" y="6488668"/>
            <a:ext cx="2971198" cy="369332"/>
          </a:xfrm>
          <a:prstGeom prst="rect">
            <a:avLst/>
          </a:prstGeom>
        </p:spPr>
        <p:txBody>
          <a:bodyPr wrap="none">
            <a:spAutoFit/>
          </a:bodyPr>
          <a:lstStyle/>
          <a:p>
            <a:r>
              <a:rPr lang="en-CA" dirty="0" smtClean="0"/>
              <a:t>Hunter, Nature Reviews, 2005</a:t>
            </a:r>
            <a:endParaRPr lang="en-CA"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Summary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Human disease is complex; result from complex interactions between genetic and environmental factors</a:t>
            </a:r>
          </a:p>
          <a:p>
            <a:pPr lvl="1"/>
            <a:r>
              <a:rPr lang="en-US" dirty="0" smtClean="0"/>
              <a:t>Elucidating the contributions of each is important</a:t>
            </a:r>
          </a:p>
          <a:p>
            <a:r>
              <a:rPr lang="en-US" dirty="0" smtClean="0"/>
              <a:t>Genetic variations are generally insufficient to cause complex disease; but influence risk</a:t>
            </a:r>
          </a:p>
          <a:p>
            <a:pPr lvl="1"/>
            <a:r>
              <a:rPr lang="en-US" dirty="0" smtClean="0"/>
              <a:t>Quantifying the contribution of genetics to risk is important</a:t>
            </a:r>
          </a:p>
          <a:p>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Summary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Characterizing gene-environment interactions provide opportunities for more effective prevention and management strategies</a:t>
            </a:r>
          </a:p>
          <a:p>
            <a:pPr lvl="1"/>
            <a:r>
              <a:rPr lang="en-US" dirty="0" smtClean="0"/>
              <a:t>Additional motivation to adhere to healthful diets</a:t>
            </a:r>
          </a:p>
          <a:p>
            <a:r>
              <a:rPr lang="en-US" dirty="0" smtClean="0"/>
              <a:t>Much is still be understood about genetic and epigenetic factors, their mutual interactions, and their interaction with the environment</a:t>
            </a:r>
          </a:p>
          <a:p>
            <a:pPr lvl="1"/>
            <a:r>
              <a:rPr lang="en-US" dirty="0" smtClean="0"/>
              <a:t>Will this represent an important advancement?</a:t>
            </a:r>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Summary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Common study designs in epidemiology can help further our understanding of gene-diet interactions</a:t>
            </a:r>
          </a:p>
          <a:p>
            <a:pPr lvl="1"/>
            <a:r>
              <a:rPr lang="en-US" dirty="0" smtClean="0"/>
              <a:t>Cross-sectional studies (hypotheses)</a:t>
            </a:r>
          </a:p>
          <a:p>
            <a:pPr lvl="1"/>
            <a:r>
              <a:rPr lang="en-US" dirty="0" smtClean="0"/>
              <a:t>Case-control studies (associations)</a:t>
            </a:r>
          </a:p>
          <a:p>
            <a:pPr lvl="1"/>
            <a:r>
              <a:rPr lang="en-US" dirty="0" smtClean="0"/>
              <a:t>Case-cohort studies (more power)</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Rationale for the study of gene-environment interactions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Offer tailored preventive advice that is based on the knowledge that an individual carries susceptibility or resistance alleles</a:t>
            </a:r>
          </a:p>
          <a:p>
            <a:pPr>
              <a:buNone/>
            </a:pPr>
            <a:endParaRPr lang="en-US" dirty="0" smtClean="0"/>
          </a:p>
          <a:p>
            <a:pPr>
              <a:buNone/>
            </a:pPr>
            <a:endParaRPr lang="en-US" dirty="0" smtClean="0"/>
          </a:p>
        </p:txBody>
      </p:sp>
      <p:sp>
        <p:nvSpPr>
          <p:cNvPr id="4" name="Rectangle 3"/>
          <p:cNvSpPr/>
          <p:nvPr/>
        </p:nvSpPr>
        <p:spPr>
          <a:xfrm>
            <a:off x="6172802" y="6488668"/>
            <a:ext cx="2971198" cy="369332"/>
          </a:xfrm>
          <a:prstGeom prst="rect">
            <a:avLst/>
          </a:prstGeom>
        </p:spPr>
        <p:txBody>
          <a:bodyPr wrap="none">
            <a:spAutoFit/>
          </a:bodyPr>
          <a:lstStyle/>
          <a:p>
            <a:r>
              <a:rPr lang="en-CA" dirty="0" smtClean="0"/>
              <a:t>Hunter, Nature Reviews, 2005</a:t>
            </a:r>
            <a:endParaRPr lang="en-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solidFill>
                  <a:schemeClr val="bg1">
                    <a:lumMod val="50000"/>
                  </a:schemeClr>
                </a:solidFill>
              </a:rPr>
              <a:t>Does diet cause disease?</a:t>
            </a:r>
          </a:p>
          <a:p>
            <a:r>
              <a:rPr lang="en-CA" dirty="0" smtClean="0"/>
              <a:t>Motivate you to study gene-diet interactions</a:t>
            </a:r>
          </a:p>
          <a:p>
            <a:r>
              <a:rPr lang="en-CA" dirty="0" smtClean="0">
                <a:solidFill>
                  <a:schemeClr val="bg1">
                    <a:lumMod val="50000"/>
                  </a:schemeClr>
                </a:solidFill>
              </a:rPr>
              <a:t>What do we mean by interaction?</a:t>
            </a:r>
            <a:endParaRPr lang="en-CA" dirty="0">
              <a:solidFill>
                <a:schemeClr val="bg1">
                  <a:lumMod val="50000"/>
                </a:schemeClr>
              </a:solidFill>
            </a:endParaRPr>
          </a:p>
          <a:p>
            <a:r>
              <a:rPr lang="en-CA" dirty="0" smtClean="0">
                <a:solidFill>
                  <a:schemeClr val="bg1">
                    <a:lumMod val="50000"/>
                  </a:schemeClr>
                </a:solidFill>
              </a:rPr>
              <a:t>Methodological approaches to studying gene-diet interaction</a:t>
            </a:r>
          </a:p>
          <a:p>
            <a:r>
              <a:rPr lang="en-CA" dirty="0" smtClean="0">
                <a:solidFill>
                  <a:schemeClr val="bg1">
                    <a:lumMod val="50000"/>
                  </a:schemeClr>
                </a:solidFill>
              </a:rPr>
              <a:t>Public Health implications</a:t>
            </a:r>
          </a:p>
        </p:txBody>
      </p:sp>
    </p:spTree>
    <p:extLst>
      <p:ext uri="{BB962C8B-B14F-4D97-AF65-F5344CB8AC3E}">
        <p14:creationId xmlns:p14="http://schemas.microsoft.com/office/powerpoint/2010/main" val="3184484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Monogenic Diseases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a:t>Conditions caused by </a:t>
            </a:r>
            <a:r>
              <a:rPr lang="en-CA" dirty="0" smtClean="0"/>
              <a:t>a mutation in a single gene</a:t>
            </a:r>
          </a:p>
          <a:p>
            <a:r>
              <a:rPr lang="en-CA" dirty="0" smtClean="0"/>
              <a:t>Examples include sickle cell disease, cystic fibrosis</a:t>
            </a:r>
            <a:endParaRPr lang="en-CA" dirty="0"/>
          </a:p>
        </p:txBody>
      </p:sp>
    </p:spTree>
    <p:extLst>
      <p:ext uri="{BB962C8B-B14F-4D97-AF65-F5344CB8AC3E}">
        <p14:creationId xmlns:p14="http://schemas.microsoft.com/office/powerpoint/2010/main" val="2816772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Complex Diseases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a:t>Conditions caused by many contributing </a:t>
            </a:r>
            <a:r>
              <a:rPr lang="en-CA" dirty="0" smtClean="0"/>
              <a:t>factors</a:t>
            </a:r>
          </a:p>
          <a:p>
            <a:r>
              <a:rPr lang="en-CA" dirty="0"/>
              <a:t>often cluster in families, </a:t>
            </a:r>
            <a:r>
              <a:rPr lang="en-CA" dirty="0" smtClean="0"/>
              <a:t>but do </a:t>
            </a:r>
            <a:r>
              <a:rPr lang="en-CA" dirty="0"/>
              <a:t>not have a clear-cut pattern of </a:t>
            </a:r>
            <a:r>
              <a:rPr lang="en-CA" dirty="0" smtClean="0"/>
              <a:t>inheritance</a:t>
            </a:r>
          </a:p>
          <a:p>
            <a:r>
              <a:rPr lang="en-CA" dirty="0" smtClean="0"/>
              <a:t>Examples include coronary heart disease, diabetes, obesity</a:t>
            </a:r>
            <a:endParaRPr lang="en-CA" dirty="0"/>
          </a:p>
        </p:txBody>
      </p:sp>
    </p:spTree>
    <p:extLst>
      <p:ext uri="{BB962C8B-B14F-4D97-AF65-F5344CB8AC3E}">
        <p14:creationId xmlns:p14="http://schemas.microsoft.com/office/powerpoint/2010/main" val="4197024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39" y="136160"/>
            <a:ext cx="8229600" cy="1143000"/>
          </a:xfrm>
        </p:spPr>
        <p:txBody>
          <a:bodyPr>
            <a:normAutofit/>
          </a:bodyPr>
          <a:lstStyle/>
          <a:p>
            <a:r>
              <a:rPr lang="en-US" dirty="0" smtClean="0">
                <a:solidFill>
                  <a:schemeClr val="tx2"/>
                </a:solidFill>
                <a:effectLst>
                  <a:outerShdw blurRad="38100" dist="38100" dir="2700000" algn="tl">
                    <a:srgbClr val="000000">
                      <a:alpha val="43137"/>
                    </a:srgbClr>
                  </a:outerShdw>
                </a:effectLst>
              </a:rPr>
              <a:t>Complex Diseases</a:t>
            </a:r>
            <a:endParaRPr lang="en-US" dirty="0">
              <a:solidFill>
                <a:schemeClr val="tx2"/>
              </a:solidFill>
              <a:effectLst>
                <a:outerShdw blurRad="38100" dist="38100" dir="2700000" algn="tl">
                  <a:srgbClr val="000000">
                    <a:alpha val="43137"/>
                  </a:srgbClr>
                </a:outerShdw>
              </a:effectLst>
            </a:endParaRPr>
          </a:p>
        </p:txBody>
      </p:sp>
      <p:sp>
        <p:nvSpPr>
          <p:cNvPr id="5" name="Explosion 1 4"/>
          <p:cNvSpPr/>
          <p:nvPr/>
        </p:nvSpPr>
        <p:spPr>
          <a:xfrm>
            <a:off x="3130541" y="2445908"/>
            <a:ext cx="2819400" cy="251460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4000" dirty="0" smtClean="0">
                <a:ln w="0"/>
                <a:solidFill>
                  <a:schemeClr val="bg1"/>
                </a:solidFill>
                <a:effectLst>
                  <a:outerShdw blurRad="38100" dist="19050" dir="2700000" algn="tl" rotWithShape="0">
                    <a:schemeClr val="dk1">
                      <a:alpha val="40000"/>
                    </a:schemeClr>
                  </a:outerShdw>
                </a:effectLst>
              </a:rPr>
              <a:t>CVD</a:t>
            </a:r>
            <a:endParaRPr lang="en-CA" sz="4000" dirty="0">
              <a:ln w="0"/>
              <a:solidFill>
                <a:schemeClr val="bg1"/>
              </a:solidFill>
              <a:effectLst>
                <a:outerShdw blurRad="38100" dist="19050" dir="2700000" algn="tl" rotWithShape="0">
                  <a:schemeClr val="dk1">
                    <a:alpha val="40000"/>
                  </a:schemeClr>
                </a:outerShdw>
              </a:effectLst>
            </a:endParaRPr>
          </a:p>
        </p:txBody>
      </p:sp>
      <p:pic>
        <p:nvPicPr>
          <p:cNvPr id="1026"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2700166" y="1663011"/>
            <a:ext cx="737100" cy="6617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3801734" y="1663011"/>
            <a:ext cx="737100" cy="6617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2201532" y="2551994"/>
            <a:ext cx="737100" cy="6617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5214768" y="1791028"/>
            <a:ext cx="737100" cy="6617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9400" y="3048000"/>
            <a:ext cx="300082" cy="369332"/>
          </a:xfrm>
          <a:prstGeom prst="rect">
            <a:avLst/>
          </a:prstGeom>
          <a:noFill/>
        </p:spPr>
        <p:txBody>
          <a:bodyPr wrap="none" rtlCol="0">
            <a:spAutoFit/>
          </a:bodyPr>
          <a:lstStyle/>
          <a:p>
            <a:r>
              <a:rPr lang="en-CA" dirty="0" smtClean="0"/>
              <a:t>+</a:t>
            </a:r>
            <a:endParaRPr lang="en-CA" dirty="0"/>
          </a:p>
        </p:txBody>
      </p:sp>
      <p:sp>
        <p:nvSpPr>
          <p:cNvPr id="11" name="TextBox 10"/>
          <p:cNvSpPr txBox="1"/>
          <p:nvPr/>
        </p:nvSpPr>
        <p:spPr>
          <a:xfrm>
            <a:off x="3008926" y="2305550"/>
            <a:ext cx="300082" cy="369332"/>
          </a:xfrm>
          <a:prstGeom prst="rect">
            <a:avLst/>
          </a:prstGeom>
          <a:noFill/>
        </p:spPr>
        <p:txBody>
          <a:bodyPr wrap="none" rtlCol="0">
            <a:spAutoFit/>
          </a:bodyPr>
          <a:lstStyle/>
          <a:p>
            <a:r>
              <a:rPr lang="en-CA" dirty="0" smtClean="0"/>
              <a:t>+</a:t>
            </a:r>
            <a:endParaRPr lang="en-CA" dirty="0"/>
          </a:p>
        </p:txBody>
      </p:sp>
      <p:sp>
        <p:nvSpPr>
          <p:cNvPr id="12" name="TextBox 11"/>
          <p:cNvSpPr txBox="1"/>
          <p:nvPr/>
        </p:nvSpPr>
        <p:spPr>
          <a:xfrm>
            <a:off x="4442439" y="2232921"/>
            <a:ext cx="255198" cy="369332"/>
          </a:xfrm>
          <a:prstGeom prst="rect">
            <a:avLst/>
          </a:prstGeom>
          <a:noFill/>
        </p:spPr>
        <p:txBody>
          <a:bodyPr wrap="none" rtlCol="0">
            <a:spAutoFit/>
          </a:bodyPr>
          <a:lstStyle/>
          <a:p>
            <a:r>
              <a:rPr lang="en-CA" dirty="0" smtClean="0"/>
              <a:t>-</a:t>
            </a:r>
            <a:endParaRPr lang="en-CA" dirty="0"/>
          </a:p>
        </p:txBody>
      </p:sp>
      <p:sp>
        <p:nvSpPr>
          <p:cNvPr id="13" name="TextBox 12"/>
          <p:cNvSpPr txBox="1"/>
          <p:nvPr/>
        </p:nvSpPr>
        <p:spPr>
          <a:xfrm>
            <a:off x="5705432" y="2360938"/>
            <a:ext cx="255198" cy="369332"/>
          </a:xfrm>
          <a:prstGeom prst="rect">
            <a:avLst/>
          </a:prstGeom>
          <a:noFill/>
        </p:spPr>
        <p:txBody>
          <a:bodyPr wrap="none" rtlCol="0">
            <a:spAutoFit/>
          </a:bodyPr>
          <a:lstStyle/>
          <a:p>
            <a:r>
              <a:rPr lang="en-CA" dirty="0" smtClean="0"/>
              <a:t>-</a:t>
            </a:r>
            <a:endParaRPr lang="en-CA" dirty="0"/>
          </a:p>
        </p:txBody>
      </p:sp>
      <p:sp>
        <p:nvSpPr>
          <p:cNvPr id="10" name="TextBox 9"/>
          <p:cNvSpPr txBox="1"/>
          <p:nvPr/>
        </p:nvSpPr>
        <p:spPr>
          <a:xfrm>
            <a:off x="2212297" y="5371202"/>
            <a:ext cx="2193421" cy="369332"/>
          </a:xfrm>
          <a:prstGeom prst="rect">
            <a:avLst/>
          </a:prstGeom>
          <a:noFill/>
        </p:spPr>
        <p:txBody>
          <a:bodyPr wrap="none" rtlCol="0">
            <a:spAutoFit/>
          </a:bodyPr>
          <a:lstStyle/>
          <a:p>
            <a:r>
              <a:rPr lang="en-CA" dirty="0" smtClean="0"/>
              <a:t>Fruits and Vegetables</a:t>
            </a:r>
            <a:endParaRPr lang="en-CA" dirty="0"/>
          </a:p>
        </p:txBody>
      </p:sp>
      <p:sp>
        <p:nvSpPr>
          <p:cNvPr id="15" name="TextBox 14"/>
          <p:cNvSpPr txBox="1"/>
          <p:nvPr/>
        </p:nvSpPr>
        <p:spPr>
          <a:xfrm>
            <a:off x="1125039" y="4099972"/>
            <a:ext cx="1248290" cy="369332"/>
          </a:xfrm>
          <a:prstGeom prst="rect">
            <a:avLst/>
          </a:prstGeom>
          <a:noFill/>
        </p:spPr>
        <p:txBody>
          <a:bodyPr wrap="none" rtlCol="0">
            <a:spAutoFit/>
          </a:bodyPr>
          <a:lstStyle/>
          <a:p>
            <a:r>
              <a:rPr lang="en-CA" dirty="0" smtClean="0"/>
              <a:t>Cholesterol</a:t>
            </a:r>
            <a:endParaRPr lang="en-CA" dirty="0"/>
          </a:p>
        </p:txBody>
      </p:sp>
      <p:sp>
        <p:nvSpPr>
          <p:cNvPr id="16" name="TextBox 15"/>
          <p:cNvSpPr txBox="1"/>
          <p:nvPr/>
        </p:nvSpPr>
        <p:spPr>
          <a:xfrm>
            <a:off x="5052583" y="4906309"/>
            <a:ext cx="1021626" cy="369332"/>
          </a:xfrm>
          <a:prstGeom prst="rect">
            <a:avLst/>
          </a:prstGeom>
          <a:noFill/>
        </p:spPr>
        <p:txBody>
          <a:bodyPr wrap="none" rtlCol="0">
            <a:spAutoFit/>
          </a:bodyPr>
          <a:lstStyle/>
          <a:p>
            <a:r>
              <a:rPr lang="en-CA" dirty="0" smtClean="0"/>
              <a:t>Pollution</a:t>
            </a:r>
            <a:endParaRPr lang="en-CA" dirty="0"/>
          </a:p>
        </p:txBody>
      </p:sp>
      <p:sp>
        <p:nvSpPr>
          <p:cNvPr id="17" name="TextBox 16"/>
          <p:cNvSpPr txBox="1"/>
          <p:nvPr/>
        </p:nvSpPr>
        <p:spPr>
          <a:xfrm>
            <a:off x="6483481" y="3810000"/>
            <a:ext cx="739498" cy="369332"/>
          </a:xfrm>
          <a:prstGeom prst="rect">
            <a:avLst/>
          </a:prstGeom>
          <a:noFill/>
        </p:spPr>
        <p:txBody>
          <a:bodyPr wrap="none" rtlCol="0">
            <a:spAutoFit/>
          </a:bodyPr>
          <a:lstStyle/>
          <a:p>
            <a:r>
              <a:rPr lang="en-CA" dirty="0" smtClean="0"/>
              <a:t>Stress</a:t>
            </a:r>
            <a:endParaRPr lang="en-CA" dirty="0"/>
          </a:p>
        </p:txBody>
      </p:sp>
      <p:sp>
        <p:nvSpPr>
          <p:cNvPr id="18" name="TextBox 17"/>
          <p:cNvSpPr txBox="1"/>
          <p:nvPr/>
        </p:nvSpPr>
        <p:spPr>
          <a:xfrm>
            <a:off x="2027004" y="4688562"/>
            <a:ext cx="898003" cy="369332"/>
          </a:xfrm>
          <a:prstGeom prst="rect">
            <a:avLst/>
          </a:prstGeom>
          <a:noFill/>
        </p:spPr>
        <p:txBody>
          <a:bodyPr wrap="none" rtlCol="0">
            <a:spAutoFit/>
          </a:bodyPr>
          <a:lstStyle/>
          <a:p>
            <a:r>
              <a:rPr lang="en-CA" dirty="0" smtClean="0"/>
              <a:t>Obesity</a:t>
            </a:r>
            <a:endParaRPr lang="en-CA" dirty="0"/>
          </a:p>
        </p:txBody>
      </p:sp>
      <p:pic>
        <p:nvPicPr>
          <p:cNvPr id="19"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947566" y="1570195"/>
            <a:ext cx="737100" cy="66179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09600" y="3518542"/>
            <a:ext cx="1006494" cy="369332"/>
          </a:xfrm>
          <a:prstGeom prst="rect">
            <a:avLst/>
          </a:prstGeom>
          <a:noFill/>
        </p:spPr>
        <p:txBody>
          <a:bodyPr wrap="none" rtlCol="0">
            <a:spAutoFit/>
          </a:bodyPr>
          <a:lstStyle/>
          <a:p>
            <a:r>
              <a:rPr lang="en-CA" dirty="0" smtClean="0"/>
              <a:t>Diabetes</a:t>
            </a:r>
            <a:endParaRPr lang="en-CA" dirty="0"/>
          </a:p>
        </p:txBody>
      </p:sp>
      <p:pic>
        <p:nvPicPr>
          <p:cNvPr id="21"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6599875" y="1974654"/>
            <a:ext cx="737100" cy="66179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090539" y="2544564"/>
            <a:ext cx="255198" cy="369332"/>
          </a:xfrm>
          <a:prstGeom prst="rect">
            <a:avLst/>
          </a:prstGeom>
          <a:noFill/>
        </p:spPr>
        <p:txBody>
          <a:bodyPr wrap="none" rtlCol="0">
            <a:spAutoFit/>
          </a:bodyPr>
          <a:lstStyle/>
          <a:p>
            <a:r>
              <a:rPr lang="en-CA" dirty="0" smtClean="0"/>
              <a:t>-</a:t>
            </a:r>
            <a:endParaRPr lang="en-CA" dirty="0"/>
          </a:p>
        </p:txBody>
      </p:sp>
      <p:pic>
        <p:nvPicPr>
          <p:cNvPr id="23" name="Picture 2" descr="http://upload.wikimedia.org/wikipedia/commons/0/07/Ge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19" t="40056" r="39275" b="37620"/>
          <a:stretch/>
        </p:blipFill>
        <p:spPr bwMode="auto">
          <a:xfrm rot="367076">
            <a:off x="6283688" y="2898094"/>
            <a:ext cx="737100" cy="66179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774352" y="3468004"/>
            <a:ext cx="255198" cy="369332"/>
          </a:xfrm>
          <a:prstGeom prst="rect">
            <a:avLst/>
          </a:prstGeom>
          <a:noFill/>
        </p:spPr>
        <p:txBody>
          <a:bodyPr wrap="none" rtlCol="0">
            <a:spAutoFit/>
          </a:bodyPr>
          <a:lstStyle/>
          <a:p>
            <a:r>
              <a:rPr lang="en-CA" dirty="0" smtClean="0"/>
              <a:t>-</a:t>
            </a:r>
            <a:endParaRPr lang="en-CA" dirty="0"/>
          </a:p>
        </p:txBody>
      </p:sp>
      <p:sp>
        <p:nvSpPr>
          <p:cNvPr id="27" name="TextBox 26"/>
          <p:cNvSpPr txBox="1"/>
          <p:nvPr/>
        </p:nvSpPr>
        <p:spPr>
          <a:xfrm>
            <a:off x="6483481" y="4392050"/>
            <a:ext cx="1654299" cy="369332"/>
          </a:xfrm>
          <a:prstGeom prst="rect">
            <a:avLst/>
          </a:prstGeom>
          <a:noFill/>
        </p:spPr>
        <p:txBody>
          <a:bodyPr wrap="none" rtlCol="0">
            <a:spAutoFit/>
          </a:bodyPr>
          <a:lstStyle/>
          <a:p>
            <a:r>
              <a:rPr lang="en-CA" dirty="0" smtClean="0"/>
              <a:t>Physical activity</a:t>
            </a:r>
            <a:endParaRPr lang="en-CA" dirty="0"/>
          </a:p>
        </p:txBody>
      </p:sp>
      <p:sp>
        <p:nvSpPr>
          <p:cNvPr id="28" name="TextBox 27"/>
          <p:cNvSpPr txBox="1"/>
          <p:nvPr/>
        </p:nvSpPr>
        <p:spPr>
          <a:xfrm>
            <a:off x="4337491" y="5669802"/>
            <a:ext cx="1688219" cy="369332"/>
          </a:xfrm>
          <a:prstGeom prst="rect">
            <a:avLst/>
          </a:prstGeom>
          <a:noFill/>
        </p:spPr>
        <p:txBody>
          <a:bodyPr wrap="none" rtlCol="0">
            <a:spAutoFit/>
          </a:bodyPr>
          <a:lstStyle/>
          <a:p>
            <a:r>
              <a:rPr lang="en-CA" i="1" dirty="0" smtClean="0"/>
              <a:t>Trans</a:t>
            </a:r>
            <a:r>
              <a:rPr lang="en-CA" dirty="0" smtClean="0"/>
              <a:t> fatty acids</a:t>
            </a:r>
            <a:endParaRPr lang="en-CA" dirty="0"/>
          </a:p>
        </p:txBody>
      </p:sp>
      <p:sp>
        <p:nvSpPr>
          <p:cNvPr id="29" name="TextBox 28"/>
          <p:cNvSpPr txBox="1"/>
          <p:nvPr/>
        </p:nvSpPr>
        <p:spPr>
          <a:xfrm>
            <a:off x="2212297" y="3606148"/>
            <a:ext cx="300082" cy="369332"/>
          </a:xfrm>
          <a:prstGeom prst="rect">
            <a:avLst/>
          </a:prstGeom>
          <a:noFill/>
        </p:spPr>
        <p:txBody>
          <a:bodyPr wrap="none" rtlCol="0">
            <a:spAutoFit/>
          </a:bodyPr>
          <a:lstStyle/>
          <a:p>
            <a:r>
              <a:rPr lang="en-CA" dirty="0" smtClean="0"/>
              <a:t>+</a:t>
            </a:r>
            <a:endParaRPr lang="en-CA" dirty="0"/>
          </a:p>
        </p:txBody>
      </p:sp>
      <p:sp>
        <p:nvSpPr>
          <p:cNvPr id="31" name="TextBox 30"/>
          <p:cNvSpPr txBox="1"/>
          <p:nvPr/>
        </p:nvSpPr>
        <p:spPr>
          <a:xfrm>
            <a:off x="2570082" y="4041291"/>
            <a:ext cx="300082" cy="369332"/>
          </a:xfrm>
          <a:prstGeom prst="rect">
            <a:avLst/>
          </a:prstGeom>
          <a:noFill/>
        </p:spPr>
        <p:txBody>
          <a:bodyPr wrap="none" rtlCol="0">
            <a:spAutoFit/>
          </a:bodyPr>
          <a:lstStyle/>
          <a:p>
            <a:r>
              <a:rPr lang="en-CA" dirty="0" smtClean="0"/>
              <a:t>+</a:t>
            </a:r>
            <a:endParaRPr lang="en-CA" dirty="0"/>
          </a:p>
        </p:txBody>
      </p:sp>
      <p:sp>
        <p:nvSpPr>
          <p:cNvPr id="32" name="TextBox 31"/>
          <p:cNvSpPr txBox="1"/>
          <p:nvPr/>
        </p:nvSpPr>
        <p:spPr>
          <a:xfrm>
            <a:off x="3055547" y="4650383"/>
            <a:ext cx="300082" cy="369332"/>
          </a:xfrm>
          <a:prstGeom prst="rect">
            <a:avLst/>
          </a:prstGeom>
          <a:noFill/>
        </p:spPr>
        <p:txBody>
          <a:bodyPr wrap="none" rtlCol="0">
            <a:spAutoFit/>
          </a:bodyPr>
          <a:lstStyle/>
          <a:p>
            <a:r>
              <a:rPr lang="en-CA" dirty="0" smtClean="0"/>
              <a:t>+</a:t>
            </a:r>
            <a:endParaRPr lang="en-CA" dirty="0"/>
          </a:p>
        </p:txBody>
      </p:sp>
      <p:sp>
        <p:nvSpPr>
          <p:cNvPr id="33" name="TextBox 32"/>
          <p:cNvSpPr txBox="1"/>
          <p:nvPr/>
        </p:nvSpPr>
        <p:spPr>
          <a:xfrm>
            <a:off x="3513369" y="5057894"/>
            <a:ext cx="255198" cy="369332"/>
          </a:xfrm>
          <a:prstGeom prst="rect">
            <a:avLst/>
          </a:prstGeom>
          <a:noFill/>
        </p:spPr>
        <p:txBody>
          <a:bodyPr wrap="none" rtlCol="0">
            <a:spAutoFit/>
          </a:bodyPr>
          <a:lstStyle/>
          <a:p>
            <a:r>
              <a:rPr lang="en-CA" dirty="0" smtClean="0"/>
              <a:t>-</a:t>
            </a:r>
            <a:endParaRPr lang="en-CA" dirty="0"/>
          </a:p>
        </p:txBody>
      </p:sp>
      <p:sp>
        <p:nvSpPr>
          <p:cNvPr id="34" name="TextBox 33"/>
          <p:cNvSpPr txBox="1"/>
          <p:nvPr/>
        </p:nvSpPr>
        <p:spPr>
          <a:xfrm>
            <a:off x="4781823" y="5356134"/>
            <a:ext cx="300082" cy="369332"/>
          </a:xfrm>
          <a:prstGeom prst="rect">
            <a:avLst/>
          </a:prstGeom>
          <a:noFill/>
        </p:spPr>
        <p:txBody>
          <a:bodyPr wrap="none" rtlCol="0">
            <a:spAutoFit/>
          </a:bodyPr>
          <a:lstStyle/>
          <a:p>
            <a:r>
              <a:rPr lang="en-CA" dirty="0" smtClean="0"/>
              <a:t>+</a:t>
            </a:r>
            <a:endParaRPr lang="en-CA" dirty="0"/>
          </a:p>
        </p:txBody>
      </p:sp>
      <p:sp>
        <p:nvSpPr>
          <p:cNvPr id="35" name="TextBox 34"/>
          <p:cNvSpPr txBox="1"/>
          <p:nvPr/>
        </p:nvSpPr>
        <p:spPr>
          <a:xfrm>
            <a:off x="5389190" y="4650383"/>
            <a:ext cx="300082" cy="369332"/>
          </a:xfrm>
          <a:prstGeom prst="rect">
            <a:avLst/>
          </a:prstGeom>
          <a:noFill/>
        </p:spPr>
        <p:txBody>
          <a:bodyPr wrap="none" rtlCol="0">
            <a:spAutoFit/>
          </a:bodyPr>
          <a:lstStyle/>
          <a:p>
            <a:r>
              <a:rPr lang="en-CA" dirty="0" smtClean="0"/>
              <a:t>+</a:t>
            </a:r>
            <a:endParaRPr lang="en-CA" dirty="0"/>
          </a:p>
        </p:txBody>
      </p:sp>
      <p:sp>
        <p:nvSpPr>
          <p:cNvPr id="36" name="TextBox 35"/>
          <p:cNvSpPr txBox="1"/>
          <p:nvPr/>
        </p:nvSpPr>
        <p:spPr>
          <a:xfrm>
            <a:off x="6158994" y="3833764"/>
            <a:ext cx="300082" cy="369332"/>
          </a:xfrm>
          <a:prstGeom prst="rect">
            <a:avLst/>
          </a:prstGeom>
          <a:noFill/>
        </p:spPr>
        <p:txBody>
          <a:bodyPr wrap="none" rtlCol="0">
            <a:spAutoFit/>
          </a:bodyPr>
          <a:lstStyle/>
          <a:p>
            <a:r>
              <a:rPr lang="en-CA" dirty="0" smtClean="0"/>
              <a:t>+</a:t>
            </a:r>
            <a:endParaRPr lang="en-CA" dirty="0"/>
          </a:p>
        </p:txBody>
      </p:sp>
      <p:sp>
        <p:nvSpPr>
          <p:cNvPr id="37" name="TextBox 36"/>
          <p:cNvSpPr txBox="1"/>
          <p:nvPr/>
        </p:nvSpPr>
        <p:spPr>
          <a:xfrm>
            <a:off x="6183399" y="4363346"/>
            <a:ext cx="255198" cy="369332"/>
          </a:xfrm>
          <a:prstGeom prst="rect">
            <a:avLst/>
          </a:prstGeom>
          <a:noFill/>
        </p:spPr>
        <p:txBody>
          <a:bodyPr wrap="none" rtlCol="0">
            <a:spAutoFit/>
          </a:bodyPr>
          <a:lstStyle/>
          <a:p>
            <a:r>
              <a:rPr lang="en-CA" dirty="0" smtClean="0"/>
              <a:t>-</a:t>
            </a:r>
            <a:endParaRPr lang="en-CA" dirty="0"/>
          </a:p>
        </p:txBody>
      </p:sp>
      <p:sp>
        <p:nvSpPr>
          <p:cNvPr id="38" name="TextBox 37"/>
          <p:cNvSpPr txBox="1"/>
          <p:nvPr/>
        </p:nvSpPr>
        <p:spPr>
          <a:xfrm>
            <a:off x="6210559" y="5073932"/>
            <a:ext cx="984565" cy="369332"/>
          </a:xfrm>
          <a:prstGeom prst="rect">
            <a:avLst/>
          </a:prstGeom>
          <a:noFill/>
        </p:spPr>
        <p:txBody>
          <a:bodyPr wrap="none" rtlCol="0">
            <a:spAutoFit/>
          </a:bodyPr>
          <a:lstStyle/>
          <a:p>
            <a:r>
              <a:rPr lang="en-CA" dirty="0" smtClean="0"/>
              <a:t>Smoking</a:t>
            </a:r>
            <a:endParaRPr lang="en-CA" dirty="0"/>
          </a:p>
        </p:txBody>
      </p:sp>
      <p:sp>
        <p:nvSpPr>
          <p:cNvPr id="39" name="TextBox 38"/>
          <p:cNvSpPr txBox="1"/>
          <p:nvPr/>
        </p:nvSpPr>
        <p:spPr>
          <a:xfrm>
            <a:off x="6223836" y="4831096"/>
            <a:ext cx="300082" cy="369332"/>
          </a:xfrm>
          <a:prstGeom prst="rect">
            <a:avLst/>
          </a:prstGeom>
          <a:noFill/>
        </p:spPr>
        <p:txBody>
          <a:bodyPr wrap="none" rtlCol="0">
            <a:spAutoFit/>
          </a:bodyPr>
          <a:lstStyle/>
          <a:p>
            <a:r>
              <a:rPr lang="en-CA" dirty="0" smtClean="0"/>
              <a:t>+</a:t>
            </a:r>
            <a:endParaRPr lang="en-CA" dirty="0"/>
          </a:p>
        </p:txBody>
      </p:sp>
      <p:sp>
        <p:nvSpPr>
          <p:cNvPr id="25" name="TextBox 24"/>
          <p:cNvSpPr txBox="1"/>
          <p:nvPr/>
        </p:nvSpPr>
        <p:spPr>
          <a:xfrm>
            <a:off x="6029122" y="6438694"/>
            <a:ext cx="2945743" cy="369332"/>
          </a:xfrm>
          <a:prstGeom prst="rect">
            <a:avLst/>
          </a:prstGeom>
          <a:noFill/>
        </p:spPr>
        <p:txBody>
          <a:bodyPr wrap="none" rtlCol="0">
            <a:spAutoFit/>
          </a:bodyPr>
          <a:lstStyle/>
          <a:p>
            <a:r>
              <a:rPr lang="en-CA" dirty="0" smtClean="0"/>
              <a:t>Slide adapted from Mente, A.</a:t>
            </a:r>
            <a:endParaRPr lang="en-CA" dirty="0"/>
          </a:p>
        </p:txBody>
      </p:sp>
    </p:spTree>
    <p:extLst>
      <p:ext uri="{BB962C8B-B14F-4D97-AF65-F5344CB8AC3E}">
        <p14:creationId xmlns:p14="http://schemas.microsoft.com/office/powerpoint/2010/main" val="614140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Tree>
    <p:extLst>
      <p:ext uri="{BB962C8B-B14F-4D97-AF65-F5344CB8AC3E}">
        <p14:creationId xmlns:p14="http://schemas.microsoft.com/office/powerpoint/2010/main" val="2321353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5" name="TextBox 4"/>
          <p:cNvSpPr txBox="1"/>
          <p:nvPr/>
        </p:nvSpPr>
        <p:spPr>
          <a:xfrm>
            <a:off x="4530213" y="2185956"/>
            <a:ext cx="699166" cy="461665"/>
          </a:xfrm>
          <a:prstGeom prst="rect">
            <a:avLst/>
          </a:prstGeom>
          <a:noFill/>
        </p:spPr>
        <p:txBody>
          <a:bodyPr wrap="none" rtlCol="0">
            <a:spAutoFit/>
          </a:bodyPr>
          <a:lstStyle/>
          <a:p>
            <a:r>
              <a:rPr lang="en-CA" sz="2400" dirty="0" smtClean="0"/>
              <a:t>Diet</a:t>
            </a:r>
            <a:endParaRPr lang="en-CA" sz="2400" dirty="0"/>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
        <p:nvSpPr>
          <p:cNvPr id="12" name="Rectangle 11"/>
          <p:cNvSpPr/>
          <p:nvPr/>
        </p:nvSpPr>
        <p:spPr>
          <a:xfrm>
            <a:off x="5546014" y="2172573"/>
            <a:ext cx="1249060" cy="461665"/>
          </a:xfrm>
          <a:prstGeom prst="rect">
            <a:avLst/>
          </a:prstGeom>
        </p:spPr>
        <p:txBody>
          <a:bodyPr wrap="none">
            <a:spAutoFit/>
          </a:bodyPr>
          <a:lstStyle/>
          <a:p>
            <a:r>
              <a:rPr lang="en-CA" sz="2400" dirty="0" smtClean="0"/>
              <a:t>Smoking</a:t>
            </a:r>
            <a:endParaRPr lang="en-CA" dirty="0"/>
          </a:p>
        </p:txBody>
      </p:sp>
      <p:sp>
        <p:nvSpPr>
          <p:cNvPr id="13" name="Rectangle 12"/>
          <p:cNvSpPr/>
          <p:nvPr/>
        </p:nvSpPr>
        <p:spPr>
          <a:xfrm>
            <a:off x="7111709" y="2172650"/>
            <a:ext cx="926023" cy="461665"/>
          </a:xfrm>
          <a:prstGeom prst="rect">
            <a:avLst/>
          </a:prstGeom>
        </p:spPr>
        <p:txBody>
          <a:bodyPr wrap="none">
            <a:spAutoFit/>
          </a:bodyPr>
          <a:lstStyle/>
          <a:p>
            <a:r>
              <a:rPr lang="en-CA" sz="2400" dirty="0" smtClean="0"/>
              <a:t>Stress</a:t>
            </a:r>
            <a:endParaRPr lang="en-CA" dirty="0"/>
          </a:p>
        </p:txBody>
      </p:sp>
      <p:sp>
        <p:nvSpPr>
          <p:cNvPr id="14" name="TextBox 13"/>
          <p:cNvSpPr txBox="1"/>
          <p:nvPr/>
        </p:nvSpPr>
        <p:spPr>
          <a:xfrm>
            <a:off x="324350" y="2258810"/>
            <a:ext cx="2853666" cy="369332"/>
          </a:xfrm>
          <a:prstGeom prst="rect">
            <a:avLst/>
          </a:prstGeom>
          <a:noFill/>
        </p:spPr>
        <p:txBody>
          <a:bodyPr wrap="none" rtlCol="0">
            <a:spAutoFit/>
          </a:bodyPr>
          <a:lstStyle/>
          <a:p>
            <a:r>
              <a:rPr lang="en-CA" dirty="0" smtClean="0">
                <a:latin typeface="Comic Sans MS" panose="030F0702030302020204" pitchFamily="66" charset="0"/>
              </a:rPr>
              <a:t>Environmental exposures</a:t>
            </a:r>
            <a:endParaRPr lang="en-CA" dirty="0">
              <a:latin typeface="Comic Sans MS" panose="030F0702030302020204" pitchFamily="66" charset="0"/>
            </a:endParaRPr>
          </a:p>
        </p:txBody>
      </p:sp>
      <p:cxnSp>
        <p:nvCxnSpPr>
          <p:cNvPr id="18" name="Straight Arrow Connector 17"/>
          <p:cNvCxnSpPr/>
          <p:nvPr/>
        </p:nvCxnSpPr>
        <p:spPr>
          <a:xfrm flipH="1">
            <a:off x="6170544" y="2025938"/>
            <a:ext cx="1" cy="14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79796" y="2025938"/>
            <a:ext cx="1290749" cy="16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0545" y="2025938"/>
            <a:ext cx="1404176" cy="14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950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5" name="TextBox 4"/>
          <p:cNvSpPr txBox="1"/>
          <p:nvPr/>
        </p:nvSpPr>
        <p:spPr>
          <a:xfrm>
            <a:off x="4530213" y="2185956"/>
            <a:ext cx="699166" cy="461665"/>
          </a:xfrm>
          <a:prstGeom prst="rect">
            <a:avLst/>
          </a:prstGeom>
          <a:noFill/>
        </p:spPr>
        <p:txBody>
          <a:bodyPr wrap="none" rtlCol="0">
            <a:spAutoFit/>
          </a:bodyPr>
          <a:lstStyle/>
          <a:p>
            <a:r>
              <a:rPr lang="en-CA" sz="2400" dirty="0" smtClean="0"/>
              <a:t>Diet</a:t>
            </a:r>
            <a:endParaRPr lang="en-CA" sz="2400" dirty="0"/>
          </a:p>
        </p:txBody>
      </p:sp>
      <p:sp>
        <p:nvSpPr>
          <p:cNvPr id="6" name="TextBox 5"/>
          <p:cNvSpPr txBox="1"/>
          <p:nvPr/>
        </p:nvSpPr>
        <p:spPr>
          <a:xfrm>
            <a:off x="4326814" y="2983583"/>
            <a:ext cx="4331827" cy="830997"/>
          </a:xfrm>
          <a:prstGeom prst="rect">
            <a:avLst/>
          </a:prstGeom>
          <a:noFill/>
        </p:spPr>
        <p:txBody>
          <a:bodyPr wrap="none" rtlCol="0">
            <a:spAutoFit/>
          </a:bodyPr>
          <a:lstStyle/>
          <a:p>
            <a:pPr algn="ctr"/>
            <a:r>
              <a:rPr lang="en-CA" sz="2400" dirty="0" smtClean="0"/>
              <a:t>Hypertension, Diabetes, Obesity, </a:t>
            </a:r>
          </a:p>
          <a:p>
            <a:pPr algn="ctr"/>
            <a:r>
              <a:rPr lang="en-CA" sz="2400" dirty="0" smtClean="0"/>
              <a:t>Lipids, Genetic Background</a:t>
            </a:r>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
        <p:nvSpPr>
          <p:cNvPr id="12" name="Rectangle 11"/>
          <p:cNvSpPr/>
          <p:nvPr/>
        </p:nvSpPr>
        <p:spPr>
          <a:xfrm>
            <a:off x="5546014" y="2172573"/>
            <a:ext cx="1249060" cy="461665"/>
          </a:xfrm>
          <a:prstGeom prst="rect">
            <a:avLst/>
          </a:prstGeom>
        </p:spPr>
        <p:txBody>
          <a:bodyPr wrap="none">
            <a:spAutoFit/>
          </a:bodyPr>
          <a:lstStyle/>
          <a:p>
            <a:r>
              <a:rPr lang="en-CA" sz="2400" dirty="0" smtClean="0"/>
              <a:t>Smoking</a:t>
            </a:r>
            <a:endParaRPr lang="en-CA" dirty="0"/>
          </a:p>
        </p:txBody>
      </p:sp>
      <p:sp>
        <p:nvSpPr>
          <p:cNvPr id="13" name="Rectangle 12"/>
          <p:cNvSpPr/>
          <p:nvPr/>
        </p:nvSpPr>
        <p:spPr>
          <a:xfrm>
            <a:off x="7111709" y="2172650"/>
            <a:ext cx="926023" cy="461665"/>
          </a:xfrm>
          <a:prstGeom prst="rect">
            <a:avLst/>
          </a:prstGeom>
        </p:spPr>
        <p:txBody>
          <a:bodyPr wrap="none">
            <a:spAutoFit/>
          </a:bodyPr>
          <a:lstStyle/>
          <a:p>
            <a:r>
              <a:rPr lang="en-CA" sz="2400" dirty="0" smtClean="0"/>
              <a:t>Stress</a:t>
            </a:r>
            <a:endParaRPr lang="en-CA" dirty="0"/>
          </a:p>
        </p:txBody>
      </p:sp>
      <p:sp>
        <p:nvSpPr>
          <p:cNvPr id="14" name="TextBox 13"/>
          <p:cNvSpPr txBox="1"/>
          <p:nvPr/>
        </p:nvSpPr>
        <p:spPr>
          <a:xfrm>
            <a:off x="324350" y="2258810"/>
            <a:ext cx="2853666" cy="369332"/>
          </a:xfrm>
          <a:prstGeom prst="rect">
            <a:avLst/>
          </a:prstGeom>
          <a:noFill/>
        </p:spPr>
        <p:txBody>
          <a:bodyPr wrap="none" rtlCol="0">
            <a:spAutoFit/>
          </a:bodyPr>
          <a:lstStyle/>
          <a:p>
            <a:r>
              <a:rPr lang="en-CA" dirty="0" smtClean="0">
                <a:latin typeface="Comic Sans MS" panose="030F0702030302020204" pitchFamily="66" charset="0"/>
              </a:rPr>
              <a:t>Environmental exposures</a:t>
            </a:r>
            <a:endParaRPr lang="en-CA" dirty="0">
              <a:latin typeface="Comic Sans MS" panose="030F0702030302020204" pitchFamily="66" charset="0"/>
            </a:endParaRPr>
          </a:p>
        </p:txBody>
      </p:sp>
      <p:sp>
        <p:nvSpPr>
          <p:cNvPr id="15" name="TextBox 14"/>
          <p:cNvSpPr txBox="1"/>
          <p:nvPr/>
        </p:nvSpPr>
        <p:spPr>
          <a:xfrm>
            <a:off x="324350" y="3214415"/>
            <a:ext cx="1507144" cy="369332"/>
          </a:xfrm>
          <a:prstGeom prst="rect">
            <a:avLst/>
          </a:prstGeom>
          <a:noFill/>
        </p:spPr>
        <p:txBody>
          <a:bodyPr wrap="none" rtlCol="0">
            <a:spAutoFit/>
          </a:bodyPr>
          <a:lstStyle/>
          <a:p>
            <a:r>
              <a:rPr lang="en-CA" dirty="0" smtClean="0">
                <a:latin typeface="Comic Sans MS" panose="030F0702030302020204" pitchFamily="66" charset="0"/>
              </a:rPr>
              <a:t>Risk factors</a:t>
            </a:r>
            <a:endParaRPr lang="en-CA" dirty="0">
              <a:latin typeface="Comic Sans MS" panose="030F0702030302020204" pitchFamily="66" charset="0"/>
            </a:endParaRPr>
          </a:p>
        </p:txBody>
      </p:sp>
      <p:cxnSp>
        <p:nvCxnSpPr>
          <p:cNvPr id="18" name="Straight Arrow Connector 17"/>
          <p:cNvCxnSpPr/>
          <p:nvPr/>
        </p:nvCxnSpPr>
        <p:spPr>
          <a:xfrm flipH="1">
            <a:off x="6170544" y="2025938"/>
            <a:ext cx="1" cy="14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79796" y="2025938"/>
            <a:ext cx="1290749" cy="16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0545" y="2025938"/>
            <a:ext cx="1404176" cy="14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p:cNvCxnSpPr>
          <p:nvPr/>
        </p:nvCxnSpPr>
        <p:spPr>
          <a:xfrm flipH="1">
            <a:off x="6165585" y="2634238"/>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p:cNvCxnSpPr>
          <p:nvPr/>
        </p:nvCxnSpPr>
        <p:spPr>
          <a:xfrm flipH="1">
            <a:off x="5229379" y="2634238"/>
            <a:ext cx="941165"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170545" y="2638528"/>
            <a:ext cx="1034129" cy="353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32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5" name="TextBox 4"/>
          <p:cNvSpPr txBox="1"/>
          <p:nvPr/>
        </p:nvSpPr>
        <p:spPr>
          <a:xfrm>
            <a:off x="4530213" y="2185956"/>
            <a:ext cx="699166" cy="461665"/>
          </a:xfrm>
          <a:prstGeom prst="rect">
            <a:avLst/>
          </a:prstGeom>
          <a:noFill/>
        </p:spPr>
        <p:txBody>
          <a:bodyPr wrap="none" rtlCol="0">
            <a:spAutoFit/>
          </a:bodyPr>
          <a:lstStyle/>
          <a:p>
            <a:r>
              <a:rPr lang="en-CA" sz="2400" dirty="0" smtClean="0"/>
              <a:t>Diet</a:t>
            </a:r>
            <a:endParaRPr lang="en-CA" sz="2400" dirty="0"/>
          </a:p>
        </p:txBody>
      </p:sp>
      <p:sp>
        <p:nvSpPr>
          <p:cNvPr id="6" name="TextBox 5"/>
          <p:cNvSpPr txBox="1"/>
          <p:nvPr/>
        </p:nvSpPr>
        <p:spPr>
          <a:xfrm>
            <a:off x="4326814" y="2983583"/>
            <a:ext cx="4331827" cy="830997"/>
          </a:xfrm>
          <a:prstGeom prst="rect">
            <a:avLst/>
          </a:prstGeom>
          <a:noFill/>
        </p:spPr>
        <p:txBody>
          <a:bodyPr wrap="none" rtlCol="0">
            <a:spAutoFit/>
          </a:bodyPr>
          <a:lstStyle/>
          <a:p>
            <a:pPr algn="ctr"/>
            <a:r>
              <a:rPr lang="en-CA" sz="2400" dirty="0" smtClean="0"/>
              <a:t>Hypertension, Diabetes, Obesity, </a:t>
            </a:r>
          </a:p>
          <a:p>
            <a:pPr algn="ctr"/>
            <a:r>
              <a:rPr lang="en-CA" sz="2400" dirty="0" smtClean="0"/>
              <a:t>Lipids, Genetic Background</a:t>
            </a:r>
          </a:p>
        </p:txBody>
      </p:sp>
      <p:sp>
        <p:nvSpPr>
          <p:cNvPr id="7" name="TextBox 6"/>
          <p:cNvSpPr txBox="1"/>
          <p:nvPr/>
        </p:nvSpPr>
        <p:spPr>
          <a:xfrm>
            <a:off x="5249548" y="4013369"/>
            <a:ext cx="2087366" cy="461665"/>
          </a:xfrm>
          <a:prstGeom prst="rect">
            <a:avLst/>
          </a:prstGeom>
          <a:noFill/>
        </p:spPr>
        <p:txBody>
          <a:bodyPr wrap="none" rtlCol="0">
            <a:spAutoFit/>
          </a:bodyPr>
          <a:lstStyle/>
          <a:p>
            <a:r>
              <a:rPr lang="en-CA" sz="2400" dirty="0" smtClean="0"/>
              <a:t>Atherosclerosis</a:t>
            </a:r>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
        <p:nvSpPr>
          <p:cNvPr id="12" name="Rectangle 11"/>
          <p:cNvSpPr/>
          <p:nvPr/>
        </p:nvSpPr>
        <p:spPr>
          <a:xfrm>
            <a:off x="5546014" y="2172573"/>
            <a:ext cx="1249060" cy="461665"/>
          </a:xfrm>
          <a:prstGeom prst="rect">
            <a:avLst/>
          </a:prstGeom>
        </p:spPr>
        <p:txBody>
          <a:bodyPr wrap="none">
            <a:spAutoFit/>
          </a:bodyPr>
          <a:lstStyle/>
          <a:p>
            <a:r>
              <a:rPr lang="en-CA" sz="2400" dirty="0" smtClean="0"/>
              <a:t>Smoking</a:t>
            </a:r>
            <a:endParaRPr lang="en-CA" dirty="0"/>
          </a:p>
        </p:txBody>
      </p:sp>
      <p:sp>
        <p:nvSpPr>
          <p:cNvPr id="13" name="Rectangle 12"/>
          <p:cNvSpPr/>
          <p:nvPr/>
        </p:nvSpPr>
        <p:spPr>
          <a:xfrm>
            <a:off x="7111709" y="2172650"/>
            <a:ext cx="926023" cy="461665"/>
          </a:xfrm>
          <a:prstGeom prst="rect">
            <a:avLst/>
          </a:prstGeom>
        </p:spPr>
        <p:txBody>
          <a:bodyPr wrap="none">
            <a:spAutoFit/>
          </a:bodyPr>
          <a:lstStyle/>
          <a:p>
            <a:r>
              <a:rPr lang="en-CA" sz="2400" dirty="0" smtClean="0"/>
              <a:t>Stress</a:t>
            </a:r>
            <a:endParaRPr lang="en-CA" dirty="0"/>
          </a:p>
        </p:txBody>
      </p:sp>
      <p:sp>
        <p:nvSpPr>
          <p:cNvPr id="14" name="TextBox 13"/>
          <p:cNvSpPr txBox="1"/>
          <p:nvPr/>
        </p:nvSpPr>
        <p:spPr>
          <a:xfrm>
            <a:off x="324350" y="2258810"/>
            <a:ext cx="2853666" cy="369332"/>
          </a:xfrm>
          <a:prstGeom prst="rect">
            <a:avLst/>
          </a:prstGeom>
          <a:noFill/>
        </p:spPr>
        <p:txBody>
          <a:bodyPr wrap="none" rtlCol="0">
            <a:spAutoFit/>
          </a:bodyPr>
          <a:lstStyle/>
          <a:p>
            <a:r>
              <a:rPr lang="en-CA" dirty="0" smtClean="0">
                <a:latin typeface="Comic Sans MS" panose="030F0702030302020204" pitchFamily="66" charset="0"/>
              </a:rPr>
              <a:t>Environmental exposures</a:t>
            </a:r>
            <a:endParaRPr lang="en-CA" dirty="0">
              <a:latin typeface="Comic Sans MS" panose="030F0702030302020204" pitchFamily="66" charset="0"/>
            </a:endParaRPr>
          </a:p>
        </p:txBody>
      </p:sp>
      <p:sp>
        <p:nvSpPr>
          <p:cNvPr id="15" name="TextBox 14"/>
          <p:cNvSpPr txBox="1"/>
          <p:nvPr/>
        </p:nvSpPr>
        <p:spPr>
          <a:xfrm>
            <a:off x="324350" y="3214415"/>
            <a:ext cx="1507144" cy="369332"/>
          </a:xfrm>
          <a:prstGeom prst="rect">
            <a:avLst/>
          </a:prstGeom>
          <a:noFill/>
        </p:spPr>
        <p:txBody>
          <a:bodyPr wrap="none" rtlCol="0">
            <a:spAutoFit/>
          </a:bodyPr>
          <a:lstStyle/>
          <a:p>
            <a:r>
              <a:rPr lang="en-CA" dirty="0" smtClean="0">
                <a:latin typeface="Comic Sans MS" panose="030F0702030302020204" pitchFamily="66" charset="0"/>
              </a:rPr>
              <a:t>Risk factors</a:t>
            </a:r>
            <a:endParaRPr lang="en-CA" dirty="0">
              <a:latin typeface="Comic Sans MS" panose="030F0702030302020204" pitchFamily="66" charset="0"/>
            </a:endParaRPr>
          </a:p>
        </p:txBody>
      </p:sp>
      <p:sp>
        <p:nvSpPr>
          <p:cNvPr id="16" name="TextBox 15"/>
          <p:cNvSpPr txBox="1"/>
          <p:nvPr/>
        </p:nvSpPr>
        <p:spPr>
          <a:xfrm>
            <a:off x="324350" y="4153936"/>
            <a:ext cx="2000869" cy="369332"/>
          </a:xfrm>
          <a:prstGeom prst="rect">
            <a:avLst/>
          </a:prstGeom>
          <a:noFill/>
        </p:spPr>
        <p:txBody>
          <a:bodyPr wrap="none" rtlCol="0">
            <a:spAutoFit/>
          </a:bodyPr>
          <a:lstStyle/>
          <a:p>
            <a:r>
              <a:rPr lang="en-CA" dirty="0" smtClean="0">
                <a:latin typeface="Comic Sans MS" panose="030F0702030302020204" pitchFamily="66" charset="0"/>
              </a:rPr>
              <a:t>Measurable trait</a:t>
            </a:r>
            <a:endParaRPr lang="en-CA" dirty="0">
              <a:latin typeface="Comic Sans MS" panose="030F0702030302020204" pitchFamily="66" charset="0"/>
            </a:endParaRPr>
          </a:p>
        </p:txBody>
      </p:sp>
      <p:cxnSp>
        <p:nvCxnSpPr>
          <p:cNvPr id="18" name="Straight Arrow Connector 17"/>
          <p:cNvCxnSpPr/>
          <p:nvPr/>
        </p:nvCxnSpPr>
        <p:spPr>
          <a:xfrm flipH="1">
            <a:off x="6170544" y="2025938"/>
            <a:ext cx="1" cy="14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79796" y="2025938"/>
            <a:ext cx="1290749" cy="16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0545" y="2025938"/>
            <a:ext cx="1404176" cy="14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p:cNvCxnSpPr>
          <p:nvPr/>
        </p:nvCxnSpPr>
        <p:spPr>
          <a:xfrm flipH="1">
            <a:off x="6165585" y="2634238"/>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p:cNvCxnSpPr>
          <p:nvPr/>
        </p:nvCxnSpPr>
        <p:spPr>
          <a:xfrm flipH="1">
            <a:off x="5229379" y="2634238"/>
            <a:ext cx="941165"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170545" y="2638528"/>
            <a:ext cx="1034129" cy="353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138203" y="3726342"/>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459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Does diet cause disease?</a:t>
            </a:r>
          </a:p>
          <a:p>
            <a:r>
              <a:rPr lang="en-CA" dirty="0" smtClean="0"/>
              <a:t>Why study gene-diet interactions?</a:t>
            </a:r>
          </a:p>
          <a:p>
            <a:r>
              <a:rPr lang="en-CA" dirty="0" smtClean="0"/>
              <a:t>What do we mean by interaction?</a:t>
            </a:r>
            <a:endParaRPr lang="en-CA" dirty="0"/>
          </a:p>
          <a:p>
            <a:r>
              <a:rPr lang="en-CA" dirty="0" smtClean="0"/>
              <a:t>Methodological approaches to studying gene-diet interaction</a:t>
            </a:r>
          </a:p>
          <a:p>
            <a:r>
              <a:rPr lang="en-CA" dirty="0" smtClean="0"/>
              <a:t>Public Health implications</a:t>
            </a:r>
          </a:p>
        </p:txBody>
      </p:sp>
    </p:spTree>
    <p:extLst>
      <p:ext uri="{BB962C8B-B14F-4D97-AF65-F5344CB8AC3E}">
        <p14:creationId xmlns:p14="http://schemas.microsoft.com/office/powerpoint/2010/main" val="2739361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5" name="TextBox 4"/>
          <p:cNvSpPr txBox="1"/>
          <p:nvPr/>
        </p:nvSpPr>
        <p:spPr>
          <a:xfrm>
            <a:off x="4530213" y="2185956"/>
            <a:ext cx="699166" cy="461665"/>
          </a:xfrm>
          <a:prstGeom prst="rect">
            <a:avLst/>
          </a:prstGeom>
          <a:noFill/>
        </p:spPr>
        <p:txBody>
          <a:bodyPr wrap="none" rtlCol="0">
            <a:spAutoFit/>
          </a:bodyPr>
          <a:lstStyle/>
          <a:p>
            <a:r>
              <a:rPr lang="en-CA" sz="2400" dirty="0" smtClean="0"/>
              <a:t>Diet</a:t>
            </a:r>
            <a:endParaRPr lang="en-CA" sz="2400" dirty="0"/>
          </a:p>
        </p:txBody>
      </p:sp>
      <p:sp>
        <p:nvSpPr>
          <p:cNvPr id="6" name="TextBox 5"/>
          <p:cNvSpPr txBox="1"/>
          <p:nvPr/>
        </p:nvSpPr>
        <p:spPr>
          <a:xfrm>
            <a:off x="4326814" y="2983583"/>
            <a:ext cx="4331827" cy="830997"/>
          </a:xfrm>
          <a:prstGeom prst="rect">
            <a:avLst/>
          </a:prstGeom>
          <a:noFill/>
        </p:spPr>
        <p:txBody>
          <a:bodyPr wrap="none" rtlCol="0">
            <a:spAutoFit/>
          </a:bodyPr>
          <a:lstStyle/>
          <a:p>
            <a:pPr algn="ctr"/>
            <a:r>
              <a:rPr lang="en-CA" sz="2400" dirty="0" smtClean="0"/>
              <a:t>Hypertension, Diabetes, Obesity, </a:t>
            </a:r>
          </a:p>
          <a:p>
            <a:pPr algn="ctr"/>
            <a:r>
              <a:rPr lang="en-CA" sz="2400" dirty="0" smtClean="0"/>
              <a:t>Lipids, Genetic Background</a:t>
            </a:r>
          </a:p>
        </p:txBody>
      </p:sp>
      <p:sp>
        <p:nvSpPr>
          <p:cNvPr id="7" name="TextBox 6"/>
          <p:cNvSpPr txBox="1"/>
          <p:nvPr/>
        </p:nvSpPr>
        <p:spPr>
          <a:xfrm>
            <a:off x="5249548" y="4013369"/>
            <a:ext cx="2087366" cy="461665"/>
          </a:xfrm>
          <a:prstGeom prst="rect">
            <a:avLst/>
          </a:prstGeom>
          <a:noFill/>
        </p:spPr>
        <p:txBody>
          <a:bodyPr wrap="none" rtlCol="0">
            <a:spAutoFit/>
          </a:bodyPr>
          <a:lstStyle/>
          <a:p>
            <a:r>
              <a:rPr lang="en-CA" sz="2400" dirty="0" smtClean="0"/>
              <a:t>Atherosclerosis</a:t>
            </a:r>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
        <p:nvSpPr>
          <p:cNvPr id="9" name="TextBox 8"/>
          <p:cNvSpPr txBox="1"/>
          <p:nvPr/>
        </p:nvSpPr>
        <p:spPr>
          <a:xfrm>
            <a:off x="3766703" y="4862624"/>
            <a:ext cx="1642629" cy="830997"/>
          </a:xfrm>
          <a:prstGeom prst="rect">
            <a:avLst/>
          </a:prstGeom>
          <a:noFill/>
        </p:spPr>
        <p:txBody>
          <a:bodyPr wrap="none" rtlCol="0">
            <a:spAutoFit/>
          </a:bodyPr>
          <a:lstStyle/>
          <a:p>
            <a:r>
              <a:rPr lang="en-CA" sz="2400" dirty="0" smtClean="0"/>
              <a:t>Myocardial </a:t>
            </a:r>
          </a:p>
          <a:p>
            <a:r>
              <a:rPr lang="en-CA" sz="2400" dirty="0" smtClean="0"/>
              <a:t>Infarction</a:t>
            </a:r>
          </a:p>
        </p:txBody>
      </p:sp>
      <p:sp>
        <p:nvSpPr>
          <p:cNvPr id="10" name="TextBox 9"/>
          <p:cNvSpPr txBox="1"/>
          <p:nvPr/>
        </p:nvSpPr>
        <p:spPr>
          <a:xfrm>
            <a:off x="5699961" y="4923078"/>
            <a:ext cx="1342034" cy="830997"/>
          </a:xfrm>
          <a:prstGeom prst="rect">
            <a:avLst/>
          </a:prstGeom>
          <a:noFill/>
        </p:spPr>
        <p:txBody>
          <a:bodyPr wrap="none" rtlCol="0">
            <a:spAutoFit/>
          </a:bodyPr>
          <a:lstStyle/>
          <a:p>
            <a:r>
              <a:rPr lang="en-CA" sz="2400" dirty="0" smtClean="0"/>
              <a:t>Ischemic </a:t>
            </a:r>
          </a:p>
          <a:p>
            <a:r>
              <a:rPr lang="en-CA" sz="2400" dirty="0" smtClean="0"/>
              <a:t>Stroke</a:t>
            </a:r>
          </a:p>
        </p:txBody>
      </p:sp>
      <p:sp>
        <p:nvSpPr>
          <p:cNvPr id="11" name="TextBox 10"/>
          <p:cNvSpPr txBox="1"/>
          <p:nvPr/>
        </p:nvSpPr>
        <p:spPr>
          <a:xfrm>
            <a:off x="7177130" y="4773256"/>
            <a:ext cx="1534779" cy="1200329"/>
          </a:xfrm>
          <a:prstGeom prst="rect">
            <a:avLst/>
          </a:prstGeom>
          <a:noFill/>
        </p:spPr>
        <p:txBody>
          <a:bodyPr wrap="none" rtlCol="0">
            <a:spAutoFit/>
          </a:bodyPr>
          <a:lstStyle/>
          <a:p>
            <a:r>
              <a:rPr lang="en-CA" sz="2400" dirty="0" smtClean="0"/>
              <a:t>Peripheral </a:t>
            </a:r>
          </a:p>
          <a:p>
            <a:r>
              <a:rPr lang="en-CA" sz="2400" dirty="0" smtClean="0"/>
              <a:t>Vascular </a:t>
            </a:r>
          </a:p>
          <a:p>
            <a:r>
              <a:rPr lang="en-CA" sz="2400" dirty="0" smtClean="0"/>
              <a:t>Disease</a:t>
            </a:r>
          </a:p>
        </p:txBody>
      </p:sp>
      <p:sp>
        <p:nvSpPr>
          <p:cNvPr id="12" name="Rectangle 11"/>
          <p:cNvSpPr/>
          <p:nvPr/>
        </p:nvSpPr>
        <p:spPr>
          <a:xfrm>
            <a:off x="5546014" y="2172573"/>
            <a:ext cx="1249060" cy="461665"/>
          </a:xfrm>
          <a:prstGeom prst="rect">
            <a:avLst/>
          </a:prstGeom>
        </p:spPr>
        <p:txBody>
          <a:bodyPr wrap="none">
            <a:spAutoFit/>
          </a:bodyPr>
          <a:lstStyle/>
          <a:p>
            <a:r>
              <a:rPr lang="en-CA" sz="2400" dirty="0" smtClean="0"/>
              <a:t>Smoking</a:t>
            </a:r>
            <a:endParaRPr lang="en-CA" dirty="0"/>
          </a:p>
        </p:txBody>
      </p:sp>
      <p:sp>
        <p:nvSpPr>
          <p:cNvPr id="13" name="Rectangle 12"/>
          <p:cNvSpPr/>
          <p:nvPr/>
        </p:nvSpPr>
        <p:spPr>
          <a:xfrm>
            <a:off x="7111709" y="2172650"/>
            <a:ext cx="926023" cy="461665"/>
          </a:xfrm>
          <a:prstGeom prst="rect">
            <a:avLst/>
          </a:prstGeom>
        </p:spPr>
        <p:txBody>
          <a:bodyPr wrap="none">
            <a:spAutoFit/>
          </a:bodyPr>
          <a:lstStyle/>
          <a:p>
            <a:r>
              <a:rPr lang="en-CA" sz="2400" dirty="0" smtClean="0"/>
              <a:t>Stress</a:t>
            </a:r>
            <a:endParaRPr lang="en-CA" dirty="0"/>
          </a:p>
        </p:txBody>
      </p:sp>
      <p:sp>
        <p:nvSpPr>
          <p:cNvPr id="14" name="TextBox 13"/>
          <p:cNvSpPr txBox="1"/>
          <p:nvPr/>
        </p:nvSpPr>
        <p:spPr>
          <a:xfrm>
            <a:off x="324350" y="2258810"/>
            <a:ext cx="2853666" cy="369332"/>
          </a:xfrm>
          <a:prstGeom prst="rect">
            <a:avLst/>
          </a:prstGeom>
          <a:noFill/>
        </p:spPr>
        <p:txBody>
          <a:bodyPr wrap="none" rtlCol="0">
            <a:spAutoFit/>
          </a:bodyPr>
          <a:lstStyle/>
          <a:p>
            <a:r>
              <a:rPr lang="en-CA" dirty="0" smtClean="0">
                <a:latin typeface="Comic Sans MS" panose="030F0702030302020204" pitchFamily="66" charset="0"/>
              </a:rPr>
              <a:t>Environmental exposures</a:t>
            </a:r>
            <a:endParaRPr lang="en-CA" dirty="0">
              <a:latin typeface="Comic Sans MS" panose="030F0702030302020204" pitchFamily="66" charset="0"/>
            </a:endParaRPr>
          </a:p>
        </p:txBody>
      </p:sp>
      <p:sp>
        <p:nvSpPr>
          <p:cNvPr id="15" name="TextBox 14"/>
          <p:cNvSpPr txBox="1"/>
          <p:nvPr/>
        </p:nvSpPr>
        <p:spPr>
          <a:xfrm>
            <a:off x="324350" y="3214415"/>
            <a:ext cx="1507144" cy="369332"/>
          </a:xfrm>
          <a:prstGeom prst="rect">
            <a:avLst/>
          </a:prstGeom>
          <a:noFill/>
        </p:spPr>
        <p:txBody>
          <a:bodyPr wrap="none" rtlCol="0">
            <a:spAutoFit/>
          </a:bodyPr>
          <a:lstStyle/>
          <a:p>
            <a:r>
              <a:rPr lang="en-CA" dirty="0" smtClean="0">
                <a:latin typeface="Comic Sans MS" panose="030F0702030302020204" pitchFamily="66" charset="0"/>
              </a:rPr>
              <a:t>Risk factors</a:t>
            </a:r>
            <a:endParaRPr lang="en-CA" dirty="0">
              <a:latin typeface="Comic Sans MS" panose="030F0702030302020204" pitchFamily="66" charset="0"/>
            </a:endParaRPr>
          </a:p>
        </p:txBody>
      </p:sp>
      <p:sp>
        <p:nvSpPr>
          <p:cNvPr id="16" name="TextBox 15"/>
          <p:cNvSpPr txBox="1"/>
          <p:nvPr/>
        </p:nvSpPr>
        <p:spPr>
          <a:xfrm>
            <a:off x="324350" y="4153936"/>
            <a:ext cx="2000869" cy="369332"/>
          </a:xfrm>
          <a:prstGeom prst="rect">
            <a:avLst/>
          </a:prstGeom>
          <a:noFill/>
        </p:spPr>
        <p:txBody>
          <a:bodyPr wrap="none" rtlCol="0">
            <a:spAutoFit/>
          </a:bodyPr>
          <a:lstStyle/>
          <a:p>
            <a:r>
              <a:rPr lang="en-CA" dirty="0" smtClean="0">
                <a:latin typeface="Comic Sans MS" panose="030F0702030302020204" pitchFamily="66" charset="0"/>
              </a:rPr>
              <a:t>Measurable trait</a:t>
            </a:r>
            <a:endParaRPr lang="en-CA" dirty="0">
              <a:latin typeface="Comic Sans MS" panose="030F0702030302020204" pitchFamily="66" charset="0"/>
            </a:endParaRPr>
          </a:p>
        </p:txBody>
      </p:sp>
      <p:sp>
        <p:nvSpPr>
          <p:cNvPr id="17" name="TextBox 16"/>
          <p:cNvSpPr txBox="1"/>
          <p:nvPr/>
        </p:nvSpPr>
        <p:spPr>
          <a:xfrm>
            <a:off x="312158" y="5179774"/>
            <a:ext cx="1285929" cy="369332"/>
          </a:xfrm>
          <a:prstGeom prst="rect">
            <a:avLst/>
          </a:prstGeom>
          <a:noFill/>
        </p:spPr>
        <p:txBody>
          <a:bodyPr wrap="none" rtlCol="0">
            <a:spAutoFit/>
          </a:bodyPr>
          <a:lstStyle/>
          <a:p>
            <a:r>
              <a:rPr lang="en-CA" dirty="0" smtClean="0">
                <a:latin typeface="Comic Sans MS" panose="030F0702030302020204" pitchFamily="66" charset="0"/>
              </a:rPr>
              <a:t>Phenotype</a:t>
            </a:r>
            <a:endParaRPr lang="en-CA" dirty="0">
              <a:latin typeface="Comic Sans MS" panose="030F0702030302020204" pitchFamily="66" charset="0"/>
            </a:endParaRPr>
          </a:p>
        </p:txBody>
      </p:sp>
      <p:cxnSp>
        <p:nvCxnSpPr>
          <p:cNvPr id="18" name="Straight Arrow Connector 17"/>
          <p:cNvCxnSpPr/>
          <p:nvPr/>
        </p:nvCxnSpPr>
        <p:spPr>
          <a:xfrm flipH="1">
            <a:off x="6170544" y="2025938"/>
            <a:ext cx="1" cy="14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79796" y="2025938"/>
            <a:ext cx="1290749" cy="16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0545" y="2025938"/>
            <a:ext cx="1404176" cy="14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p:cNvCxnSpPr>
          <p:nvPr/>
        </p:nvCxnSpPr>
        <p:spPr>
          <a:xfrm flipH="1">
            <a:off x="6165585" y="2634238"/>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p:cNvCxnSpPr>
          <p:nvPr/>
        </p:nvCxnSpPr>
        <p:spPr>
          <a:xfrm flipH="1">
            <a:off x="5229379" y="2634238"/>
            <a:ext cx="941165"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170545" y="2638528"/>
            <a:ext cx="1034129" cy="353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138203" y="3726342"/>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p:cNvCxnSpPr>
          <p:nvPr/>
        </p:nvCxnSpPr>
        <p:spPr>
          <a:xfrm>
            <a:off x="6293231" y="4475034"/>
            <a:ext cx="0" cy="477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2"/>
            <a:endCxn id="9" idx="0"/>
          </p:cNvCxnSpPr>
          <p:nvPr/>
        </p:nvCxnSpPr>
        <p:spPr>
          <a:xfrm flipH="1">
            <a:off x="4588018" y="4475034"/>
            <a:ext cx="1705213" cy="38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2"/>
          </p:cNvCxnSpPr>
          <p:nvPr/>
        </p:nvCxnSpPr>
        <p:spPr>
          <a:xfrm>
            <a:off x="6293231" y="4475034"/>
            <a:ext cx="1478542" cy="401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183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The complexity of interaction…</a:t>
            </a:r>
            <a:endParaRPr lang="en-CA"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5136415" y="1564273"/>
            <a:ext cx="2068259" cy="461665"/>
          </a:xfrm>
          <a:prstGeom prst="rect">
            <a:avLst/>
          </a:prstGeom>
          <a:noFill/>
        </p:spPr>
        <p:txBody>
          <a:bodyPr wrap="none" rtlCol="0">
            <a:spAutoFit/>
          </a:bodyPr>
          <a:lstStyle/>
          <a:p>
            <a:r>
              <a:rPr lang="en-CA" sz="2400" dirty="0" smtClean="0"/>
              <a:t>Genetic factors</a:t>
            </a:r>
            <a:endParaRPr lang="en-CA" sz="2400" dirty="0"/>
          </a:p>
        </p:txBody>
      </p:sp>
      <p:sp>
        <p:nvSpPr>
          <p:cNvPr id="5" name="TextBox 4"/>
          <p:cNvSpPr txBox="1"/>
          <p:nvPr/>
        </p:nvSpPr>
        <p:spPr>
          <a:xfrm>
            <a:off x="4530213" y="2185956"/>
            <a:ext cx="699166" cy="461665"/>
          </a:xfrm>
          <a:prstGeom prst="rect">
            <a:avLst/>
          </a:prstGeom>
          <a:noFill/>
        </p:spPr>
        <p:txBody>
          <a:bodyPr wrap="none" rtlCol="0">
            <a:spAutoFit/>
          </a:bodyPr>
          <a:lstStyle/>
          <a:p>
            <a:r>
              <a:rPr lang="en-CA" sz="2400" dirty="0" smtClean="0"/>
              <a:t>Diet</a:t>
            </a:r>
            <a:endParaRPr lang="en-CA" sz="2400" dirty="0"/>
          </a:p>
        </p:txBody>
      </p:sp>
      <p:sp>
        <p:nvSpPr>
          <p:cNvPr id="6" name="TextBox 5"/>
          <p:cNvSpPr txBox="1"/>
          <p:nvPr/>
        </p:nvSpPr>
        <p:spPr>
          <a:xfrm>
            <a:off x="4326814" y="2983583"/>
            <a:ext cx="4331827" cy="830997"/>
          </a:xfrm>
          <a:prstGeom prst="rect">
            <a:avLst/>
          </a:prstGeom>
          <a:noFill/>
        </p:spPr>
        <p:txBody>
          <a:bodyPr wrap="none" rtlCol="0">
            <a:spAutoFit/>
          </a:bodyPr>
          <a:lstStyle/>
          <a:p>
            <a:pPr algn="ctr"/>
            <a:r>
              <a:rPr lang="en-CA" sz="2400" dirty="0" smtClean="0"/>
              <a:t>Hypertension, Diabetes, Obesity, </a:t>
            </a:r>
          </a:p>
          <a:p>
            <a:pPr algn="ctr"/>
            <a:r>
              <a:rPr lang="en-CA" sz="2400" dirty="0" smtClean="0"/>
              <a:t>Lipids, Genetic Background</a:t>
            </a:r>
          </a:p>
        </p:txBody>
      </p:sp>
      <p:sp>
        <p:nvSpPr>
          <p:cNvPr id="7" name="TextBox 6"/>
          <p:cNvSpPr txBox="1"/>
          <p:nvPr/>
        </p:nvSpPr>
        <p:spPr>
          <a:xfrm>
            <a:off x="5249548" y="4013369"/>
            <a:ext cx="2087366" cy="461665"/>
          </a:xfrm>
          <a:prstGeom prst="rect">
            <a:avLst/>
          </a:prstGeom>
          <a:noFill/>
        </p:spPr>
        <p:txBody>
          <a:bodyPr wrap="none" rtlCol="0">
            <a:spAutoFit/>
          </a:bodyPr>
          <a:lstStyle/>
          <a:p>
            <a:r>
              <a:rPr lang="en-CA" sz="2400" dirty="0" smtClean="0"/>
              <a:t>Atherosclerosis</a:t>
            </a:r>
          </a:p>
        </p:txBody>
      </p:sp>
      <p:sp>
        <p:nvSpPr>
          <p:cNvPr id="8" name="TextBox 7"/>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
        <p:nvSpPr>
          <p:cNvPr id="9" name="TextBox 8"/>
          <p:cNvSpPr txBox="1"/>
          <p:nvPr/>
        </p:nvSpPr>
        <p:spPr>
          <a:xfrm>
            <a:off x="3766703" y="4862624"/>
            <a:ext cx="1642629" cy="830997"/>
          </a:xfrm>
          <a:prstGeom prst="rect">
            <a:avLst/>
          </a:prstGeom>
          <a:noFill/>
        </p:spPr>
        <p:txBody>
          <a:bodyPr wrap="none" rtlCol="0">
            <a:spAutoFit/>
          </a:bodyPr>
          <a:lstStyle/>
          <a:p>
            <a:r>
              <a:rPr lang="en-CA" sz="2400" dirty="0" smtClean="0"/>
              <a:t>Myocardial </a:t>
            </a:r>
          </a:p>
          <a:p>
            <a:r>
              <a:rPr lang="en-CA" sz="2400" dirty="0" smtClean="0"/>
              <a:t>Infarction</a:t>
            </a:r>
          </a:p>
        </p:txBody>
      </p:sp>
      <p:sp>
        <p:nvSpPr>
          <p:cNvPr id="10" name="TextBox 9"/>
          <p:cNvSpPr txBox="1"/>
          <p:nvPr/>
        </p:nvSpPr>
        <p:spPr>
          <a:xfrm>
            <a:off x="5699961" y="4923078"/>
            <a:ext cx="1342034" cy="830997"/>
          </a:xfrm>
          <a:prstGeom prst="rect">
            <a:avLst/>
          </a:prstGeom>
          <a:noFill/>
        </p:spPr>
        <p:txBody>
          <a:bodyPr wrap="none" rtlCol="0">
            <a:spAutoFit/>
          </a:bodyPr>
          <a:lstStyle/>
          <a:p>
            <a:r>
              <a:rPr lang="en-CA" sz="2400" dirty="0" smtClean="0"/>
              <a:t>Ischemic </a:t>
            </a:r>
          </a:p>
          <a:p>
            <a:r>
              <a:rPr lang="en-CA" sz="2400" dirty="0" smtClean="0"/>
              <a:t>Stroke</a:t>
            </a:r>
          </a:p>
        </p:txBody>
      </p:sp>
      <p:sp>
        <p:nvSpPr>
          <p:cNvPr id="11" name="TextBox 10"/>
          <p:cNvSpPr txBox="1"/>
          <p:nvPr/>
        </p:nvSpPr>
        <p:spPr>
          <a:xfrm>
            <a:off x="7177130" y="4773256"/>
            <a:ext cx="1534779" cy="1200329"/>
          </a:xfrm>
          <a:prstGeom prst="rect">
            <a:avLst/>
          </a:prstGeom>
          <a:noFill/>
        </p:spPr>
        <p:txBody>
          <a:bodyPr wrap="none" rtlCol="0">
            <a:spAutoFit/>
          </a:bodyPr>
          <a:lstStyle/>
          <a:p>
            <a:r>
              <a:rPr lang="en-CA" sz="2400" dirty="0" smtClean="0"/>
              <a:t>Peripheral </a:t>
            </a:r>
          </a:p>
          <a:p>
            <a:r>
              <a:rPr lang="en-CA" sz="2400" dirty="0" smtClean="0"/>
              <a:t>Vascular </a:t>
            </a:r>
          </a:p>
          <a:p>
            <a:r>
              <a:rPr lang="en-CA" sz="2400" dirty="0" smtClean="0"/>
              <a:t>Disease</a:t>
            </a:r>
          </a:p>
        </p:txBody>
      </p:sp>
      <p:sp>
        <p:nvSpPr>
          <p:cNvPr id="12" name="Rectangle 11"/>
          <p:cNvSpPr/>
          <p:nvPr/>
        </p:nvSpPr>
        <p:spPr>
          <a:xfrm>
            <a:off x="5546014" y="2172573"/>
            <a:ext cx="1249060" cy="461665"/>
          </a:xfrm>
          <a:prstGeom prst="rect">
            <a:avLst/>
          </a:prstGeom>
        </p:spPr>
        <p:txBody>
          <a:bodyPr wrap="none">
            <a:spAutoFit/>
          </a:bodyPr>
          <a:lstStyle/>
          <a:p>
            <a:r>
              <a:rPr lang="en-CA" sz="2400" dirty="0" smtClean="0"/>
              <a:t>Smoking</a:t>
            </a:r>
            <a:endParaRPr lang="en-CA" dirty="0"/>
          </a:p>
        </p:txBody>
      </p:sp>
      <p:sp>
        <p:nvSpPr>
          <p:cNvPr id="13" name="Rectangle 12"/>
          <p:cNvSpPr/>
          <p:nvPr/>
        </p:nvSpPr>
        <p:spPr>
          <a:xfrm>
            <a:off x="7111709" y="2172650"/>
            <a:ext cx="926023" cy="461665"/>
          </a:xfrm>
          <a:prstGeom prst="rect">
            <a:avLst/>
          </a:prstGeom>
        </p:spPr>
        <p:txBody>
          <a:bodyPr wrap="none">
            <a:spAutoFit/>
          </a:bodyPr>
          <a:lstStyle/>
          <a:p>
            <a:r>
              <a:rPr lang="en-CA" sz="2400" dirty="0" smtClean="0"/>
              <a:t>Stress</a:t>
            </a:r>
            <a:endParaRPr lang="en-CA" dirty="0"/>
          </a:p>
        </p:txBody>
      </p:sp>
      <p:sp>
        <p:nvSpPr>
          <p:cNvPr id="14" name="TextBox 13"/>
          <p:cNvSpPr txBox="1"/>
          <p:nvPr/>
        </p:nvSpPr>
        <p:spPr>
          <a:xfrm>
            <a:off x="324350" y="2258810"/>
            <a:ext cx="2853666" cy="369332"/>
          </a:xfrm>
          <a:prstGeom prst="rect">
            <a:avLst/>
          </a:prstGeom>
          <a:noFill/>
        </p:spPr>
        <p:txBody>
          <a:bodyPr wrap="none" rtlCol="0">
            <a:spAutoFit/>
          </a:bodyPr>
          <a:lstStyle/>
          <a:p>
            <a:r>
              <a:rPr lang="en-CA" dirty="0" smtClean="0">
                <a:latin typeface="Comic Sans MS" panose="030F0702030302020204" pitchFamily="66" charset="0"/>
              </a:rPr>
              <a:t>Environmental exposures</a:t>
            </a:r>
            <a:endParaRPr lang="en-CA" dirty="0">
              <a:latin typeface="Comic Sans MS" panose="030F0702030302020204" pitchFamily="66" charset="0"/>
            </a:endParaRPr>
          </a:p>
        </p:txBody>
      </p:sp>
      <p:sp>
        <p:nvSpPr>
          <p:cNvPr id="15" name="TextBox 14"/>
          <p:cNvSpPr txBox="1"/>
          <p:nvPr/>
        </p:nvSpPr>
        <p:spPr>
          <a:xfrm>
            <a:off x="324350" y="3214415"/>
            <a:ext cx="1507144" cy="369332"/>
          </a:xfrm>
          <a:prstGeom prst="rect">
            <a:avLst/>
          </a:prstGeom>
          <a:noFill/>
        </p:spPr>
        <p:txBody>
          <a:bodyPr wrap="none" rtlCol="0">
            <a:spAutoFit/>
          </a:bodyPr>
          <a:lstStyle/>
          <a:p>
            <a:r>
              <a:rPr lang="en-CA" dirty="0" smtClean="0">
                <a:latin typeface="Comic Sans MS" panose="030F0702030302020204" pitchFamily="66" charset="0"/>
              </a:rPr>
              <a:t>Risk factors</a:t>
            </a:r>
            <a:endParaRPr lang="en-CA" dirty="0">
              <a:latin typeface="Comic Sans MS" panose="030F0702030302020204" pitchFamily="66" charset="0"/>
            </a:endParaRPr>
          </a:p>
        </p:txBody>
      </p:sp>
      <p:sp>
        <p:nvSpPr>
          <p:cNvPr id="16" name="TextBox 15"/>
          <p:cNvSpPr txBox="1"/>
          <p:nvPr/>
        </p:nvSpPr>
        <p:spPr>
          <a:xfrm>
            <a:off x="324350" y="4153936"/>
            <a:ext cx="2000869" cy="369332"/>
          </a:xfrm>
          <a:prstGeom prst="rect">
            <a:avLst/>
          </a:prstGeom>
          <a:noFill/>
        </p:spPr>
        <p:txBody>
          <a:bodyPr wrap="none" rtlCol="0">
            <a:spAutoFit/>
          </a:bodyPr>
          <a:lstStyle/>
          <a:p>
            <a:r>
              <a:rPr lang="en-CA" dirty="0" smtClean="0">
                <a:latin typeface="Comic Sans MS" panose="030F0702030302020204" pitchFamily="66" charset="0"/>
              </a:rPr>
              <a:t>Measurable trait</a:t>
            </a:r>
            <a:endParaRPr lang="en-CA" dirty="0">
              <a:latin typeface="Comic Sans MS" panose="030F0702030302020204" pitchFamily="66" charset="0"/>
            </a:endParaRPr>
          </a:p>
        </p:txBody>
      </p:sp>
      <p:sp>
        <p:nvSpPr>
          <p:cNvPr id="17" name="TextBox 16"/>
          <p:cNvSpPr txBox="1"/>
          <p:nvPr/>
        </p:nvSpPr>
        <p:spPr>
          <a:xfrm>
            <a:off x="312158" y="5179774"/>
            <a:ext cx="1285929" cy="369332"/>
          </a:xfrm>
          <a:prstGeom prst="rect">
            <a:avLst/>
          </a:prstGeom>
          <a:noFill/>
        </p:spPr>
        <p:txBody>
          <a:bodyPr wrap="none" rtlCol="0">
            <a:spAutoFit/>
          </a:bodyPr>
          <a:lstStyle/>
          <a:p>
            <a:r>
              <a:rPr lang="en-CA" dirty="0" smtClean="0">
                <a:latin typeface="Comic Sans MS" panose="030F0702030302020204" pitchFamily="66" charset="0"/>
              </a:rPr>
              <a:t>Phenotype</a:t>
            </a:r>
            <a:endParaRPr lang="en-CA" dirty="0">
              <a:latin typeface="Comic Sans MS" panose="030F0702030302020204" pitchFamily="66" charset="0"/>
            </a:endParaRPr>
          </a:p>
        </p:txBody>
      </p:sp>
      <p:cxnSp>
        <p:nvCxnSpPr>
          <p:cNvPr id="18" name="Straight Arrow Connector 17"/>
          <p:cNvCxnSpPr/>
          <p:nvPr/>
        </p:nvCxnSpPr>
        <p:spPr>
          <a:xfrm flipH="1">
            <a:off x="6170544" y="2025938"/>
            <a:ext cx="1" cy="146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879796" y="2025938"/>
            <a:ext cx="1290749" cy="160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0545" y="2025938"/>
            <a:ext cx="1404176" cy="14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p:cNvCxnSpPr>
          <p:nvPr/>
        </p:nvCxnSpPr>
        <p:spPr>
          <a:xfrm flipH="1">
            <a:off x="6165585" y="2634238"/>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p:cNvCxnSpPr>
          <p:nvPr/>
        </p:nvCxnSpPr>
        <p:spPr>
          <a:xfrm flipH="1">
            <a:off x="5229379" y="2634238"/>
            <a:ext cx="941165"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170545" y="2638528"/>
            <a:ext cx="1034129" cy="353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138203" y="3726342"/>
            <a:ext cx="4959" cy="3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p:cNvCxnSpPr>
          <p:nvPr/>
        </p:nvCxnSpPr>
        <p:spPr>
          <a:xfrm>
            <a:off x="6293231" y="4475034"/>
            <a:ext cx="0" cy="477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2"/>
            <a:endCxn id="9" idx="0"/>
          </p:cNvCxnSpPr>
          <p:nvPr/>
        </p:nvCxnSpPr>
        <p:spPr>
          <a:xfrm flipH="1">
            <a:off x="4588018" y="4475034"/>
            <a:ext cx="1705213" cy="38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2"/>
          </p:cNvCxnSpPr>
          <p:nvPr/>
        </p:nvCxnSpPr>
        <p:spPr>
          <a:xfrm>
            <a:off x="6293231" y="4475034"/>
            <a:ext cx="1478542" cy="401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98087" y="2937417"/>
            <a:ext cx="6019800" cy="1384995"/>
          </a:xfrm>
          <a:prstGeom prst="rect">
            <a:avLst/>
          </a:prstGeom>
          <a:solidFill>
            <a:schemeClr val="tx2"/>
          </a:solidFill>
        </p:spPr>
        <p:txBody>
          <a:bodyPr wrap="square" rtlCol="0">
            <a:spAutoFit/>
          </a:bodyPr>
          <a:lstStyle/>
          <a:p>
            <a:pPr algn="ctr"/>
            <a:r>
              <a:rPr lang="en-CA" sz="2800" dirty="0" smtClean="0">
                <a:solidFill>
                  <a:schemeClr val="bg1">
                    <a:lumMod val="95000"/>
                  </a:schemeClr>
                </a:solidFill>
                <a:effectLst>
                  <a:outerShdw blurRad="38100" dist="38100" dir="2700000" algn="tl">
                    <a:srgbClr val="000000">
                      <a:alpha val="43137"/>
                    </a:srgbClr>
                  </a:outerShdw>
                </a:effectLst>
              </a:rPr>
              <a:t>Many levels of interaction make it challenging to know which interaction resulted in a phenotype!</a:t>
            </a:r>
            <a:endParaRPr lang="en-CA" sz="2800"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545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solidFill>
                  <a:schemeClr val="tx2"/>
                </a:solidFill>
                <a:effectLst>
                  <a:outerShdw blurRad="38100" dist="38100" dir="2700000" algn="tl">
                    <a:srgbClr val="000000">
                      <a:alpha val="43137"/>
                    </a:srgbClr>
                  </a:outerShdw>
                </a:effectLst>
              </a:rPr>
              <a:t>So how can we study this?</a:t>
            </a:r>
            <a:endParaRPr lang="en-CA"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6518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171450"/>
            <a:ext cx="82296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solidFill>
                  <a:schemeClr val="tx2"/>
                </a:solidFill>
                <a:effectLst/>
              </a:rPr>
              <a:t>Study designs for </a:t>
            </a:r>
            <a:r>
              <a:rPr lang="en-CA" altLang="en-US" dirty="0" err="1" smtClean="0">
                <a:solidFill>
                  <a:schemeClr val="tx2"/>
                </a:solidFill>
                <a:effectLst/>
              </a:rPr>
              <a:t>GxE</a:t>
            </a:r>
            <a:endParaRPr lang="en-CA" altLang="en-US" dirty="0" smtClean="0">
              <a:solidFill>
                <a:schemeClr val="tx2"/>
              </a:solidFill>
              <a:effectLst/>
            </a:endParaRPr>
          </a:p>
        </p:txBody>
      </p:sp>
      <p:graphicFrame>
        <p:nvGraphicFramePr>
          <p:cNvPr id="655412" name="Group 52"/>
          <p:cNvGraphicFramePr>
            <a:graphicFrameLocks noGrp="1"/>
          </p:cNvGraphicFramePr>
          <p:nvPr>
            <p:ph idx="4294967295"/>
            <p:extLst>
              <p:ext uri="{D42A27DB-BD31-4B8C-83A1-F6EECF244321}">
                <p14:modId xmlns:p14="http://schemas.microsoft.com/office/powerpoint/2010/main" val="1985764749"/>
              </p:ext>
            </p:extLst>
          </p:nvPr>
        </p:nvGraphicFramePr>
        <p:xfrm>
          <a:off x="250825" y="765175"/>
          <a:ext cx="8642350" cy="5781981"/>
        </p:xfrm>
        <a:graphic>
          <a:graphicData uri="http://schemas.openxmlformats.org/drawingml/2006/table">
            <a:tbl>
              <a:tblPr/>
              <a:tblGrid>
                <a:gridCol w="2233613"/>
                <a:gridCol w="3167062"/>
                <a:gridCol w="3241675"/>
              </a:tblGrid>
              <a:tr h="508901">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400" b="0" i="0" u="none" strike="noStrike" cap="none" normalizeH="0" baseline="0" smtClean="0">
                          <a:ln>
                            <a:noFill/>
                          </a:ln>
                          <a:solidFill>
                            <a:schemeClr val="tx1"/>
                          </a:solidFill>
                          <a:effectLst/>
                          <a:latin typeface="Verdana" pitchFamily="34" charset="0"/>
                          <a:cs typeface="Arial" pitchFamily="34" charset="0"/>
                        </a:rPr>
                        <a:t>Study design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400" b="0" i="0" u="none" strike="noStrike" cap="none" normalizeH="0" baseline="0" smtClean="0">
                          <a:ln>
                            <a:noFill/>
                          </a:ln>
                          <a:solidFill>
                            <a:schemeClr val="tx1"/>
                          </a:solidFill>
                          <a:effectLst/>
                          <a:latin typeface="Verdana" pitchFamily="34" charset="0"/>
                          <a:cs typeface="Arial" pitchFamily="34" charset="0"/>
                        </a:rPr>
                        <a:t>Advantages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400" b="0" i="0" u="none" strike="noStrike" cap="none" normalizeH="0" baseline="0" smtClean="0">
                          <a:ln>
                            <a:noFill/>
                          </a:ln>
                          <a:solidFill>
                            <a:schemeClr val="tx1"/>
                          </a:solidFill>
                          <a:effectLst/>
                          <a:latin typeface="Verdana" pitchFamily="34" charset="0"/>
                          <a:cs typeface="Arial" pitchFamily="34" charset="0"/>
                        </a:rPr>
                        <a:t>Disadvantages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smtClean="0">
                          <a:ln>
                            <a:noFill/>
                          </a:ln>
                          <a:solidFill>
                            <a:schemeClr val="tx1"/>
                          </a:solidFill>
                          <a:effectLst/>
                          <a:latin typeface="Verdana" pitchFamily="34" charset="0"/>
                          <a:cs typeface="Arial" pitchFamily="34" charset="0"/>
                        </a:rPr>
                        <a:t>Case only</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smtClean="0">
                          <a:ln>
                            <a:noFill/>
                          </a:ln>
                          <a:solidFill>
                            <a:schemeClr val="tx1"/>
                          </a:solidFill>
                          <a:effectLst/>
                          <a:latin typeface="Verdana" pitchFamily="34" charset="0"/>
                          <a:cs typeface="Arial" pitchFamily="34" charset="0"/>
                        </a:rPr>
                        <a:t>Cheaper; may be more efficient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smtClean="0">
                          <a:ln>
                            <a:noFill/>
                          </a:ln>
                          <a:solidFill>
                            <a:schemeClr val="tx1"/>
                          </a:solidFill>
                          <a:effectLst/>
                          <a:latin typeface="Verdana" pitchFamily="34" charset="0"/>
                          <a:cs typeface="Arial" pitchFamily="34" charset="0"/>
                        </a:rPr>
                        <a:t>Cannot estimate main effects; Assumes G &amp; E are independent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2582">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smtClean="0">
                          <a:ln>
                            <a:noFill/>
                          </a:ln>
                          <a:solidFill>
                            <a:schemeClr val="tx1"/>
                          </a:solidFill>
                          <a:effectLst/>
                          <a:latin typeface="Verdana" pitchFamily="34" charset="0"/>
                          <a:cs typeface="Arial" pitchFamily="34" charset="0"/>
                        </a:rPr>
                        <a:t>Case-control (unrelated)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smtClean="0">
                          <a:ln>
                            <a:noFill/>
                          </a:ln>
                          <a:solidFill>
                            <a:schemeClr val="tx1"/>
                          </a:solidFill>
                          <a:effectLst/>
                          <a:latin typeface="Verdana" pitchFamily="34" charset="0"/>
                          <a:cs typeface="Arial" pitchFamily="34" charset="0"/>
                        </a:rPr>
                        <a:t>Broad inferences for population-based samples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smtClean="0">
                          <a:ln>
                            <a:noFill/>
                          </a:ln>
                          <a:solidFill>
                            <a:schemeClr val="tx1"/>
                          </a:solidFill>
                          <a:effectLst/>
                          <a:latin typeface="Verdana" pitchFamily="34" charset="0"/>
                          <a:cs typeface="Arial" pitchFamily="34" charset="0"/>
                        </a:rPr>
                        <a:t>Confounding due to population stratification is a danger</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18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smtClean="0">
                          <a:ln>
                            <a:noFill/>
                          </a:ln>
                          <a:solidFill>
                            <a:schemeClr val="tx1"/>
                          </a:solidFill>
                          <a:effectLst/>
                          <a:latin typeface="Verdana" pitchFamily="34" charset="0"/>
                          <a:cs typeface="Arial" pitchFamily="34" charset="0"/>
                        </a:rPr>
                        <a:t>Case-control (related)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smtClean="0">
                          <a:ln>
                            <a:noFill/>
                          </a:ln>
                          <a:solidFill>
                            <a:schemeClr val="tx1"/>
                          </a:solidFill>
                          <a:effectLst/>
                          <a:latin typeface="Verdana" pitchFamily="34" charset="0"/>
                          <a:cs typeface="Arial" pitchFamily="34" charset="0"/>
                        </a:rPr>
                        <a:t>Minimizes potential for confounding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smtClean="0">
                          <a:ln>
                            <a:noFill/>
                          </a:ln>
                          <a:solidFill>
                            <a:schemeClr val="tx1"/>
                          </a:solidFill>
                          <a:effectLst/>
                          <a:latin typeface="Verdana" pitchFamily="34" charset="0"/>
                          <a:cs typeface="Arial" pitchFamily="34" charset="0"/>
                        </a:rPr>
                        <a:t>Overmatching for G &amp; E; Not all cases can be used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18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smtClean="0">
                          <a:ln>
                            <a:noFill/>
                          </a:ln>
                          <a:solidFill>
                            <a:schemeClr val="tx1"/>
                          </a:solidFill>
                          <a:effectLst/>
                          <a:latin typeface="Verdana" pitchFamily="34" charset="0"/>
                          <a:cs typeface="Arial" pitchFamily="34" charset="0"/>
                        </a:rPr>
                        <a:t>Case-parent trios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smtClean="0">
                          <a:ln>
                            <a:noFill/>
                          </a:ln>
                          <a:solidFill>
                            <a:schemeClr val="tx1"/>
                          </a:solidFill>
                          <a:effectLst/>
                          <a:latin typeface="Verdana" pitchFamily="34" charset="0"/>
                          <a:cs typeface="Arial" pitchFamily="34" charset="0"/>
                        </a:rPr>
                        <a:t>Avoids confounding; can test for GxE &amp; GxG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CA" sz="2300" b="0" i="0" u="none" strike="noStrike" cap="none" normalizeH="0" baseline="0" dirty="0" smtClean="0">
                          <a:ln>
                            <a:noFill/>
                          </a:ln>
                          <a:solidFill>
                            <a:schemeClr val="tx1"/>
                          </a:solidFill>
                          <a:effectLst/>
                          <a:latin typeface="Verdana" pitchFamily="34" charset="0"/>
                          <a:cs typeface="Arial" pitchFamily="34" charset="0"/>
                        </a:rPr>
                        <a:t>Can’t test for E alone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79044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pic>
        <p:nvPicPr>
          <p:cNvPr id="1026" name="Picture 2"/>
          <p:cNvPicPr>
            <a:picLocks noChangeAspect="1" noChangeArrowheads="1"/>
          </p:cNvPicPr>
          <p:nvPr/>
        </p:nvPicPr>
        <p:blipFill>
          <a:blip r:embed="rId2" cstate="print"/>
          <a:srcRect b="32353"/>
          <a:stretch>
            <a:fillRect/>
          </a:stretch>
        </p:blipFill>
        <p:spPr bwMode="auto">
          <a:xfrm>
            <a:off x="152400" y="2667000"/>
            <a:ext cx="8786403" cy="1752600"/>
          </a:xfrm>
          <a:prstGeom prst="rect">
            <a:avLst/>
          </a:prstGeom>
          <a:noFill/>
          <a:ln w="9525">
            <a:noFill/>
            <a:miter lim="800000"/>
            <a:headEnd/>
            <a:tailEnd/>
          </a:ln>
        </p:spPr>
      </p:pic>
      <p:graphicFrame>
        <p:nvGraphicFramePr>
          <p:cNvPr id="10" name="Table 9"/>
          <p:cNvGraphicFramePr>
            <a:graphicFrameLocks noGrp="1"/>
          </p:cNvGraphicFramePr>
          <p:nvPr>
            <p:extLst>
              <p:ext uri="{D42A27DB-BD31-4B8C-83A1-F6EECF244321}">
                <p14:modId xmlns:p14="http://schemas.microsoft.com/office/powerpoint/2010/main" val="3851679327"/>
              </p:ext>
            </p:extLst>
          </p:nvPr>
        </p:nvGraphicFramePr>
        <p:xfrm>
          <a:off x="1676400" y="4648200"/>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Denote</a:t>
                      </a:r>
                      <a:endParaRPr lang="en-US" dirty="0"/>
                    </a:p>
                  </a:txBody>
                  <a:tcPr/>
                </a:tc>
                <a:tc>
                  <a:txBody>
                    <a:bodyPr/>
                    <a:lstStyle/>
                    <a:p>
                      <a:r>
                        <a:rPr lang="en-US" dirty="0" smtClean="0"/>
                        <a:t>Exposure</a:t>
                      </a:r>
                      <a:endParaRPr lang="en-US" dirty="0"/>
                    </a:p>
                  </a:txBody>
                  <a:tcPr/>
                </a:tc>
                <a:tc>
                  <a:txBody>
                    <a:bodyPr/>
                    <a:lstStyle/>
                    <a:p>
                      <a:r>
                        <a:rPr lang="en-US" dirty="0" smtClean="0"/>
                        <a:t>High-Risk</a:t>
                      </a:r>
                      <a:r>
                        <a:rPr lang="en-US" baseline="0" dirty="0" smtClean="0"/>
                        <a:t> G</a:t>
                      </a:r>
                      <a:endParaRPr lang="en-US" dirty="0"/>
                    </a:p>
                  </a:txBody>
                  <a:tcPr/>
                </a:tc>
              </a:tr>
              <a:tr h="370840">
                <a:tc>
                  <a:txBody>
                    <a:bodyPr/>
                    <a:lstStyle/>
                    <a:p>
                      <a:r>
                        <a:rPr lang="en-US" dirty="0" smtClean="0"/>
                        <a:t>r</a:t>
                      </a:r>
                      <a:r>
                        <a:rPr lang="en-US" baseline="-25000" dirty="0" smtClean="0"/>
                        <a:t>11</a:t>
                      </a:r>
                      <a:endParaRPr lang="en-US" baseline="-250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r</a:t>
                      </a:r>
                      <a:r>
                        <a:rPr lang="en-US" baseline="-25000" dirty="0" smtClean="0"/>
                        <a:t>10</a:t>
                      </a:r>
                      <a:endParaRPr lang="en-US" baseline="-25000"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370840">
                <a:tc>
                  <a:txBody>
                    <a:bodyPr/>
                    <a:lstStyle/>
                    <a:p>
                      <a:r>
                        <a:rPr lang="en-US" dirty="0" smtClean="0"/>
                        <a:t>r</a:t>
                      </a:r>
                      <a:r>
                        <a:rPr lang="en-US" baseline="-25000" dirty="0" smtClean="0"/>
                        <a:t>01</a:t>
                      </a:r>
                      <a:endParaRPr lang="en-US" baseline="-25000"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370840">
                <a:tc>
                  <a:txBody>
                    <a:bodyPr/>
                    <a:lstStyle/>
                    <a:p>
                      <a:r>
                        <a:rPr lang="en-US" b="1" u="none" dirty="0" smtClean="0">
                          <a:effectLst>
                            <a:outerShdw blurRad="38100" dist="38100" dir="2700000" algn="tl">
                              <a:srgbClr val="000000">
                                <a:alpha val="43137"/>
                              </a:srgbClr>
                            </a:outerShdw>
                          </a:effectLst>
                        </a:rPr>
                        <a:t>r</a:t>
                      </a:r>
                      <a:r>
                        <a:rPr lang="en-US" b="1" u="none" baseline="-25000" dirty="0" smtClean="0">
                          <a:effectLst>
                            <a:outerShdw blurRad="38100" dist="38100" dir="2700000" algn="tl">
                              <a:srgbClr val="000000">
                                <a:alpha val="43137"/>
                              </a:srgbClr>
                            </a:outerShdw>
                          </a:effectLst>
                        </a:rPr>
                        <a:t>00</a:t>
                      </a:r>
                      <a:endParaRPr lang="en-US" b="1" u="none" baseline="-25000" dirty="0">
                        <a:effectLst>
                          <a:outerShdw blurRad="38100" dist="38100" dir="2700000" algn="tl">
                            <a:srgbClr val="000000">
                              <a:alpha val="43137"/>
                            </a:srgbClr>
                          </a:outerShdw>
                        </a:effectLst>
                      </a:endParaRPr>
                    </a:p>
                  </a:txBody>
                  <a:tcPr/>
                </a:tc>
                <a:tc>
                  <a:txBody>
                    <a:bodyPr/>
                    <a:lstStyle/>
                    <a:p>
                      <a:r>
                        <a:rPr lang="en-US" b="1" u="none" dirty="0" smtClean="0">
                          <a:effectLst>
                            <a:outerShdw blurRad="38100" dist="38100" dir="2700000" algn="tl">
                              <a:srgbClr val="000000">
                                <a:alpha val="43137"/>
                              </a:srgbClr>
                            </a:outerShdw>
                          </a:effectLst>
                        </a:rPr>
                        <a:t>no</a:t>
                      </a:r>
                      <a:endParaRPr lang="en-US" b="1" u="none" dirty="0">
                        <a:effectLst>
                          <a:outerShdw blurRad="38100" dist="38100" dir="2700000" algn="tl">
                            <a:srgbClr val="000000">
                              <a:alpha val="43137"/>
                            </a:srgbClr>
                          </a:outerShdw>
                        </a:effectLst>
                      </a:endParaRPr>
                    </a:p>
                  </a:txBody>
                  <a:tcPr/>
                </a:tc>
                <a:tc>
                  <a:txBody>
                    <a:bodyPr/>
                    <a:lstStyle/>
                    <a:p>
                      <a:r>
                        <a:rPr lang="en-US" b="1" u="none" dirty="0" smtClean="0">
                          <a:effectLst>
                            <a:outerShdw blurRad="38100" dist="38100" dir="2700000" algn="tl">
                              <a:srgbClr val="000000">
                                <a:alpha val="43137"/>
                              </a:srgbClr>
                            </a:outerShdw>
                          </a:effectLst>
                        </a:rPr>
                        <a:t>no</a:t>
                      </a:r>
                      <a:endParaRPr lang="en-US" b="1" u="none" dirty="0">
                        <a:effectLst>
                          <a:outerShdw blurRad="38100" dist="38100" dir="2700000" algn="tl">
                            <a:srgbClr val="000000">
                              <a:alpha val="43137"/>
                            </a:srgbClr>
                          </a:outerShdw>
                        </a:effectLst>
                      </a:endParaRPr>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Relative Risk (cohort study)</a:t>
            </a:r>
          </a:p>
          <a:p>
            <a:pPr lvl="1"/>
            <a:r>
              <a:rPr lang="en-US" dirty="0" smtClean="0"/>
              <a:t>Let’s pick a disease</a:t>
            </a:r>
          </a:p>
          <a:p>
            <a:pPr lvl="1"/>
            <a:r>
              <a:rPr lang="en-US" dirty="0" smtClean="0"/>
              <a:t>Let’s pick a simple dietary factor that increases risk of disease</a:t>
            </a:r>
          </a:p>
          <a:p>
            <a:pPr lvl="1"/>
            <a:r>
              <a:rPr lang="en-US" dirty="0" smtClean="0"/>
              <a:t>Assume we have a SNP that also increases risk of disease (</a:t>
            </a:r>
            <a:r>
              <a:rPr lang="en-US" i="1" dirty="0" smtClean="0"/>
              <a:t>HRM728</a:t>
            </a:r>
            <a:r>
              <a:rPr lang="en-US" dirty="0" smtClean="0"/>
              <a:t> rs8675309)</a:t>
            </a:r>
          </a:p>
          <a:p>
            <a:pPr lvl="1"/>
            <a:r>
              <a:rPr lang="en-US" dirty="0" smtClean="0"/>
              <a:t>Let’s generate some data</a:t>
            </a:r>
          </a:p>
          <a:p>
            <a:pPr lvl="2"/>
            <a:r>
              <a:rPr lang="en-US" dirty="0" smtClean="0"/>
              <a:t>No missing data</a:t>
            </a:r>
          </a:p>
          <a:p>
            <a:pPr lvl="2"/>
            <a:r>
              <a:rPr lang="en-US" dirty="0" smtClean="0"/>
              <a:t>No measurement error</a:t>
            </a:r>
          </a:p>
          <a:p>
            <a:pPr lvl="2"/>
            <a:r>
              <a:rPr lang="en-US" dirty="0" smtClean="0"/>
              <a:t>No confounding</a:t>
            </a:r>
          </a:p>
          <a:p>
            <a:pPr>
              <a:buNone/>
            </a:pPr>
            <a:endParaRPr lang="en-US" dirty="0"/>
          </a:p>
        </p:txBody>
      </p:sp>
    </p:spTree>
    <p:extLst>
      <p:ext uri="{BB962C8B-B14F-4D97-AF65-F5344CB8AC3E}">
        <p14:creationId xmlns:p14="http://schemas.microsoft.com/office/powerpoint/2010/main" val="449317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67358044"/>
              </p:ext>
            </p:extLst>
          </p:nvPr>
        </p:nvGraphicFramePr>
        <p:xfrm>
          <a:off x="228600" y="3048000"/>
          <a:ext cx="3674492" cy="2377440"/>
        </p:xfrm>
        <a:graphic>
          <a:graphicData uri="http://schemas.openxmlformats.org/drawingml/2006/table">
            <a:tbl>
              <a:tblPr firstRow="1" bandRow="1">
                <a:tableStyleId>{5C22544A-7EE6-4342-B048-85BDC9FD1C3A}</a:tableStyleId>
              </a:tblPr>
              <a:tblGrid>
                <a:gridCol w="816293"/>
                <a:gridCol w="1109980"/>
                <a:gridCol w="1049401"/>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Total</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Risk</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11278282"/>
              </p:ext>
            </p:extLst>
          </p:nvPr>
        </p:nvGraphicFramePr>
        <p:xfrm>
          <a:off x="4876800" y="3048000"/>
          <a:ext cx="3735071" cy="2377440"/>
        </p:xfrm>
        <a:graphic>
          <a:graphicData uri="http://schemas.openxmlformats.org/drawingml/2006/table">
            <a:tbl>
              <a:tblPr firstRow="1" bandRow="1">
                <a:tableStyleId>{5C22544A-7EE6-4342-B048-85BDC9FD1C3A}</a:tableStyleId>
              </a:tblPr>
              <a:tblGrid>
                <a:gridCol w="816293"/>
                <a:gridCol w="1109980"/>
                <a:gridCol w="1109980"/>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b="1" dirty="0" err="1" smtClean="0"/>
                        <a:t>Exp</a:t>
                      </a:r>
                      <a:r>
                        <a:rPr lang="en-CA" sz="2000" b="1" dirty="0" smtClean="0"/>
                        <a:t>-</a:t>
                      </a:r>
                      <a:endParaRPr lang="en-CA" sz="2000" b="1"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r>
                        <a:rPr lang="en-CA" sz="2000" b="1" dirty="0" smtClean="0"/>
                        <a:t>35</a:t>
                      </a:r>
                      <a:endParaRPr lang="en-CA" sz="2000" b="1" dirty="0"/>
                    </a:p>
                  </a:txBody>
                  <a:tcPr/>
                </a:tc>
                <a:tc>
                  <a:txBody>
                    <a:bodyPr/>
                    <a:lstStyle/>
                    <a:p>
                      <a:pPr algn="ctr"/>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r>
                        <a:rPr lang="en-CA" sz="2000" b="1" dirty="0" smtClean="0"/>
                        <a:t>1600</a:t>
                      </a:r>
                      <a:endParaRPr lang="en-CA" sz="2000" b="1" dirty="0"/>
                    </a:p>
                  </a:txBody>
                  <a:tcPr/>
                </a:tc>
                <a:tc>
                  <a:txBody>
                    <a:bodyPr/>
                    <a:lstStyle/>
                    <a:p>
                      <a:pPr algn="ctr"/>
                      <a:endParaRPr lang="en-CA" sz="2000" dirty="0"/>
                    </a:p>
                  </a:txBody>
                  <a:tcPr/>
                </a:tc>
              </a:tr>
              <a:tr h="370840">
                <a:tc>
                  <a:txBody>
                    <a:bodyPr/>
                    <a:lstStyle/>
                    <a:p>
                      <a:r>
                        <a:rPr lang="en-CA" sz="2000" dirty="0" smtClean="0"/>
                        <a:t>Total</a:t>
                      </a:r>
                      <a:endParaRPr lang="en-CA" sz="2000" dirty="0"/>
                    </a:p>
                  </a:txBody>
                  <a:tcPr/>
                </a:tc>
                <a:tc>
                  <a:txBody>
                    <a:bodyPr/>
                    <a:lstStyle/>
                    <a:p>
                      <a:pPr algn="ctr"/>
                      <a:endParaRPr lang="en-CA" sz="2000" dirty="0"/>
                    </a:p>
                  </a:txBody>
                  <a:tcPr/>
                </a:tc>
                <a:tc>
                  <a:txBody>
                    <a:bodyPr/>
                    <a:lstStyle/>
                    <a:p>
                      <a:pPr algn="ctr"/>
                      <a:r>
                        <a:rPr lang="en-CA" sz="2000" b="1" dirty="0" smtClean="0"/>
                        <a:t>1635</a:t>
                      </a:r>
                      <a:endParaRPr lang="en-CA" sz="2000" b="1" dirty="0"/>
                    </a:p>
                  </a:txBody>
                  <a:tcPr/>
                </a:tc>
                <a:tc>
                  <a:txBody>
                    <a:bodyPr/>
                    <a:lstStyle/>
                    <a:p>
                      <a:pPr algn="ctr"/>
                      <a:endParaRPr lang="en-CA" sz="2000" dirty="0"/>
                    </a:p>
                  </a:txBody>
                  <a:tcPr/>
                </a:tc>
              </a:tr>
              <a:tr h="370840">
                <a:tc>
                  <a:txBody>
                    <a:bodyPr/>
                    <a:lstStyle/>
                    <a:p>
                      <a:r>
                        <a:rPr lang="en-CA" sz="2000" dirty="0" smtClean="0"/>
                        <a:t>Risk</a:t>
                      </a:r>
                      <a:endParaRPr lang="en-CA" sz="2000" dirty="0"/>
                    </a:p>
                  </a:txBody>
                  <a:tcPr/>
                </a:tc>
                <a:tc>
                  <a:txBody>
                    <a:bodyPr/>
                    <a:lstStyle/>
                    <a:p>
                      <a:pPr algn="ctr"/>
                      <a:endParaRPr lang="en-CA" sz="2000" dirty="0"/>
                    </a:p>
                  </a:txBody>
                  <a:tcPr/>
                </a:tc>
                <a:tc>
                  <a:txBody>
                    <a:bodyPr/>
                    <a:lstStyle/>
                    <a:p>
                      <a:pPr algn="ctr"/>
                      <a:r>
                        <a:rPr lang="en-CA" sz="2000" b="1" dirty="0" smtClean="0"/>
                        <a:t>35/1635</a:t>
                      </a:r>
                      <a:endParaRPr lang="en-CA" sz="2000" b="1"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endParaRPr lang="en-CA" sz="2000" dirty="0"/>
                    </a:p>
                  </a:txBody>
                  <a:tcPr/>
                </a:tc>
                <a:tc>
                  <a:txBody>
                    <a:bodyPr/>
                    <a:lstStyle/>
                    <a:p>
                      <a:pPr algn="ctr"/>
                      <a:r>
                        <a:rPr lang="en-CA" sz="2000" b="1" dirty="0" smtClean="0"/>
                        <a:t>0.021</a:t>
                      </a:r>
                      <a:endParaRPr lang="en-CA" sz="2000" b="1" dirty="0"/>
                    </a:p>
                  </a:txBody>
                  <a:tcPr/>
                </a:tc>
                <a:tc>
                  <a:txBody>
                    <a:bodyPr/>
                    <a:lstStyle/>
                    <a:p>
                      <a:pPr algn="ctr"/>
                      <a:endParaRPr lang="en-CA" sz="2000" dirty="0"/>
                    </a:p>
                  </a:txBody>
                  <a:tcPr/>
                </a:tc>
              </a:tr>
            </a:tbl>
          </a:graphicData>
        </a:graphic>
      </p:graphicFrame>
      <p:sp>
        <p:nvSpPr>
          <p:cNvPr id="6" name="TextBox 5"/>
          <p:cNvSpPr txBox="1"/>
          <p:nvPr/>
        </p:nvSpPr>
        <p:spPr>
          <a:xfrm>
            <a:off x="1066800" y="2590800"/>
            <a:ext cx="1947649" cy="369332"/>
          </a:xfrm>
          <a:prstGeom prst="rect">
            <a:avLst/>
          </a:prstGeom>
          <a:noFill/>
        </p:spPr>
        <p:txBody>
          <a:bodyPr wrap="none" rtlCol="0">
            <a:spAutoFit/>
          </a:bodyPr>
          <a:lstStyle/>
          <a:p>
            <a:r>
              <a:rPr lang="en-CA" dirty="0" smtClean="0"/>
              <a:t>High-risk genotype</a:t>
            </a:r>
            <a:endParaRPr lang="en-CA" dirty="0"/>
          </a:p>
        </p:txBody>
      </p:sp>
      <p:sp>
        <p:nvSpPr>
          <p:cNvPr id="11" name="TextBox 10"/>
          <p:cNvSpPr txBox="1"/>
          <p:nvPr/>
        </p:nvSpPr>
        <p:spPr>
          <a:xfrm>
            <a:off x="5791200" y="2601686"/>
            <a:ext cx="1903470" cy="369332"/>
          </a:xfrm>
          <a:prstGeom prst="rect">
            <a:avLst/>
          </a:prstGeom>
          <a:noFill/>
        </p:spPr>
        <p:txBody>
          <a:bodyPr wrap="none" rtlCol="0">
            <a:spAutoFit/>
          </a:bodyPr>
          <a:lstStyle/>
          <a:p>
            <a:r>
              <a:rPr lang="en-CA" dirty="0" smtClean="0"/>
              <a:t>Low-risk genotype</a:t>
            </a:r>
            <a:endParaRPr lang="en-CA" dirty="0"/>
          </a:p>
        </p:txBody>
      </p:sp>
      <p:sp>
        <p:nvSpPr>
          <p:cNvPr id="7" name="Up Arrow 6"/>
          <p:cNvSpPr/>
          <p:nvPr/>
        </p:nvSpPr>
        <p:spPr>
          <a:xfrm>
            <a:off x="7086600" y="55626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932789" y="6172200"/>
            <a:ext cx="2688621" cy="646331"/>
          </a:xfrm>
          <a:prstGeom prst="rect">
            <a:avLst/>
          </a:prstGeom>
          <a:noFill/>
        </p:spPr>
        <p:txBody>
          <a:bodyPr wrap="none" rtlCol="0">
            <a:spAutoFit/>
          </a:bodyPr>
          <a:lstStyle/>
          <a:p>
            <a:r>
              <a:rPr lang="en-CA" dirty="0" smtClean="0"/>
              <a:t>This is our reference group</a:t>
            </a:r>
          </a:p>
          <a:p>
            <a:pPr algn="ctr"/>
            <a:r>
              <a:rPr lang="en-CA" dirty="0" smtClean="0"/>
              <a:t>(Low G risk Low E risk)</a:t>
            </a:r>
            <a:endParaRPr lang="en-CA" dirty="0"/>
          </a:p>
        </p:txBody>
      </p:sp>
    </p:spTree>
    <p:extLst>
      <p:ext uri="{BB962C8B-B14F-4D97-AF65-F5344CB8AC3E}">
        <p14:creationId xmlns:p14="http://schemas.microsoft.com/office/powerpoint/2010/main" val="3182925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5177292"/>
              </p:ext>
            </p:extLst>
          </p:nvPr>
        </p:nvGraphicFramePr>
        <p:xfrm>
          <a:off x="228600" y="3048000"/>
          <a:ext cx="3674492" cy="2377440"/>
        </p:xfrm>
        <a:graphic>
          <a:graphicData uri="http://schemas.openxmlformats.org/drawingml/2006/table">
            <a:tbl>
              <a:tblPr firstRow="1" bandRow="1">
                <a:tableStyleId>{5C22544A-7EE6-4342-B048-85BDC9FD1C3A}</a:tableStyleId>
              </a:tblPr>
              <a:tblGrid>
                <a:gridCol w="816293"/>
                <a:gridCol w="1109980"/>
                <a:gridCol w="1049401"/>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Total</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r>
                        <a:rPr lang="en-CA" sz="2000" dirty="0" smtClean="0"/>
                        <a:t>Risk</a:t>
                      </a:r>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endParaRPr lang="en-CA" sz="2000" dirty="0"/>
                    </a:p>
                  </a:txBody>
                  <a:tcPr/>
                </a:tc>
                <a:tc>
                  <a:txBody>
                    <a:bodyPr/>
                    <a:lstStyle/>
                    <a:p>
                      <a:pPr algn="ctr"/>
                      <a:endParaRPr lang="en-CA" sz="2000" dirty="0"/>
                    </a:p>
                  </a:txBody>
                  <a:tcPr/>
                </a:tc>
                <a:tc>
                  <a:txBody>
                    <a:bodyPr/>
                    <a:lstStyle/>
                    <a:p>
                      <a:pPr algn="ctr"/>
                      <a:endParaRPr lang="en-CA" sz="20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96448424"/>
              </p:ext>
            </p:extLst>
          </p:nvPr>
        </p:nvGraphicFramePr>
        <p:xfrm>
          <a:off x="4876800" y="3048000"/>
          <a:ext cx="3735071" cy="2377440"/>
        </p:xfrm>
        <a:graphic>
          <a:graphicData uri="http://schemas.openxmlformats.org/drawingml/2006/table">
            <a:tbl>
              <a:tblPr firstRow="1" bandRow="1">
                <a:tableStyleId>{5C22544A-7EE6-4342-B048-85BDC9FD1C3A}</a:tableStyleId>
              </a:tblPr>
              <a:tblGrid>
                <a:gridCol w="816293"/>
                <a:gridCol w="1109980"/>
                <a:gridCol w="1109980"/>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b="1" dirty="0" err="1" smtClean="0"/>
                        <a:t>Exp</a:t>
                      </a:r>
                      <a:r>
                        <a:rPr lang="en-CA" sz="2000" b="1" dirty="0" smtClean="0"/>
                        <a:t>-</a:t>
                      </a:r>
                      <a:endParaRPr lang="en-CA" sz="2000" b="1"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80</a:t>
                      </a:r>
                      <a:endParaRPr lang="en-CA" sz="2000" dirty="0"/>
                    </a:p>
                  </a:txBody>
                  <a:tcPr/>
                </a:tc>
                <a:tc>
                  <a:txBody>
                    <a:bodyPr/>
                    <a:lstStyle/>
                    <a:p>
                      <a:pPr algn="ctr"/>
                      <a:r>
                        <a:rPr lang="en-CA" sz="2000" b="1" dirty="0" smtClean="0"/>
                        <a:t>35</a:t>
                      </a:r>
                      <a:endParaRPr lang="en-CA" sz="2000" b="1" dirty="0"/>
                    </a:p>
                  </a:txBody>
                  <a:tcPr/>
                </a:tc>
                <a:tc>
                  <a:txBody>
                    <a:bodyPr/>
                    <a:lstStyle/>
                    <a:p>
                      <a:pPr algn="ctr"/>
                      <a:r>
                        <a:rPr lang="en-CA" sz="2000" dirty="0" smtClean="0"/>
                        <a:t>115</a:t>
                      </a:r>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2360</a:t>
                      </a:r>
                      <a:endParaRPr lang="en-CA" sz="2000" dirty="0"/>
                    </a:p>
                  </a:txBody>
                  <a:tcPr/>
                </a:tc>
                <a:tc>
                  <a:txBody>
                    <a:bodyPr/>
                    <a:lstStyle/>
                    <a:p>
                      <a:pPr algn="ctr"/>
                      <a:r>
                        <a:rPr lang="en-CA" sz="2000" b="1" dirty="0" smtClean="0"/>
                        <a:t>1600</a:t>
                      </a:r>
                      <a:endParaRPr lang="en-CA" sz="2000" b="1" dirty="0"/>
                    </a:p>
                  </a:txBody>
                  <a:tcPr/>
                </a:tc>
                <a:tc>
                  <a:txBody>
                    <a:bodyPr/>
                    <a:lstStyle/>
                    <a:p>
                      <a:pPr algn="ctr"/>
                      <a:r>
                        <a:rPr lang="en-CA" sz="2000" dirty="0" smtClean="0"/>
                        <a:t>3960</a:t>
                      </a:r>
                      <a:endParaRPr lang="en-CA" sz="2000" dirty="0"/>
                    </a:p>
                  </a:txBody>
                  <a:tcPr/>
                </a:tc>
              </a:tr>
              <a:tr h="370840">
                <a:tc>
                  <a:txBody>
                    <a:bodyPr/>
                    <a:lstStyle/>
                    <a:p>
                      <a:r>
                        <a:rPr lang="en-CA" sz="2000" dirty="0" smtClean="0"/>
                        <a:t>Total</a:t>
                      </a:r>
                      <a:endParaRPr lang="en-CA" sz="2000" dirty="0"/>
                    </a:p>
                  </a:txBody>
                  <a:tcPr/>
                </a:tc>
                <a:tc>
                  <a:txBody>
                    <a:bodyPr/>
                    <a:lstStyle/>
                    <a:p>
                      <a:pPr algn="ctr"/>
                      <a:r>
                        <a:rPr lang="en-CA" sz="2000" dirty="0" smtClean="0"/>
                        <a:t>2440</a:t>
                      </a:r>
                      <a:endParaRPr lang="en-CA" sz="2000" dirty="0"/>
                    </a:p>
                  </a:txBody>
                  <a:tcPr/>
                </a:tc>
                <a:tc>
                  <a:txBody>
                    <a:bodyPr/>
                    <a:lstStyle/>
                    <a:p>
                      <a:pPr algn="ctr"/>
                      <a:r>
                        <a:rPr lang="en-CA" sz="2000" b="1" dirty="0" smtClean="0"/>
                        <a:t>1635</a:t>
                      </a:r>
                      <a:endParaRPr lang="en-CA" sz="2000" b="1" dirty="0"/>
                    </a:p>
                  </a:txBody>
                  <a:tcPr/>
                </a:tc>
                <a:tc>
                  <a:txBody>
                    <a:bodyPr/>
                    <a:lstStyle/>
                    <a:p>
                      <a:pPr algn="ctr"/>
                      <a:r>
                        <a:rPr lang="en-CA" sz="2000" dirty="0" smtClean="0"/>
                        <a:t>4155</a:t>
                      </a:r>
                      <a:endParaRPr lang="en-CA" sz="2000" dirty="0"/>
                    </a:p>
                  </a:txBody>
                  <a:tcPr/>
                </a:tc>
              </a:tr>
              <a:tr h="370840">
                <a:tc>
                  <a:txBody>
                    <a:bodyPr/>
                    <a:lstStyle/>
                    <a:p>
                      <a:r>
                        <a:rPr lang="en-CA" sz="2000" dirty="0" smtClean="0"/>
                        <a:t>Risk</a:t>
                      </a:r>
                      <a:endParaRPr lang="en-CA" sz="2000" dirty="0"/>
                    </a:p>
                  </a:txBody>
                  <a:tcPr/>
                </a:tc>
                <a:tc>
                  <a:txBody>
                    <a:bodyPr/>
                    <a:lstStyle/>
                    <a:p>
                      <a:pPr algn="ctr"/>
                      <a:r>
                        <a:rPr lang="en-CA" sz="2000" dirty="0" smtClean="0"/>
                        <a:t>80/2440</a:t>
                      </a:r>
                      <a:endParaRPr lang="en-CA" sz="2000" dirty="0"/>
                    </a:p>
                  </a:txBody>
                  <a:tcPr/>
                </a:tc>
                <a:tc>
                  <a:txBody>
                    <a:bodyPr/>
                    <a:lstStyle/>
                    <a:p>
                      <a:pPr algn="ctr"/>
                      <a:r>
                        <a:rPr lang="en-CA" sz="2000" b="1" dirty="0" smtClean="0"/>
                        <a:t>35/1635</a:t>
                      </a:r>
                      <a:endParaRPr lang="en-CA" sz="2000" b="1"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r>
                        <a:rPr lang="en-CA" sz="2000" dirty="0" smtClean="0"/>
                        <a:t>0.033</a:t>
                      </a:r>
                      <a:endParaRPr lang="en-CA" sz="2000" dirty="0"/>
                    </a:p>
                  </a:txBody>
                  <a:tcPr/>
                </a:tc>
                <a:tc>
                  <a:txBody>
                    <a:bodyPr/>
                    <a:lstStyle/>
                    <a:p>
                      <a:pPr algn="ctr"/>
                      <a:r>
                        <a:rPr lang="en-CA" sz="2000" b="1" dirty="0" smtClean="0"/>
                        <a:t>0.021</a:t>
                      </a:r>
                      <a:endParaRPr lang="en-CA" sz="2000" b="1" dirty="0"/>
                    </a:p>
                  </a:txBody>
                  <a:tcPr/>
                </a:tc>
                <a:tc>
                  <a:txBody>
                    <a:bodyPr/>
                    <a:lstStyle/>
                    <a:p>
                      <a:pPr algn="ctr"/>
                      <a:endParaRPr lang="en-CA" sz="2000" dirty="0"/>
                    </a:p>
                  </a:txBody>
                  <a:tcPr/>
                </a:tc>
              </a:tr>
            </a:tbl>
          </a:graphicData>
        </a:graphic>
      </p:graphicFrame>
      <p:sp>
        <p:nvSpPr>
          <p:cNvPr id="6" name="TextBox 5"/>
          <p:cNvSpPr txBox="1"/>
          <p:nvPr/>
        </p:nvSpPr>
        <p:spPr>
          <a:xfrm>
            <a:off x="1066800" y="2590800"/>
            <a:ext cx="1947649" cy="369332"/>
          </a:xfrm>
          <a:prstGeom prst="rect">
            <a:avLst/>
          </a:prstGeom>
          <a:noFill/>
        </p:spPr>
        <p:txBody>
          <a:bodyPr wrap="none" rtlCol="0">
            <a:spAutoFit/>
          </a:bodyPr>
          <a:lstStyle/>
          <a:p>
            <a:r>
              <a:rPr lang="en-CA" dirty="0" smtClean="0"/>
              <a:t>High-risk genotype</a:t>
            </a:r>
            <a:endParaRPr lang="en-CA" dirty="0"/>
          </a:p>
        </p:txBody>
      </p:sp>
      <p:sp>
        <p:nvSpPr>
          <p:cNvPr id="11" name="TextBox 10"/>
          <p:cNvSpPr txBox="1"/>
          <p:nvPr/>
        </p:nvSpPr>
        <p:spPr>
          <a:xfrm>
            <a:off x="5791200" y="2601686"/>
            <a:ext cx="1903470" cy="369332"/>
          </a:xfrm>
          <a:prstGeom prst="rect">
            <a:avLst/>
          </a:prstGeom>
          <a:noFill/>
        </p:spPr>
        <p:txBody>
          <a:bodyPr wrap="none" rtlCol="0">
            <a:spAutoFit/>
          </a:bodyPr>
          <a:lstStyle/>
          <a:p>
            <a:r>
              <a:rPr lang="en-CA" dirty="0" smtClean="0"/>
              <a:t>Low-risk genotype</a:t>
            </a:r>
            <a:endParaRPr lang="en-CA" dirty="0"/>
          </a:p>
        </p:txBody>
      </p:sp>
      <p:sp>
        <p:nvSpPr>
          <p:cNvPr id="7" name="Up Arrow 6"/>
          <p:cNvSpPr/>
          <p:nvPr/>
        </p:nvSpPr>
        <p:spPr>
          <a:xfrm>
            <a:off x="6030611" y="55626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078111" y="6198606"/>
            <a:ext cx="2286000" cy="646331"/>
          </a:xfrm>
          <a:prstGeom prst="rect">
            <a:avLst/>
          </a:prstGeom>
          <a:noFill/>
        </p:spPr>
        <p:txBody>
          <a:bodyPr wrap="square" rtlCol="0">
            <a:spAutoFit/>
          </a:bodyPr>
          <a:lstStyle/>
          <a:p>
            <a:pPr algn="ctr"/>
            <a:r>
              <a:rPr lang="en-CA" dirty="0" smtClean="0"/>
              <a:t>This group has</a:t>
            </a:r>
          </a:p>
          <a:p>
            <a:pPr algn="ctr"/>
            <a:r>
              <a:rPr lang="en-CA" dirty="0" smtClean="0"/>
              <a:t>Low G risk High E Risk</a:t>
            </a:r>
            <a:endParaRPr lang="en-CA" dirty="0"/>
          </a:p>
        </p:txBody>
      </p:sp>
    </p:spTree>
    <p:extLst>
      <p:ext uri="{BB962C8B-B14F-4D97-AF65-F5344CB8AC3E}">
        <p14:creationId xmlns:p14="http://schemas.microsoft.com/office/powerpoint/2010/main" val="1135199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91601625"/>
              </p:ext>
            </p:extLst>
          </p:nvPr>
        </p:nvGraphicFramePr>
        <p:xfrm>
          <a:off x="228600" y="3048000"/>
          <a:ext cx="3674492" cy="2377440"/>
        </p:xfrm>
        <a:graphic>
          <a:graphicData uri="http://schemas.openxmlformats.org/drawingml/2006/table">
            <a:tbl>
              <a:tblPr firstRow="1" bandRow="1">
                <a:tableStyleId>{5C22544A-7EE6-4342-B048-85BDC9FD1C3A}</a:tableStyleId>
              </a:tblPr>
              <a:tblGrid>
                <a:gridCol w="816293"/>
                <a:gridCol w="1109980"/>
                <a:gridCol w="1049401"/>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r>
                        <a:rPr lang="en-CA" sz="2000" dirty="0" smtClean="0"/>
                        <a:t>35</a:t>
                      </a:r>
                      <a:endParaRPr lang="en-CA" sz="2000" dirty="0"/>
                    </a:p>
                  </a:txBody>
                  <a:tcPr/>
                </a:tc>
                <a:tc>
                  <a:txBody>
                    <a:bodyPr/>
                    <a:lstStyle/>
                    <a:p>
                      <a:pPr algn="ctr"/>
                      <a:endParaRPr lang="en-CA" sz="2000" dirty="0"/>
                    </a:p>
                  </a:txBody>
                  <a:tcPr/>
                </a:tc>
              </a:tr>
              <a:tr h="370840">
                <a:tc>
                  <a:txBody>
                    <a:bodyPr/>
                    <a:lstStyle/>
                    <a:p>
                      <a:r>
                        <a:rPr lang="en-CA" sz="2000" dirty="0" smtClean="0"/>
                        <a:t>D-</a:t>
                      </a:r>
                      <a:endParaRPr lang="en-CA" sz="2000" dirty="0"/>
                    </a:p>
                  </a:txBody>
                  <a:tcPr/>
                </a:tc>
                <a:tc>
                  <a:txBody>
                    <a:bodyPr/>
                    <a:lstStyle/>
                    <a:p>
                      <a:pPr algn="ctr"/>
                      <a:endParaRPr lang="en-CA" sz="2000" dirty="0"/>
                    </a:p>
                  </a:txBody>
                  <a:tcPr/>
                </a:tc>
                <a:tc>
                  <a:txBody>
                    <a:bodyPr/>
                    <a:lstStyle/>
                    <a:p>
                      <a:pPr algn="ctr"/>
                      <a:r>
                        <a:rPr lang="en-CA" sz="2000" dirty="0" smtClean="0"/>
                        <a:t>800</a:t>
                      </a:r>
                      <a:endParaRPr lang="en-CA" sz="2000" dirty="0"/>
                    </a:p>
                  </a:txBody>
                  <a:tcPr/>
                </a:tc>
                <a:tc>
                  <a:txBody>
                    <a:bodyPr/>
                    <a:lstStyle/>
                    <a:p>
                      <a:pPr algn="ctr"/>
                      <a:endParaRPr lang="en-CA" sz="2000" dirty="0"/>
                    </a:p>
                  </a:txBody>
                  <a:tcPr/>
                </a:tc>
              </a:tr>
              <a:tr h="370840">
                <a:tc>
                  <a:txBody>
                    <a:bodyPr/>
                    <a:lstStyle/>
                    <a:p>
                      <a:r>
                        <a:rPr lang="en-CA" sz="2000" dirty="0" smtClean="0"/>
                        <a:t>Total</a:t>
                      </a:r>
                      <a:endParaRPr lang="en-CA" sz="2000" dirty="0"/>
                    </a:p>
                  </a:txBody>
                  <a:tcPr/>
                </a:tc>
                <a:tc>
                  <a:txBody>
                    <a:bodyPr/>
                    <a:lstStyle/>
                    <a:p>
                      <a:pPr algn="ctr"/>
                      <a:endParaRPr lang="en-CA" sz="2000" dirty="0"/>
                    </a:p>
                  </a:txBody>
                  <a:tcPr/>
                </a:tc>
                <a:tc>
                  <a:txBody>
                    <a:bodyPr/>
                    <a:lstStyle/>
                    <a:p>
                      <a:pPr algn="ctr"/>
                      <a:r>
                        <a:rPr lang="en-CA" sz="2000" dirty="0" smtClean="0"/>
                        <a:t>835</a:t>
                      </a:r>
                      <a:endParaRPr lang="en-CA" sz="2000" dirty="0"/>
                    </a:p>
                  </a:txBody>
                  <a:tcPr/>
                </a:tc>
                <a:tc>
                  <a:txBody>
                    <a:bodyPr/>
                    <a:lstStyle/>
                    <a:p>
                      <a:pPr algn="ctr"/>
                      <a:endParaRPr lang="en-CA" sz="2000" dirty="0"/>
                    </a:p>
                  </a:txBody>
                  <a:tcPr/>
                </a:tc>
              </a:tr>
              <a:tr h="370840">
                <a:tc>
                  <a:txBody>
                    <a:bodyPr/>
                    <a:lstStyle/>
                    <a:p>
                      <a:r>
                        <a:rPr lang="en-CA" sz="2000" dirty="0" smtClean="0"/>
                        <a:t>Risk</a:t>
                      </a:r>
                      <a:endParaRPr lang="en-CA" sz="2000" dirty="0"/>
                    </a:p>
                  </a:txBody>
                  <a:tcPr/>
                </a:tc>
                <a:tc>
                  <a:txBody>
                    <a:bodyPr/>
                    <a:lstStyle/>
                    <a:p>
                      <a:pPr algn="ctr"/>
                      <a:endParaRPr lang="en-CA" sz="2000" dirty="0"/>
                    </a:p>
                  </a:txBody>
                  <a:tcPr/>
                </a:tc>
                <a:tc>
                  <a:txBody>
                    <a:bodyPr/>
                    <a:lstStyle/>
                    <a:p>
                      <a:pPr algn="ctr"/>
                      <a:r>
                        <a:rPr lang="en-CA" sz="2000" dirty="0" smtClean="0"/>
                        <a:t>35/835</a:t>
                      </a:r>
                      <a:endParaRPr lang="en-CA" sz="2000"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endParaRPr lang="en-CA" sz="2000" dirty="0"/>
                    </a:p>
                  </a:txBody>
                  <a:tcPr/>
                </a:tc>
                <a:tc>
                  <a:txBody>
                    <a:bodyPr/>
                    <a:lstStyle/>
                    <a:p>
                      <a:pPr algn="ctr"/>
                      <a:r>
                        <a:rPr lang="en-CA" sz="2000" dirty="0" smtClean="0"/>
                        <a:t>0.042</a:t>
                      </a:r>
                      <a:endParaRPr lang="en-CA" sz="2000" dirty="0"/>
                    </a:p>
                  </a:txBody>
                  <a:tcPr/>
                </a:tc>
                <a:tc>
                  <a:txBody>
                    <a:bodyPr/>
                    <a:lstStyle/>
                    <a:p>
                      <a:pPr algn="ctr"/>
                      <a:endParaRPr lang="en-CA" sz="20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43079053"/>
              </p:ext>
            </p:extLst>
          </p:nvPr>
        </p:nvGraphicFramePr>
        <p:xfrm>
          <a:off x="4876800" y="3048000"/>
          <a:ext cx="3735071" cy="2377440"/>
        </p:xfrm>
        <a:graphic>
          <a:graphicData uri="http://schemas.openxmlformats.org/drawingml/2006/table">
            <a:tbl>
              <a:tblPr firstRow="1" bandRow="1">
                <a:tableStyleId>{5C22544A-7EE6-4342-B048-85BDC9FD1C3A}</a:tableStyleId>
              </a:tblPr>
              <a:tblGrid>
                <a:gridCol w="816293"/>
                <a:gridCol w="1109980"/>
                <a:gridCol w="1109980"/>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b="1" dirty="0" err="1" smtClean="0"/>
                        <a:t>Exp</a:t>
                      </a:r>
                      <a:r>
                        <a:rPr lang="en-CA" sz="2000" b="1" dirty="0" smtClean="0"/>
                        <a:t>-</a:t>
                      </a:r>
                      <a:endParaRPr lang="en-CA" sz="2000" b="1"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80</a:t>
                      </a:r>
                      <a:endParaRPr lang="en-CA" sz="2000" dirty="0"/>
                    </a:p>
                  </a:txBody>
                  <a:tcPr/>
                </a:tc>
                <a:tc>
                  <a:txBody>
                    <a:bodyPr/>
                    <a:lstStyle/>
                    <a:p>
                      <a:pPr algn="ctr"/>
                      <a:r>
                        <a:rPr lang="en-CA" sz="2000" b="1" dirty="0" smtClean="0"/>
                        <a:t>35</a:t>
                      </a:r>
                      <a:endParaRPr lang="en-CA" sz="2000" b="1" dirty="0"/>
                    </a:p>
                  </a:txBody>
                  <a:tcPr/>
                </a:tc>
                <a:tc>
                  <a:txBody>
                    <a:bodyPr/>
                    <a:lstStyle/>
                    <a:p>
                      <a:pPr algn="ctr"/>
                      <a:r>
                        <a:rPr lang="en-CA" sz="2000" dirty="0" smtClean="0"/>
                        <a:t>115</a:t>
                      </a:r>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2360</a:t>
                      </a:r>
                      <a:endParaRPr lang="en-CA" sz="2000" dirty="0"/>
                    </a:p>
                  </a:txBody>
                  <a:tcPr/>
                </a:tc>
                <a:tc>
                  <a:txBody>
                    <a:bodyPr/>
                    <a:lstStyle/>
                    <a:p>
                      <a:pPr algn="ctr"/>
                      <a:r>
                        <a:rPr lang="en-CA" sz="2000" b="1" dirty="0" smtClean="0"/>
                        <a:t>1600</a:t>
                      </a:r>
                      <a:endParaRPr lang="en-CA" sz="2000" b="1" dirty="0"/>
                    </a:p>
                  </a:txBody>
                  <a:tcPr/>
                </a:tc>
                <a:tc>
                  <a:txBody>
                    <a:bodyPr/>
                    <a:lstStyle/>
                    <a:p>
                      <a:pPr algn="ctr"/>
                      <a:r>
                        <a:rPr lang="en-CA" sz="2000" dirty="0" smtClean="0"/>
                        <a:t>3960</a:t>
                      </a:r>
                      <a:endParaRPr lang="en-CA" sz="2000" dirty="0"/>
                    </a:p>
                  </a:txBody>
                  <a:tcPr/>
                </a:tc>
              </a:tr>
              <a:tr h="370840">
                <a:tc>
                  <a:txBody>
                    <a:bodyPr/>
                    <a:lstStyle/>
                    <a:p>
                      <a:r>
                        <a:rPr lang="en-CA" sz="2000" dirty="0" smtClean="0"/>
                        <a:t>Total</a:t>
                      </a:r>
                      <a:endParaRPr lang="en-CA" sz="2000" dirty="0"/>
                    </a:p>
                  </a:txBody>
                  <a:tcPr/>
                </a:tc>
                <a:tc>
                  <a:txBody>
                    <a:bodyPr/>
                    <a:lstStyle/>
                    <a:p>
                      <a:pPr algn="ctr"/>
                      <a:r>
                        <a:rPr lang="en-CA" sz="2000" dirty="0" smtClean="0"/>
                        <a:t>2440</a:t>
                      </a:r>
                      <a:endParaRPr lang="en-CA" sz="2000" dirty="0"/>
                    </a:p>
                  </a:txBody>
                  <a:tcPr/>
                </a:tc>
                <a:tc>
                  <a:txBody>
                    <a:bodyPr/>
                    <a:lstStyle/>
                    <a:p>
                      <a:pPr algn="ctr"/>
                      <a:r>
                        <a:rPr lang="en-CA" sz="2000" b="1" dirty="0" smtClean="0"/>
                        <a:t>1635</a:t>
                      </a:r>
                      <a:endParaRPr lang="en-CA" sz="2000" b="1" dirty="0"/>
                    </a:p>
                  </a:txBody>
                  <a:tcPr/>
                </a:tc>
                <a:tc>
                  <a:txBody>
                    <a:bodyPr/>
                    <a:lstStyle/>
                    <a:p>
                      <a:pPr algn="ctr"/>
                      <a:r>
                        <a:rPr lang="en-CA" sz="2000" dirty="0" smtClean="0"/>
                        <a:t>4155</a:t>
                      </a:r>
                      <a:endParaRPr lang="en-CA" sz="2000" dirty="0"/>
                    </a:p>
                  </a:txBody>
                  <a:tcPr/>
                </a:tc>
              </a:tr>
              <a:tr h="370840">
                <a:tc>
                  <a:txBody>
                    <a:bodyPr/>
                    <a:lstStyle/>
                    <a:p>
                      <a:r>
                        <a:rPr lang="en-CA" sz="2000" dirty="0" smtClean="0"/>
                        <a:t>Risk</a:t>
                      </a:r>
                      <a:endParaRPr lang="en-CA" sz="2000" dirty="0"/>
                    </a:p>
                  </a:txBody>
                  <a:tcPr/>
                </a:tc>
                <a:tc>
                  <a:txBody>
                    <a:bodyPr/>
                    <a:lstStyle/>
                    <a:p>
                      <a:pPr algn="ctr"/>
                      <a:r>
                        <a:rPr lang="en-CA" sz="2000" dirty="0" smtClean="0"/>
                        <a:t>80/2440</a:t>
                      </a:r>
                      <a:endParaRPr lang="en-CA" sz="2000" dirty="0"/>
                    </a:p>
                  </a:txBody>
                  <a:tcPr/>
                </a:tc>
                <a:tc>
                  <a:txBody>
                    <a:bodyPr/>
                    <a:lstStyle/>
                    <a:p>
                      <a:pPr algn="ctr"/>
                      <a:r>
                        <a:rPr lang="en-CA" sz="2000" b="1" dirty="0" smtClean="0"/>
                        <a:t>35/1635</a:t>
                      </a:r>
                      <a:endParaRPr lang="en-CA" sz="2000" b="1"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r>
                        <a:rPr lang="en-CA" sz="2000" dirty="0" smtClean="0"/>
                        <a:t>0.033</a:t>
                      </a:r>
                      <a:endParaRPr lang="en-CA" sz="2000" dirty="0"/>
                    </a:p>
                  </a:txBody>
                  <a:tcPr/>
                </a:tc>
                <a:tc>
                  <a:txBody>
                    <a:bodyPr/>
                    <a:lstStyle/>
                    <a:p>
                      <a:pPr algn="ctr"/>
                      <a:r>
                        <a:rPr lang="en-CA" sz="2000" b="1" dirty="0" smtClean="0"/>
                        <a:t>0.021</a:t>
                      </a:r>
                      <a:endParaRPr lang="en-CA" sz="2000" b="1" dirty="0"/>
                    </a:p>
                  </a:txBody>
                  <a:tcPr/>
                </a:tc>
                <a:tc>
                  <a:txBody>
                    <a:bodyPr/>
                    <a:lstStyle/>
                    <a:p>
                      <a:pPr algn="ctr"/>
                      <a:endParaRPr lang="en-CA" sz="2000" dirty="0"/>
                    </a:p>
                  </a:txBody>
                  <a:tcPr/>
                </a:tc>
              </a:tr>
            </a:tbl>
          </a:graphicData>
        </a:graphic>
      </p:graphicFrame>
      <p:sp>
        <p:nvSpPr>
          <p:cNvPr id="6" name="TextBox 5"/>
          <p:cNvSpPr txBox="1"/>
          <p:nvPr/>
        </p:nvSpPr>
        <p:spPr>
          <a:xfrm>
            <a:off x="1066800" y="2590800"/>
            <a:ext cx="1947649" cy="369332"/>
          </a:xfrm>
          <a:prstGeom prst="rect">
            <a:avLst/>
          </a:prstGeom>
          <a:noFill/>
        </p:spPr>
        <p:txBody>
          <a:bodyPr wrap="none" rtlCol="0">
            <a:spAutoFit/>
          </a:bodyPr>
          <a:lstStyle/>
          <a:p>
            <a:r>
              <a:rPr lang="en-CA" dirty="0" smtClean="0"/>
              <a:t>High-risk genotype</a:t>
            </a:r>
            <a:endParaRPr lang="en-CA" dirty="0"/>
          </a:p>
        </p:txBody>
      </p:sp>
      <p:sp>
        <p:nvSpPr>
          <p:cNvPr id="11" name="TextBox 10"/>
          <p:cNvSpPr txBox="1"/>
          <p:nvPr/>
        </p:nvSpPr>
        <p:spPr>
          <a:xfrm>
            <a:off x="5791200" y="2601686"/>
            <a:ext cx="1903470" cy="369332"/>
          </a:xfrm>
          <a:prstGeom prst="rect">
            <a:avLst/>
          </a:prstGeom>
          <a:noFill/>
        </p:spPr>
        <p:txBody>
          <a:bodyPr wrap="none" rtlCol="0">
            <a:spAutoFit/>
          </a:bodyPr>
          <a:lstStyle/>
          <a:p>
            <a:r>
              <a:rPr lang="en-CA" dirty="0" smtClean="0"/>
              <a:t>Low-risk genotype</a:t>
            </a:r>
            <a:endParaRPr lang="en-CA" dirty="0"/>
          </a:p>
        </p:txBody>
      </p:sp>
      <p:sp>
        <p:nvSpPr>
          <p:cNvPr id="7" name="Up Arrow 6"/>
          <p:cNvSpPr/>
          <p:nvPr/>
        </p:nvSpPr>
        <p:spPr>
          <a:xfrm>
            <a:off x="2449211" y="5562600"/>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458611" y="6211669"/>
            <a:ext cx="2362199" cy="646331"/>
          </a:xfrm>
          <a:prstGeom prst="rect">
            <a:avLst/>
          </a:prstGeom>
          <a:noFill/>
        </p:spPr>
        <p:txBody>
          <a:bodyPr wrap="square" rtlCol="0">
            <a:spAutoFit/>
          </a:bodyPr>
          <a:lstStyle/>
          <a:p>
            <a:pPr algn="ctr"/>
            <a:r>
              <a:rPr lang="en-CA" dirty="0" smtClean="0"/>
              <a:t>This group has</a:t>
            </a:r>
          </a:p>
          <a:p>
            <a:pPr algn="ctr"/>
            <a:r>
              <a:rPr lang="en-CA" dirty="0" smtClean="0"/>
              <a:t>High G risk Low E Risk</a:t>
            </a:r>
            <a:endParaRPr lang="en-CA" dirty="0"/>
          </a:p>
        </p:txBody>
      </p:sp>
    </p:spTree>
    <p:extLst>
      <p:ext uri="{BB962C8B-B14F-4D97-AF65-F5344CB8AC3E}">
        <p14:creationId xmlns:p14="http://schemas.microsoft.com/office/powerpoint/2010/main" val="3114754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73510700"/>
              </p:ext>
            </p:extLst>
          </p:nvPr>
        </p:nvGraphicFramePr>
        <p:xfrm>
          <a:off x="228600" y="3048000"/>
          <a:ext cx="3674492" cy="2377440"/>
        </p:xfrm>
        <a:graphic>
          <a:graphicData uri="http://schemas.openxmlformats.org/drawingml/2006/table">
            <a:tbl>
              <a:tblPr firstRow="1" bandRow="1">
                <a:tableStyleId>{5C22544A-7EE6-4342-B048-85BDC9FD1C3A}</a:tableStyleId>
              </a:tblPr>
              <a:tblGrid>
                <a:gridCol w="816293"/>
                <a:gridCol w="1109980"/>
                <a:gridCol w="1049401"/>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80</a:t>
                      </a:r>
                      <a:endParaRPr lang="en-CA" sz="2000" dirty="0"/>
                    </a:p>
                  </a:txBody>
                  <a:tcPr/>
                </a:tc>
                <a:tc>
                  <a:txBody>
                    <a:bodyPr/>
                    <a:lstStyle/>
                    <a:p>
                      <a:pPr algn="ctr"/>
                      <a:r>
                        <a:rPr lang="en-CA" sz="2000" dirty="0" smtClean="0"/>
                        <a:t>35</a:t>
                      </a:r>
                      <a:endParaRPr lang="en-CA" sz="2000" dirty="0"/>
                    </a:p>
                  </a:txBody>
                  <a:tcPr/>
                </a:tc>
                <a:tc>
                  <a:txBody>
                    <a:bodyPr/>
                    <a:lstStyle/>
                    <a:p>
                      <a:pPr algn="ctr"/>
                      <a:r>
                        <a:rPr lang="en-CA" sz="2000" dirty="0" smtClean="0"/>
                        <a:t>115</a:t>
                      </a:r>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1165</a:t>
                      </a:r>
                      <a:endParaRPr lang="en-CA" sz="2000" dirty="0"/>
                    </a:p>
                  </a:txBody>
                  <a:tcPr/>
                </a:tc>
                <a:tc>
                  <a:txBody>
                    <a:bodyPr/>
                    <a:lstStyle/>
                    <a:p>
                      <a:pPr algn="ctr"/>
                      <a:r>
                        <a:rPr lang="en-CA" sz="2000" dirty="0" smtClean="0"/>
                        <a:t>800</a:t>
                      </a:r>
                      <a:endParaRPr lang="en-CA" sz="2000" dirty="0"/>
                    </a:p>
                  </a:txBody>
                  <a:tcPr/>
                </a:tc>
                <a:tc>
                  <a:txBody>
                    <a:bodyPr/>
                    <a:lstStyle/>
                    <a:p>
                      <a:pPr algn="ctr"/>
                      <a:r>
                        <a:rPr lang="en-CA" sz="2000" dirty="0" smtClean="0"/>
                        <a:t>1965</a:t>
                      </a:r>
                      <a:endParaRPr lang="en-CA" sz="2000" dirty="0"/>
                    </a:p>
                  </a:txBody>
                  <a:tcPr/>
                </a:tc>
              </a:tr>
              <a:tr h="370840">
                <a:tc>
                  <a:txBody>
                    <a:bodyPr/>
                    <a:lstStyle/>
                    <a:p>
                      <a:r>
                        <a:rPr lang="en-CA" sz="2000" dirty="0" smtClean="0"/>
                        <a:t>Total</a:t>
                      </a:r>
                      <a:endParaRPr lang="en-CA" sz="2000" dirty="0"/>
                    </a:p>
                  </a:txBody>
                  <a:tcPr/>
                </a:tc>
                <a:tc>
                  <a:txBody>
                    <a:bodyPr/>
                    <a:lstStyle/>
                    <a:p>
                      <a:pPr algn="ctr"/>
                      <a:r>
                        <a:rPr lang="en-CA" sz="2000" dirty="0" smtClean="0"/>
                        <a:t>1245</a:t>
                      </a:r>
                      <a:endParaRPr lang="en-CA" sz="2000" dirty="0"/>
                    </a:p>
                  </a:txBody>
                  <a:tcPr/>
                </a:tc>
                <a:tc>
                  <a:txBody>
                    <a:bodyPr/>
                    <a:lstStyle/>
                    <a:p>
                      <a:pPr algn="ctr"/>
                      <a:r>
                        <a:rPr lang="en-CA" sz="2000" dirty="0" smtClean="0"/>
                        <a:t>835</a:t>
                      </a:r>
                      <a:endParaRPr lang="en-CA" sz="2000" dirty="0"/>
                    </a:p>
                  </a:txBody>
                  <a:tcPr/>
                </a:tc>
                <a:tc>
                  <a:txBody>
                    <a:bodyPr/>
                    <a:lstStyle/>
                    <a:p>
                      <a:pPr algn="ctr"/>
                      <a:r>
                        <a:rPr lang="en-CA" sz="2000" dirty="0" smtClean="0"/>
                        <a:t>2080</a:t>
                      </a:r>
                      <a:endParaRPr lang="en-CA" sz="2000" dirty="0"/>
                    </a:p>
                  </a:txBody>
                  <a:tcPr/>
                </a:tc>
              </a:tr>
              <a:tr h="370840">
                <a:tc>
                  <a:txBody>
                    <a:bodyPr/>
                    <a:lstStyle/>
                    <a:p>
                      <a:r>
                        <a:rPr lang="en-CA" sz="2000" dirty="0" smtClean="0"/>
                        <a:t>Risk</a:t>
                      </a:r>
                      <a:endParaRPr lang="en-CA" sz="2000" dirty="0"/>
                    </a:p>
                  </a:txBody>
                  <a:tcPr/>
                </a:tc>
                <a:tc>
                  <a:txBody>
                    <a:bodyPr/>
                    <a:lstStyle/>
                    <a:p>
                      <a:pPr algn="ctr"/>
                      <a:r>
                        <a:rPr lang="en-CA" sz="2000" dirty="0" smtClean="0"/>
                        <a:t>80/1245</a:t>
                      </a:r>
                      <a:endParaRPr lang="en-CA" sz="2000" dirty="0"/>
                    </a:p>
                  </a:txBody>
                  <a:tcPr/>
                </a:tc>
                <a:tc>
                  <a:txBody>
                    <a:bodyPr/>
                    <a:lstStyle/>
                    <a:p>
                      <a:pPr algn="ctr"/>
                      <a:r>
                        <a:rPr lang="en-CA" sz="2000" dirty="0" smtClean="0"/>
                        <a:t>35/835</a:t>
                      </a:r>
                      <a:endParaRPr lang="en-CA" sz="2000"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r>
                        <a:rPr lang="en-CA" sz="2000" dirty="0" smtClean="0"/>
                        <a:t>0.064</a:t>
                      </a:r>
                      <a:endParaRPr lang="en-CA" sz="2000" dirty="0"/>
                    </a:p>
                  </a:txBody>
                  <a:tcPr/>
                </a:tc>
                <a:tc>
                  <a:txBody>
                    <a:bodyPr/>
                    <a:lstStyle/>
                    <a:p>
                      <a:pPr algn="ctr"/>
                      <a:r>
                        <a:rPr lang="en-CA" sz="2000" dirty="0" smtClean="0"/>
                        <a:t>0.042</a:t>
                      </a:r>
                      <a:endParaRPr lang="en-CA" sz="2000" dirty="0"/>
                    </a:p>
                  </a:txBody>
                  <a:tcPr/>
                </a:tc>
                <a:tc>
                  <a:txBody>
                    <a:bodyPr/>
                    <a:lstStyle/>
                    <a:p>
                      <a:pPr algn="ctr"/>
                      <a:endParaRPr lang="en-CA" sz="20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43079053"/>
              </p:ext>
            </p:extLst>
          </p:nvPr>
        </p:nvGraphicFramePr>
        <p:xfrm>
          <a:off x="4876800" y="3048000"/>
          <a:ext cx="3735071" cy="2377440"/>
        </p:xfrm>
        <a:graphic>
          <a:graphicData uri="http://schemas.openxmlformats.org/drawingml/2006/table">
            <a:tbl>
              <a:tblPr firstRow="1" bandRow="1">
                <a:tableStyleId>{5C22544A-7EE6-4342-B048-85BDC9FD1C3A}</a:tableStyleId>
              </a:tblPr>
              <a:tblGrid>
                <a:gridCol w="816293"/>
                <a:gridCol w="1109980"/>
                <a:gridCol w="1109980"/>
                <a:gridCol w="698818"/>
              </a:tblGrid>
              <a:tr h="370840">
                <a:tc>
                  <a:txBody>
                    <a:bodyPr/>
                    <a:lstStyle/>
                    <a:p>
                      <a:endParaRPr lang="en-CA" sz="2000" dirty="0"/>
                    </a:p>
                  </a:txBody>
                  <a:tcPr/>
                </a:tc>
                <a:tc>
                  <a:txBody>
                    <a:bodyPr/>
                    <a:lstStyle/>
                    <a:p>
                      <a:r>
                        <a:rPr lang="en-CA" sz="2000" dirty="0" err="1" smtClean="0"/>
                        <a:t>Exp</a:t>
                      </a:r>
                      <a:r>
                        <a:rPr lang="en-CA" sz="2000" dirty="0" smtClean="0"/>
                        <a:t>+</a:t>
                      </a:r>
                      <a:endParaRPr lang="en-CA" sz="2000" dirty="0"/>
                    </a:p>
                  </a:txBody>
                  <a:tcPr/>
                </a:tc>
                <a:tc>
                  <a:txBody>
                    <a:bodyPr/>
                    <a:lstStyle/>
                    <a:p>
                      <a:r>
                        <a:rPr lang="en-CA" sz="2000" b="1" dirty="0" err="1" smtClean="0"/>
                        <a:t>Exp</a:t>
                      </a:r>
                      <a:r>
                        <a:rPr lang="en-CA" sz="2000" b="1" dirty="0" smtClean="0"/>
                        <a:t>-</a:t>
                      </a:r>
                      <a:endParaRPr lang="en-CA" sz="2000" b="1" dirty="0"/>
                    </a:p>
                  </a:txBody>
                  <a:tcPr/>
                </a:tc>
                <a:tc>
                  <a:txBody>
                    <a:bodyPr/>
                    <a:lstStyle/>
                    <a:p>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80</a:t>
                      </a:r>
                      <a:endParaRPr lang="en-CA" sz="2000" dirty="0"/>
                    </a:p>
                  </a:txBody>
                  <a:tcPr/>
                </a:tc>
                <a:tc>
                  <a:txBody>
                    <a:bodyPr/>
                    <a:lstStyle/>
                    <a:p>
                      <a:pPr algn="ctr"/>
                      <a:r>
                        <a:rPr lang="en-CA" sz="2000" b="1" dirty="0" smtClean="0"/>
                        <a:t>35</a:t>
                      </a:r>
                      <a:endParaRPr lang="en-CA" sz="2000" b="1" dirty="0"/>
                    </a:p>
                  </a:txBody>
                  <a:tcPr/>
                </a:tc>
                <a:tc>
                  <a:txBody>
                    <a:bodyPr/>
                    <a:lstStyle/>
                    <a:p>
                      <a:pPr algn="ctr"/>
                      <a:r>
                        <a:rPr lang="en-CA" sz="2000" dirty="0" smtClean="0"/>
                        <a:t>115</a:t>
                      </a:r>
                      <a:endParaRPr lang="en-CA" sz="2000" dirty="0"/>
                    </a:p>
                  </a:txBody>
                  <a:tcPr/>
                </a:tc>
              </a:tr>
              <a:tr h="370840">
                <a:tc>
                  <a:txBody>
                    <a:bodyPr/>
                    <a:lstStyle/>
                    <a:p>
                      <a:r>
                        <a:rPr lang="en-CA" sz="2000" dirty="0" smtClean="0"/>
                        <a:t>D-</a:t>
                      </a:r>
                      <a:endParaRPr lang="en-CA" sz="2000" dirty="0"/>
                    </a:p>
                  </a:txBody>
                  <a:tcPr/>
                </a:tc>
                <a:tc>
                  <a:txBody>
                    <a:bodyPr/>
                    <a:lstStyle/>
                    <a:p>
                      <a:pPr algn="ctr"/>
                      <a:r>
                        <a:rPr lang="en-CA" sz="2000" dirty="0" smtClean="0"/>
                        <a:t>2360</a:t>
                      </a:r>
                      <a:endParaRPr lang="en-CA" sz="2000" dirty="0"/>
                    </a:p>
                  </a:txBody>
                  <a:tcPr/>
                </a:tc>
                <a:tc>
                  <a:txBody>
                    <a:bodyPr/>
                    <a:lstStyle/>
                    <a:p>
                      <a:pPr algn="ctr"/>
                      <a:r>
                        <a:rPr lang="en-CA" sz="2000" b="1" dirty="0" smtClean="0"/>
                        <a:t>1600</a:t>
                      </a:r>
                      <a:endParaRPr lang="en-CA" sz="2000" b="1" dirty="0"/>
                    </a:p>
                  </a:txBody>
                  <a:tcPr/>
                </a:tc>
                <a:tc>
                  <a:txBody>
                    <a:bodyPr/>
                    <a:lstStyle/>
                    <a:p>
                      <a:pPr algn="ctr"/>
                      <a:r>
                        <a:rPr lang="en-CA" sz="2000" dirty="0" smtClean="0"/>
                        <a:t>3960</a:t>
                      </a:r>
                      <a:endParaRPr lang="en-CA" sz="2000" dirty="0"/>
                    </a:p>
                  </a:txBody>
                  <a:tcPr/>
                </a:tc>
              </a:tr>
              <a:tr h="370840">
                <a:tc>
                  <a:txBody>
                    <a:bodyPr/>
                    <a:lstStyle/>
                    <a:p>
                      <a:r>
                        <a:rPr lang="en-CA" sz="2000" dirty="0" smtClean="0"/>
                        <a:t>Total</a:t>
                      </a:r>
                      <a:endParaRPr lang="en-CA" sz="2000" dirty="0"/>
                    </a:p>
                  </a:txBody>
                  <a:tcPr/>
                </a:tc>
                <a:tc>
                  <a:txBody>
                    <a:bodyPr/>
                    <a:lstStyle/>
                    <a:p>
                      <a:pPr algn="ctr"/>
                      <a:r>
                        <a:rPr lang="en-CA" sz="2000" dirty="0" smtClean="0"/>
                        <a:t>2440</a:t>
                      </a:r>
                      <a:endParaRPr lang="en-CA" sz="2000" dirty="0"/>
                    </a:p>
                  </a:txBody>
                  <a:tcPr/>
                </a:tc>
                <a:tc>
                  <a:txBody>
                    <a:bodyPr/>
                    <a:lstStyle/>
                    <a:p>
                      <a:pPr algn="ctr"/>
                      <a:r>
                        <a:rPr lang="en-CA" sz="2000" b="1" dirty="0" smtClean="0"/>
                        <a:t>1635</a:t>
                      </a:r>
                      <a:endParaRPr lang="en-CA" sz="2000" b="1" dirty="0"/>
                    </a:p>
                  </a:txBody>
                  <a:tcPr/>
                </a:tc>
                <a:tc>
                  <a:txBody>
                    <a:bodyPr/>
                    <a:lstStyle/>
                    <a:p>
                      <a:pPr algn="ctr"/>
                      <a:r>
                        <a:rPr lang="en-CA" sz="2000" dirty="0" smtClean="0"/>
                        <a:t>4155</a:t>
                      </a:r>
                      <a:endParaRPr lang="en-CA" sz="2000" dirty="0"/>
                    </a:p>
                  </a:txBody>
                  <a:tcPr/>
                </a:tc>
              </a:tr>
              <a:tr h="370840">
                <a:tc>
                  <a:txBody>
                    <a:bodyPr/>
                    <a:lstStyle/>
                    <a:p>
                      <a:r>
                        <a:rPr lang="en-CA" sz="2000" dirty="0" smtClean="0"/>
                        <a:t>Risk</a:t>
                      </a:r>
                      <a:endParaRPr lang="en-CA" sz="2000" dirty="0"/>
                    </a:p>
                  </a:txBody>
                  <a:tcPr/>
                </a:tc>
                <a:tc>
                  <a:txBody>
                    <a:bodyPr/>
                    <a:lstStyle/>
                    <a:p>
                      <a:pPr algn="ctr"/>
                      <a:r>
                        <a:rPr lang="en-CA" sz="2000" dirty="0" smtClean="0"/>
                        <a:t>80/2440</a:t>
                      </a:r>
                      <a:endParaRPr lang="en-CA" sz="2000" dirty="0"/>
                    </a:p>
                  </a:txBody>
                  <a:tcPr/>
                </a:tc>
                <a:tc>
                  <a:txBody>
                    <a:bodyPr/>
                    <a:lstStyle/>
                    <a:p>
                      <a:pPr algn="ctr"/>
                      <a:r>
                        <a:rPr lang="en-CA" sz="2000" b="1" dirty="0" smtClean="0"/>
                        <a:t>35/1635</a:t>
                      </a:r>
                      <a:endParaRPr lang="en-CA" sz="2000" b="1" dirty="0"/>
                    </a:p>
                  </a:txBody>
                  <a:tcPr/>
                </a:tc>
                <a:tc>
                  <a:txBody>
                    <a:bodyPr/>
                    <a:lstStyle/>
                    <a:p>
                      <a:pPr algn="ctr"/>
                      <a:endParaRPr lang="en-CA" sz="2000" dirty="0"/>
                    </a:p>
                  </a:txBody>
                  <a:tcPr/>
                </a:tc>
              </a:tr>
              <a:tr h="370840">
                <a:tc>
                  <a:txBody>
                    <a:bodyPr/>
                    <a:lstStyle/>
                    <a:p>
                      <a:endParaRPr lang="en-CA" sz="2000" dirty="0"/>
                    </a:p>
                  </a:txBody>
                  <a:tcPr/>
                </a:tc>
                <a:tc>
                  <a:txBody>
                    <a:bodyPr/>
                    <a:lstStyle/>
                    <a:p>
                      <a:pPr algn="ctr"/>
                      <a:r>
                        <a:rPr lang="en-CA" sz="2000" dirty="0" smtClean="0"/>
                        <a:t>0.033</a:t>
                      </a:r>
                      <a:endParaRPr lang="en-CA" sz="2000" dirty="0"/>
                    </a:p>
                  </a:txBody>
                  <a:tcPr/>
                </a:tc>
                <a:tc>
                  <a:txBody>
                    <a:bodyPr/>
                    <a:lstStyle/>
                    <a:p>
                      <a:pPr algn="ctr"/>
                      <a:r>
                        <a:rPr lang="en-CA" sz="2000" b="1" dirty="0" smtClean="0"/>
                        <a:t>0.021</a:t>
                      </a:r>
                      <a:endParaRPr lang="en-CA" sz="2000" b="1" dirty="0"/>
                    </a:p>
                  </a:txBody>
                  <a:tcPr/>
                </a:tc>
                <a:tc>
                  <a:txBody>
                    <a:bodyPr/>
                    <a:lstStyle/>
                    <a:p>
                      <a:pPr algn="ctr"/>
                      <a:endParaRPr lang="en-CA" sz="2000" dirty="0"/>
                    </a:p>
                  </a:txBody>
                  <a:tcPr/>
                </a:tc>
              </a:tr>
            </a:tbl>
          </a:graphicData>
        </a:graphic>
      </p:graphicFrame>
      <p:sp>
        <p:nvSpPr>
          <p:cNvPr id="6" name="TextBox 5"/>
          <p:cNvSpPr txBox="1"/>
          <p:nvPr/>
        </p:nvSpPr>
        <p:spPr>
          <a:xfrm>
            <a:off x="1066800" y="2590800"/>
            <a:ext cx="1947649" cy="369332"/>
          </a:xfrm>
          <a:prstGeom prst="rect">
            <a:avLst/>
          </a:prstGeom>
          <a:noFill/>
        </p:spPr>
        <p:txBody>
          <a:bodyPr wrap="none" rtlCol="0">
            <a:spAutoFit/>
          </a:bodyPr>
          <a:lstStyle/>
          <a:p>
            <a:r>
              <a:rPr lang="en-CA" dirty="0" smtClean="0"/>
              <a:t>High-risk genotype</a:t>
            </a:r>
            <a:endParaRPr lang="en-CA" dirty="0"/>
          </a:p>
        </p:txBody>
      </p:sp>
      <p:sp>
        <p:nvSpPr>
          <p:cNvPr id="11" name="TextBox 10"/>
          <p:cNvSpPr txBox="1"/>
          <p:nvPr/>
        </p:nvSpPr>
        <p:spPr>
          <a:xfrm>
            <a:off x="5791200" y="2601686"/>
            <a:ext cx="1903470" cy="369332"/>
          </a:xfrm>
          <a:prstGeom prst="rect">
            <a:avLst/>
          </a:prstGeom>
          <a:noFill/>
        </p:spPr>
        <p:txBody>
          <a:bodyPr wrap="none" rtlCol="0">
            <a:spAutoFit/>
          </a:bodyPr>
          <a:lstStyle/>
          <a:p>
            <a:r>
              <a:rPr lang="en-CA" dirty="0" smtClean="0"/>
              <a:t>Low-risk genotype</a:t>
            </a:r>
            <a:endParaRPr lang="en-CA" dirty="0"/>
          </a:p>
        </p:txBody>
      </p:sp>
      <p:sp>
        <p:nvSpPr>
          <p:cNvPr id="10" name="Up Arrow 9"/>
          <p:cNvSpPr/>
          <p:nvPr/>
        </p:nvSpPr>
        <p:spPr>
          <a:xfrm>
            <a:off x="1447800" y="5523131"/>
            <a:ext cx="3810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457200" y="6172200"/>
            <a:ext cx="2362199" cy="646331"/>
          </a:xfrm>
          <a:prstGeom prst="rect">
            <a:avLst/>
          </a:prstGeom>
          <a:noFill/>
        </p:spPr>
        <p:txBody>
          <a:bodyPr wrap="square" rtlCol="0">
            <a:spAutoFit/>
          </a:bodyPr>
          <a:lstStyle/>
          <a:p>
            <a:pPr algn="ctr"/>
            <a:r>
              <a:rPr lang="en-CA" dirty="0" smtClean="0"/>
              <a:t>This group has</a:t>
            </a:r>
          </a:p>
          <a:p>
            <a:pPr algn="ctr"/>
            <a:r>
              <a:rPr lang="en-CA" dirty="0" smtClean="0"/>
              <a:t>High G risk High E Risk</a:t>
            </a:r>
            <a:endParaRPr lang="en-CA" dirty="0"/>
          </a:p>
        </p:txBody>
      </p:sp>
    </p:spTree>
    <p:extLst>
      <p:ext uri="{BB962C8B-B14F-4D97-AF65-F5344CB8AC3E}">
        <p14:creationId xmlns:p14="http://schemas.microsoft.com/office/powerpoint/2010/main" val="1443260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t>Does diet cause disease?</a:t>
            </a:r>
          </a:p>
          <a:p>
            <a:r>
              <a:rPr lang="en-CA" dirty="0" smtClean="0">
                <a:solidFill>
                  <a:schemeClr val="bg1">
                    <a:lumMod val="50000"/>
                  </a:schemeClr>
                </a:solidFill>
              </a:rPr>
              <a:t>Why study gene-diet interactions?</a:t>
            </a:r>
          </a:p>
          <a:p>
            <a:r>
              <a:rPr lang="en-CA" dirty="0" smtClean="0">
                <a:solidFill>
                  <a:schemeClr val="bg1">
                    <a:lumMod val="50000"/>
                  </a:schemeClr>
                </a:solidFill>
              </a:rPr>
              <a:t>What do we mean by interaction?</a:t>
            </a:r>
            <a:endParaRPr lang="en-CA" dirty="0">
              <a:solidFill>
                <a:schemeClr val="bg1">
                  <a:lumMod val="50000"/>
                </a:schemeClr>
              </a:solidFill>
            </a:endParaRPr>
          </a:p>
          <a:p>
            <a:r>
              <a:rPr lang="en-CA" dirty="0" smtClean="0">
                <a:solidFill>
                  <a:schemeClr val="bg1">
                    <a:lumMod val="50000"/>
                  </a:schemeClr>
                </a:solidFill>
              </a:rPr>
              <a:t>Methodological approaches to studying gene-diet interaction</a:t>
            </a:r>
          </a:p>
          <a:p>
            <a:r>
              <a:rPr lang="en-CA" dirty="0" smtClean="0">
                <a:solidFill>
                  <a:schemeClr val="bg1">
                    <a:lumMod val="50000"/>
                  </a:schemeClr>
                </a:solidFill>
              </a:rPr>
              <a:t>Public Health implications</a:t>
            </a:r>
          </a:p>
        </p:txBody>
      </p:sp>
    </p:spTree>
    <p:extLst>
      <p:ext uri="{BB962C8B-B14F-4D97-AF65-F5344CB8AC3E}">
        <p14:creationId xmlns:p14="http://schemas.microsoft.com/office/powerpoint/2010/main" val="3480528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Relative Risk (cohort study)</a:t>
            </a:r>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20835033"/>
              </p:ext>
            </p:extLst>
          </p:nvPr>
        </p:nvGraphicFramePr>
        <p:xfrm>
          <a:off x="1295400" y="2743200"/>
          <a:ext cx="5910581" cy="1854200"/>
        </p:xfrm>
        <a:graphic>
          <a:graphicData uri="http://schemas.openxmlformats.org/drawingml/2006/table">
            <a:tbl>
              <a:tblPr firstRow="1" bandRow="1">
                <a:tableStyleId>{5C22544A-7EE6-4342-B048-85BDC9FD1C3A}</a:tableStyleId>
              </a:tblPr>
              <a:tblGrid>
                <a:gridCol w="941388"/>
                <a:gridCol w="1219200"/>
                <a:gridCol w="1219200"/>
                <a:gridCol w="1219200"/>
                <a:gridCol w="1311593"/>
              </a:tblGrid>
              <a:tr h="370840">
                <a:tc>
                  <a:txBody>
                    <a:bodyPr/>
                    <a:lstStyle/>
                    <a:p>
                      <a:r>
                        <a:rPr lang="en-CA" dirty="0" smtClean="0"/>
                        <a:t>Gene</a:t>
                      </a:r>
                      <a:endParaRPr lang="en-CA" dirty="0"/>
                    </a:p>
                  </a:txBody>
                  <a:tcPr/>
                </a:tc>
                <a:tc>
                  <a:txBody>
                    <a:bodyPr/>
                    <a:lstStyle/>
                    <a:p>
                      <a:r>
                        <a:rPr lang="en-CA" dirty="0" smtClean="0"/>
                        <a:t>Exposure</a:t>
                      </a:r>
                      <a:endParaRPr lang="en-CA" dirty="0"/>
                    </a:p>
                  </a:txBody>
                  <a:tcPr/>
                </a:tc>
                <a:tc>
                  <a:txBody>
                    <a:bodyPr/>
                    <a:lstStyle/>
                    <a:p>
                      <a:r>
                        <a:rPr lang="en-CA" dirty="0" smtClean="0"/>
                        <a:t>Notation</a:t>
                      </a:r>
                      <a:endParaRPr lang="en-CA" dirty="0"/>
                    </a:p>
                  </a:txBody>
                  <a:tcPr/>
                </a:tc>
                <a:tc>
                  <a:txBody>
                    <a:bodyPr/>
                    <a:lstStyle/>
                    <a:p>
                      <a:r>
                        <a:rPr lang="en-CA" dirty="0" smtClean="0"/>
                        <a:t>Risk</a:t>
                      </a:r>
                      <a:endParaRPr lang="en-CA" dirty="0"/>
                    </a:p>
                  </a:txBody>
                  <a:tcPr/>
                </a:tc>
                <a:tc>
                  <a:txBody>
                    <a:bodyPr/>
                    <a:lstStyle/>
                    <a:p>
                      <a:r>
                        <a:rPr lang="en-CA" dirty="0" smtClean="0"/>
                        <a:t>RR</a:t>
                      </a:r>
                      <a:endParaRPr lang="en-CA" dirty="0"/>
                    </a:p>
                  </a:txBody>
                  <a:tcPr/>
                </a:tc>
              </a:tr>
              <a:tr h="370840">
                <a:tc>
                  <a:txBody>
                    <a:bodyPr/>
                    <a:lstStyle/>
                    <a:p>
                      <a:r>
                        <a:rPr lang="en-CA" dirty="0" smtClean="0"/>
                        <a:t>Absent</a:t>
                      </a:r>
                      <a:endParaRPr lang="en-CA" dirty="0"/>
                    </a:p>
                  </a:txBody>
                  <a:tcPr/>
                </a:tc>
                <a:tc>
                  <a:txBody>
                    <a:bodyPr/>
                    <a:lstStyle/>
                    <a:p>
                      <a:r>
                        <a:rPr lang="en-CA" dirty="0" smtClean="0"/>
                        <a:t>Absent</a:t>
                      </a:r>
                      <a:endParaRPr lang="en-CA" dirty="0"/>
                    </a:p>
                  </a:txBody>
                  <a:tcPr/>
                </a:tc>
                <a:tc>
                  <a:txBody>
                    <a:bodyPr/>
                    <a:lstStyle/>
                    <a:p>
                      <a:r>
                        <a:rPr lang="en-CA" i="1" dirty="0" smtClean="0"/>
                        <a:t>r</a:t>
                      </a:r>
                      <a:r>
                        <a:rPr lang="en-CA" i="1" baseline="-25000" dirty="0" smtClean="0"/>
                        <a:t>00</a:t>
                      </a:r>
                      <a:endParaRPr lang="en-CA" i="1" baseline="-25000" dirty="0"/>
                    </a:p>
                  </a:txBody>
                  <a:tcPr/>
                </a:tc>
                <a:tc>
                  <a:txBody>
                    <a:bodyPr/>
                    <a:lstStyle/>
                    <a:p>
                      <a:r>
                        <a:rPr lang="en-CA" dirty="0" smtClean="0"/>
                        <a:t>0.021</a:t>
                      </a:r>
                      <a:endParaRPr lang="en-CA" dirty="0"/>
                    </a:p>
                  </a:txBody>
                  <a:tcPr/>
                </a:tc>
                <a:tc>
                  <a:txBody>
                    <a:bodyPr/>
                    <a:lstStyle/>
                    <a:p>
                      <a:r>
                        <a:rPr lang="en-CA" dirty="0" smtClean="0"/>
                        <a:t>1.00 (ref)</a:t>
                      </a:r>
                      <a:endParaRPr lang="en-CA" dirty="0"/>
                    </a:p>
                  </a:txBody>
                  <a:tcPr/>
                </a:tc>
              </a:tr>
              <a:tr h="370840">
                <a:tc>
                  <a:txBody>
                    <a:bodyPr/>
                    <a:lstStyle/>
                    <a:p>
                      <a:r>
                        <a:rPr lang="en-CA" dirty="0" smtClean="0"/>
                        <a:t>Absent</a:t>
                      </a:r>
                      <a:endParaRPr lang="en-CA" dirty="0"/>
                    </a:p>
                  </a:txBody>
                  <a:tcPr/>
                </a:tc>
                <a:tc>
                  <a:txBody>
                    <a:bodyPr/>
                    <a:lstStyle/>
                    <a:p>
                      <a:r>
                        <a:rPr lang="en-CA" dirty="0" smtClean="0"/>
                        <a:t>Present</a:t>
                      </a:r>
                      <a:endParaRPr lang="en-CA" dirty="0"/>
                    </a:p>
                  </a:txBody>
                  <a:tcPr/>
                </a:tc>
                <a:tc>
                  <a:txBody>
                    <a:bodyPr/>
                    <a:lstStyle/>
                    <a:p>
                      <a:r>
                        <a:rPr lang="en-CA" i="1" dirty="0" smtClean="0"/>
                        <a:t>r</a:t>
                      </a:r>
                      <a:r>
                        <a:rPr lang="en-CA" i="1" baseline="-25000" dirty="0" smtClean="0"/>
                        <a:t>10</a:t>
                      </a:r>
                      <a:endParaRPr lang="en-CA" i="1" baseline="-25000" dirty="0"/>
                    </a:p>
                  </a:txBody>
                  <a:tcPr/>
                </a:tc>
                <a:tc>
                  <a:txBody>
                    <a:bodyPr/>
                    <a:lstStyle/>
                    <a:p>
                      <a:r>
                        <a:rPr lang="en-CA" dirty="0" smtClean="0"/>
                        <a:t>0.033</a:t>
                      </a:r>
                      <a:endParaRPr lang="en-CA" dirty="0"/>
                    </a:p>
                  </a:txBody>
                  <a:tcPr/>
                </a:tc>
                <a:tc>
                  <a:txBody>
                    <a:bodyPr/>
                    <a:lstStyle/>
                    <a:p>
                      <a:r>
                        <a:rPr lang="en-CA" dirty="0" smtClean="0"/>
                        <a:t>1.57 (RR</a:t>
                      </a:r>
                      <a:r>
                        <a:rPr lang="en-CA" baseline="-25000" dirty="0" smtClean="0"/>
                        <a:t>10</a:t>
                      </a:r>
                      <a:r>
                        <a:rPr lang="en-CA" dirty="0" smtClean="0"/>
                        <a:t>)</a:t>
                      </a:r>
                      <a:endParaRPr lang="en-CA" dirty="0"/>
                    </a:p>
                  </a:txBody>
                  <a:tcPr/>
                </a:tc>
              </a:tr>
              <a:tr h="370840">
                <a:tc>
                  <a:txBody>
                    <a:bodyPr/>
                    <a:lstStyle/>
                    <a:p>
                      <a:r>
                        <a:rPr lang="en-CA" dirty="0" smtClean="0"/>
                        <a:t>Present</a:t>
                      </a:r>
                      <a:endParaRPr lang="en-CA" dirty="0"/>
                    </a:p>
                  </a:txBody>
                  <a:tcPr/>
                </a:tc>
                <a:tc>
                  <a:txBody>
                    <a:bodyPr/>
                    <a:lstStyle/>
                    <a:p>
                      <a:r>
                        <a:rPr lang="en-CA" dirty="0" smtClean="0"/>
                        <a:t>Absent</a:t>
                      </a:r>
                      <a:endParaRPr lang="en-CA" dirty="0"/>
                    </a:p>
                  </a:txBody>
                  <a:tcPr/>
                </a:tc>
                <a:tc>
                  <a:txBody>
                    <a:bodyPr/>
                    <a:lstStyle/>
                    <a:p>
                      <a:r>
                        <a:rPr lang="en-CA" i="1" dirty="0" smtClean="0"/>
                        <a:t>r</a:t>
                      </a:r>
                      <a:r>
                        <a:rPr lang="en-CA" i="1" baseline="-25000" dirty="0" smtClean="0"/>
                        <a:t>01</a:t>
                      </a:r>
                      <a:endParaRPr lang="en-CA" i="1" baseline="-25000" dirty="0"/>
                    </a:p>
                  </a:txBody>
                  <a:tcPr/>
                </a:tc>
                <a:tc>
                  <a:txBody>
                    <a:bodyPr/>
                    <a:lstStyle/>
                    <a:p>
                      <a:r>
                        <a:rPr lang="en-CA" dirty="0" smtClean="0"/>
                        <a:t>0.042</a:t>
                      </a:r>
                      <a:endParaRPr lang="en-CA" dirty="0"/>
                    </a:p>
                  </a:txBody>
                  <a:tcPr/>
                </a:tc>
                <a:tc>
                  <a:txBody>
                    <a:bodyPr/>
                    <a:lstStyle/>
                    <a:p>
                      <a:r>
                        <a:rPr lang="en-CA" dirty="0" smtClean="0"/>
                        <a:t>2.00 (RR</a:t>
                      </a:r>
                      <a:r>
                        <a:rPr lang="en-CA" baseline="-25000" dirty="0" smtClean="0"/>
                        <a:t>01</a:t>
                      </a:r>
                      <a:r>
                        <a:rPr lang="en-CA" dirty="0" smtClean="0"/>
                        <a:t>)</a:t>
                      </a:r>
                      <a:endParaRPr lang="en-CA" dirty="0"/>
                    </a:p>
                  </a:txBody>
                  <a:tcPr/>
                </a:tc>
              </a:tr>
              <a:tr h="370840">
                <a:tc>
                  <a:txBody>
                    <a:bodyPr/>
                    <a:lstStyle/>
                    <a:p>
                      <a:r>
                        <a:rPr lang="en-CA" dirty="0" smtClean="0"/>
                        <a:t>Present</a:t>
                      </a:r>
                      <a:endParaRPr lang="en-CA" dirty="0"/>
                    </a:p>
                  </a:txBody>
                  <a:tcPr/>
                </a:tc>
                <a:tc>
                  <a:txBody>
                    <a:bodyPr/>
                    <a:lstStyle/>
                    <a:p>
                      <a:r>
                        <a:rPr lang="en-CA" dirty="0" smtClean="0"/>
                        <a:t>Present</a:t>
                      </a:r>
                      <a:endParaRPr lang="en-CA" dirty="0"/>
                    </a:p>
                  </a:txBody>
                  <a:tcPr/>
                </a:tc>
                <a:tc>
                  <a:txBody>
                    <a:bodyPr/>
                    <a:lstStyle/>
                    <a:p>
                      <a:r>
                        <a:rPr lang="en-CA" i="1" dirty="0" smtClean="0"/>
                        <a:t>r</a:t>
                      </a:r>
                      <a:r>
                        <a:rPr lang="en-CA" i="1" baseline="-25000" dirty="0" smtClean="0"/>
                        <a:t>11</a:t>
                      </a:r>
                      <a:endParaRPr lang="en-CA" i="1" baseline="-25000" dirty="0"/>
                    </a:p>
                  </a:txBody>
                  <a:tcPr/>
                </a:tc>
                <a:tc>
                  <a:txBody>
                    <a:bodyPr/>
                    <a:lstStyle/>
                    <a:p>
                      <a:r>
                        <a:rPr lang="en-CA" dirty="0" smtClean="0"/>
                        <a:t>0.064</a:t>
                      </a:r>
                      <a:endParaRPr lang="en-CA" dirty="0"/>
                    </a:p>
                  </a:txBody>
                  <a:tcPr/>
                </a:tc>
                <a:tc>
                  <a:txBody>
                    <a:bodyPr/>
                    <a:lstStyle/>
                    <a:p>
                      <a:r>
                        <a:rPr lang="en-CA" dirty="0" smtClean="0"/>
                        <a:t>3.05 (RR</a:t>
                      </a:r>
                      <a:r>
                        <a:rPr lang="en-CA" baseline="-25000" dirty="0" smtClean="0"/>
                        <a:t>11</a:t>
                      </a:r>
                      <a:r>
                        <a:rPr lang="en-CA" dirty="0" smtClean="0"/>
                        <a:t>)</a:t>
                      </a:r>
                      <a:endParaRPr lang="en-CA" dirty="0"/>
                    </a:p>
                  </a:txBody>
                  <a:tcPr/>
                </a:tc>
              </a:tr>
            </a:tbl>
          </a:graphicData>
        </a:graphic>
      </p:graphicFrame>
    </p:spTree>
    <p:extLst>
      <p:ext uri="{BB962C8B-B14F-4D97-AF65-F5344CB8AC3E}">
        <p14:creationId xmlns:p14="http://schemas.microsoft.com/office/powerpoint/2010/main" val="1617310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Models of Interaction: Additive (RR)</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36831666"/>
              </p:ext>
            </p:extLst>
          </p:nvPr>
        </p:nvGraphicFramePr>
        <p:xfrm>
          <a:off x="1447800" y="2895600"/>
          <a:ext cx="7030673" cy="1483360"/>
        </p:xfrm>
        <a:graphic>
          <a:graphicData uri="http://schemas.openxmlformats.org/drawingml/2006/table">
            <a:tbl>
              <a:tblPr firstRow="1" bandRow="1">
                <a:tableStyleId>{5C22544A-7EE6-4342-B048-85BDC9FD1C3A}</a:tableStyleId>
              </a:tblPr>
              <a:tblGrid>
                <a:gridCol w="1527469"/>
                <a:gridCol w="2087880"/>
                <a:gridCol w="1887855"/>
                <a:gridCol w="1527469"/>
              </a:tblGrid>
              <a:tr h="370840">
                <a:tc>
                  <a:txBody>
                    <a:bodyPr/>
                    <a:lstStyle/>
                    <a:p>
                      <a:r>
                        <a:rPr lang="en-CA" dirty="0" smtClean="0"/>
                        <a:t>Type</a:t>
                      </a:r>
                      <a:endParaRPr lang="en-CA" dirty="0"/>
                    </a:p>
                  </a:txBody>
                  <a:tcPr/>
                </a:tc>
                <a:tc>
                  <a:txBody>
                    <a:bodyPr/>
                    <a:lstStyle/>
                    <a:p>
                      <a:r>
                        <a:rPr lang="en-CA" dirty="0" smtClean="0"/>
                        <a:t>Model</a:t>
                      </a:r>
                      <a:endParaRPr lang="en-CA" dirty="0"/>
                    </a:p>
                  </a:txBody>
                  <a:tcPr/>
                </a:tc>
                <a:tc>
                  <a:txBody>
                    <a:bodyPr/>
                    <a:lstStyle/>
                    <a:p>
                      <a:r>
                        <a:rPr lang="en-CA" dirty="0" smtClean="0"/>
                        <a:t>Example</a:t>
                      </a:r>
                      <a:endParaRPr lang="en-CA" dirty="0"/>
                    </a:p>
                  </a:txBody>
                  <a:tcPr/>
                </a:tc>
                <a:tc>
                  <a:txBody>
                    <a:bodyPr/>
                    <a:lstStyle/>
                    <a:p>
                      <a:r>
                        <a:rPr lang="en-CA" dirty="0" smtClean="0"/>
                        <a:t>Decision</a:t>
                      </a:r>
                      <a:endParaRPr lang="en-CA" dirty="0"/>
                    </a:p>
                  </a:txBody>
                  <a:tcPr/>
                </a:tc>
              </a:tr>
              <a:tr h="370840">
                <a:tc>
                  <a:txBody>
                    <a:bodyPr/>
                    <a:lstStyle/>
                    <a:p>
                      <a:r>
                        <a:rPr lang="en-CA" dirty="0" smtClean="0"/>
                        <a:t>No</a:t>
                      </a:r>
                      <a:r>
                        <a:rPr lang="en-CA" baseline="0" dirty="0" smtClean="0"/>
                        <a:t> interaction</a:t>
                      </a:r>
                      <a:endParaRPr lang="en-CA" dirty="0"/>
                    </a:p>
                  </a:txBody>
                  <a:tcPr/>
                </a:tc>
                <a:tc>
                  <a:txBody>
                    <a:bodyPr/>
                    <a:lstStyle/>
                    <a:p>
                      <a:r>
                        <a:rPr lang="en-CA" dirty="0" smtClean="0"/>
                        <a:t>RR</a:t>
                      </a:r>
                      <a:r>
                        <a:rPr lang="en-CA" baseline="-25000" dirty="0" smtClean="0"/>
                        <a:t>11</a:t>
                      </a:r>
                      <a:r>
                        <a:rPr lang="en-CA" dirty="0" smtClean="0"/>
                        <a:t>=RR</a:t>
                      </a:r>
                      <a:r>
                        <a:rPr lang="en-CA" baseline="-25000" dirty="0" smtClean="0"/>
                        <a:t>01</a:t>
                      </a:r>
                      <a:r>
                        <a:rPr lang="en-CA" dirty="0" smtClean="0"/>
                        <a:t>+ RR</a:t>
                      </a:r>
                      <a:r>
                        <a:rPr lang="en-CA" baseline="-25000" dirty="0" smtClean="0"/>
                        <a:t>10 </a:t>
                      </a:r>
                      <a:r>
                        <a:rPr lang="en-CA" dirty="0" smtClean="0"/>
                        <a:t>– 1</a:t>
                      </a:r>
                      <a:endParaRPr lang="en-CA" dirty="0"/>
                    </a:p>
                  </a:txBody>
                  <a:tcPr/>
                </a:tc>
                <a:tc>
                  <a:txBody>
                    <a:bodyPr/>
                    <a:lstStyle/>
                    <a:p>
                      <a:r>
                        <a:rPr lang="en-CA" dirty="0" smtClean="0"/>
                        <a:t>3.05 = 2.00 + 1.57</a:t>
                      </a:r>
                      <a:endParaRPr lang="en-CA" dirty="0"/>
                    </a:p>
                  </a:txBody>
                  <a:tcPr/>
                </a:tc>
                <a:tc>
                  <a:txBody>
                    <a:bodyPr/>
                    <a:lstStyle/>
                    <a:p>
                      <a:r>
                        <a:rPr lang="en-CA" dirty="0" smtClean="0"/>
                        <a:t>False</a:t>
                      </a:r>
                      <a:endParaRPr lang="en-CA" dirty="0"/>
                    </a:p>
                  </a:txBody>
                  <a:tcPr/>
                </a:tc>
              </a:tr>
              <a:tr h="370840">
                <a:tc>
                  <a:txBody>
                    <a:bodyPr/>
                    <a:lstStyle/>
                    <a:p>
                      <a:r>
                        <a:rPr lang="en-CA" dirty="0" smtClean="0"/>
                        <a:t>Synergistic</a:t>
                      </a:r>
                      <a:endParaRPr lang="en-CA" dirty="0"/>
                    </a:p>
                  </a:txBody>
                  <a:tcPr/>
                </a:tc>
                <a:tc>
                  <a:txBody>
                    <a:bodyPr/>
                    <a:lstStyle/>
                    <a:p>
                      <a:r>
                        <a:rPr lang="en-CA" dirty="0" smtClean="0"/>
                        <a:t>RR</a:t>
                      </a:r>
                      <a:r>
                        <a:rPr lang="en-CA" baseline="-25000" dirty="0" smtClean="0"/>
                        <a:t>11</a:t>
                      </a:r>
                      <a:r>
                        <a:rPr lang="en-CA" dirty="0" smtClean="0"/>
                        <a:t>&gt;RR</a:t>
                      </a:r>
                      <a:r>
                        <a:rPr lang="en-CA" baseline="-25000" dirty="0" smtClean="0"/>
                        <a:t>01</a:t>
                      </a:r>
                      <a:r>
                        <a:rPr lang="en-CA" dirty="0" smtClean="0"/>
                        <a:t>+ RR</a:t>
                      </a:r>
                      <a:r>
                        <a:rPr lang="en-CA" baseline="-25000" dirty="0" smtClean="0"/>
                        <a:t>10 </a:t>
                      </a:r>
                      <a:r>
                        <a:rPr lang="en-CA" dirty="0" smtClean="0"/>
                        <a:t>– 1</a:t>
                      </a:r>
                      <a:endParaRPr lang="en-CA" dirty="0"/>
                    </a:p>
                  </a:txBody>
                  <a:tcPr/>
                </a:tc>
                <a:tc>
                  <a:txBody>
                    <a:bodyPr/>
                    <a:lstStyle/>
                    <a:p>
                      <a:r>
                        <a:rPr lang="en-CA" dirty="0" smtClean="0"/>
                        <a:t>3.05 &gt;</a:t>
                      </a:r>
                      <a:r>
                        <a:rPr lang="en-CA" baseline="0" dirty="0" smtClean="0"/>
                        <a:t> 2.00 + 1.57</a:t>
                      </a:r>
                      <a:endParaRPr lang="en-CA" dirty="0"/>
                    </a:p>
                  </a:txBody>
                  <a:tcPr/>
                </a:tc>
                <a:tc>
                  <a:txBody>
                    <a:bodyPr/>
                    <a:lstStyle/>
                    <a:p>
                      <a:r>
                        <a:rPr lang="en-CA" dirty="0" smtClean="0"/>
                        <a:t>False</a:t>
                      </a:r>
                      <a:endParaRPr lang="en-CA" dirty="0"/>
                    </a:p>
                  </a:txBody>
                  <a:tcPr/>
                </a:tc>
              </a:tr>
              <a:tr h="370840">
                <a:tc>
                  <a:txBody>
                    <a:bodyPr/>
                    <a:lstStyle/>
                    <a:p>
                      <a:r>
                        <a:rPr lang="en-CA" dirty="0" smtClean="0"/>
                        <a:t>Antagonistic</a:t>
                      </a:r>
                      <a:endParaRPr lang="en-CA" dirty="0"/>
                    </a:p>
                  </a:txBody>
                  <a:tcPr/>
                </a:tc>
                <a:tc>
                  <a:txBody>
                    <a:bodyPr/>
                    <a:lstStyle/>
                    <a:p>
                      <a:r>
                        <a:rPr lang="en-CA" dirty="0" smtClean="0"/>
                        <a:t>RR</a:t>
                      </a:r>
                      <a:r>
                        <a:rPr lang="en-CA" baseline="-25000" dirty="0" smtClean="0"/>
                        <a:t>11</a:t>
                      </a:r>
                      <a:r>
                        <a:rPr lang="en-CA" dirty="0" smtClean="0"/>
                        <a:t>&lt;RR</a:t>
                      </a:r>
                      <a:r>
                        <a:rPr lang="en-CA" baseline="-25000" dirty="0" smtClean="0"/>
                        <a:t>01</a:t>
                      </a:r>
                      <a:r>
                        <a:rPr lang="en-CA" dirty="0" smtClean="0"/>
                        <a:t>+ RR</a:t>
                      </a:r>
                      <a:r>
                        <a:rPr lang="en-CA" baseline="-25000" dirty="0" smtClean="0"/>
                        <a:t>10 </a:t>
                      </a:r>
                      <a:r>
                        <a:rPr lang="en-CA" dirty="0" smtClean="0"/>
                        <a:t>– 1 </a:t>
                      </a:r>
                      <a:endParaRPr lang="en-CA" dirty="0"/>
                    </a:p>
                  </a:txBody>
                  <a:tcPr/>
                </a:tc>
                <a:tc>
                  <a:txBody>
                    <a:bodyPr/>
                    <a:lstStyle/>
                    <a:p>
                      <a:r>
                        <a:rPr lang="en-CA" dirty="0" smtClean="0"/>
                        <a:t>3.05 &lt; 2.00 + 1.57</a:t>
                      </a:r>
                      <a:endParaRPr lang="en-CA" dirty="0"/>
                    </a:p>
                  </a:txBody>
                  <a:tcPr/>
                </a:tc>
                <a:tc>
                  <a:txBody>
                    <a:bodyPr/>
                    <a:lstStyle/>
                    <a:p>
                      <a:r>
                        <a:rPr lang="en-CA" dirty="0" smtClean="0"/>
                        <a:t>True</a:t>
                      </a:r>
                      <a:endParaRPr lang="en-CA" dirty="0"/>
                    </a:p>
                  </a:txBody>
                  <a:tcPr/>
                </a:tc>
              </a:tr>
            </a:tbl>
          </a:graphicData>
        </a:graphic>
      </p:graphicFrame>
      <p:sp>
        <p:nvSpPr>
          <p:cNvPr id="6" name="TextBox 5"/>
          <p:cNvSpPr txBox="1"/>
          <p:nvPr/>
        </p:nvSpPr>
        <p:spPr>
          <a:xfrm>
            <a:off x="6019800" y="4495800"/>
            <a:ext cx="593432" cy="369332"/>
          </a:xfrm>
          <a:prstGeom prst="rect">
            <a:avLst/>
          </a:prstGeom>
          <a:noFill/>
        </p:spPr>
        <p:txBody>
          <a:bodyPr wrap="none" rtlCol="0">
            <a:spAutoFit/>
          </a:bodyPr>
          <a:lstStyle/>
          <a:p>
            <a:r>
              <a:rPr lang="en-CA" dirty="0" smtClean="0"/>
              <a:t>3.57</a:t>
            </a:r>
            <a:endParaRPr lang="en-CA" dirty="0"/>
          </a:p>
        </p:txBody>
      </p:sp>
      <p:sp>
        <p:nvSpPr>
          <p:cNvPr id="7" name="TextBox 6"/>
          <p:cNvSpPr txBox="1"/>
          <p:nvPr/>
        </p:nvSpPr>
        <p:spPr>
          <a:xfrm>
            <a:off x="1988103" y="5105400"/>
            <a:ext cx="5314275" cy="1200329"/>
          </a:xfrm>
          <a:prstGeom prst="rect">
            <a:avLst/>
          </a:prstGeom>
          <a:noFill/>
        </p:spPr>
        <p:txBody>
          <a:bodyPr wrap="none" rtlCol="0">
            <a:spAutoFit/>
          </a:bodyPr>
          <a:lstStyle/>
          <a:p>
            <a:pPr algn="ctr"/>
            <a:r>
              <a:rPr lang="en-US" sz="2400" b="1" dirty="0" smtClean="0">
                <a:latin typeface="Comic Sans MS" pitchFamily="66" charset="0"/>
              </a:rPr>
              <a:t>RR</a:t>
            </a:r>
            <a:r>
              <a:rPr lang="en-US" sz="2400" b="1" baseline="-25000" dirty="0" smtClean="0">
                <a:latin typeface="Comic Sans MS" pitchFamily="66" charset="0"/>
              </a:rPr>
              <a:t>11</a:t>
            </a:r>
            <a:r>
              <a:rPr lang="en-US" sz="2400" b="1" dirty="0" smtClean="0">
                <a:latin typeface="Comic Sans MS" pitchFamily="66" charset="0"/>
              </a:rPr>
              <a:t>= 10.0 = 5.0</a:t>
            </a:r>
            <a:r>
              <a:rPr lang="en-US" sz="2400" b="1" baseline="-25000" dirty="0" smtClean="0">
                <a:latin typeface="Comic Sans MS" pitchFamily="66" charset="0"/>
              </a:rPr>
              <a:t>01</a:t>
            </a:r>
            <a:r>
              <a:rPr lang="en-US" sz="2400" b="1" dirty="0" smtClean="0">
                <a:latin typeface="Comic Sans MS" pitchFamily="66" charset="0"/>
              </a:rPr>
              <a:t> + 6.0</a:t>
            </a:r>
            <a:r>
              <a:rPr lang="en-US" sz="2400" b="1" baseline="-25000" dirty="0" smtClean="0">
                <a:latin typeface="Comic Sans MS" pitchFamily="66" charset="0"/>
              </a:rPr>
              <a:t>10 </a:t>
            </a:r>
            <a:r>
              <a:rPr lang="en-US" sz="2400" b="1" dirty="0" smtClean="0">
                <a:latin typeface="Comic Sans MS" pitchFamily="66" charset="0"/>
              </a:rPr>
              <a:t>-1	</a:t>
            </a:r>
          </a:p>
          <a:p>
            <a:pPr algn="ctr"/>
            <a:r>
              <a:rPr lang="en-US" sz="2400" dirty="0" smtClean="0">
                <a:latin typeface="Comic Sans MS" pitchFamily="66" charset="0"/>
              </a:rPr>
              <a:t>expected result for additive effect</a:t>
            </a:r>
          </a:p>
          <a:p>
            <a:pPr algn="ctr"/>
            <a:r>
              <a:rPr lang="en-US" sz="2400" dirty="0" smtClean="0">
                <a:latin typeface="Comic Sans MS" pitchFamily="66" charset="0"/>
              </a:rPr>
              <a:t>no interaction on additive scale</a:t>
            </a:r>
            <a:endParaRPr lang="en-US" sz="2400" dirty="0">
              <a:latin typeface="Comic Sans MS" pitchFamily="66" charset="0"/>
            </a:endParaRPr>
          </a:p>
        </p:txBody>
      </p:sp>
    </p:spTree>
    <p:extLst>
      <p:ext uri="{BB962C8B-B14F-4D97-AF65-F5344CB8AC3E}">
        <p14:creationId xmlns:p14="http://schemas.microsoft.com/office/powerpoint/2010/main" val="30492071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Effect measures in Genetic Epidemiology</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685800"/>
          </a:xfrm>
        </p:spPr>
        <p:txBody>
          <a:bodyPr/>
          <a:lstStyle/>
          <a:p>
            <a:r>
              <a:rPr lang="en-US" dirty="0" smtClean="0"/>
              <a:t>Models of Interaction: Multiplicative (RR)</a:t>
            </a:r>
          </a:p>
          <a:p>
            <a:pP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48554464"/>
              </p:ext>
            </p:extLst>
          </p:nvPr>
        </p:nvGraphicFramePr>
        <p:xfrm>
          <a:off x="1447800" y="2895600"/>
          <a:ext cx="7030673" cy="1483360"/>
        </p:xfrm>
        <a:graphic>
          <a:graphicData uri="http://schemas.openxmlformats.org/drawingml/2006/table">
            <a:tbl>
              <a:tblPr firstRow="1" bandRow="1">
                <a:tableStyleId>{5C22544A-7EE6-4342-B048-85BDC9FD1C3A}</a:tableStyleId>
              </a:tblPr>
              <a:tblGrid>
                <a:gridCol w="1527469"/>
                <a:gridCol w="2087880"/>
                <a:gridCol w="1887855"/>
                <a:gridCol w="1527469"/>
              </a:tblGrid>
              <a:tr h="370840">
                <a:tc>
                  <a:txBody>
                    <a:bodyPr/>
                    <a:lstStyle/>
                    <a:p>
                      <a:r>
                        <a:rPr lang="en-CA" dirty="0" smtClean="0"/>
                        <a:t>Type</a:t>
                      </a:r>
                      <a:endParaRPr lang="en-CA" dirty="0"/>
                    </a:p>
                  </a:txBody>
                  <a:tcPr/>
                </a:tc>
                <a:tc>
                  <a:txBody>
                    <a:bodyPr/>
                    <a:lstStyle/>
                    <a:p>
                      <a:r>
                        <a:rPr lang="en-CA" dirty="0" smtClean="0"/>
                        <a:t>Model</a:t>
                      </a:r>
                      <a:endParaRPr lang="en-CA" dirty="0"/>
                    </a:p>
                  </a:txBody>
                  <a:tcPr/>
                </a:tc>
                <a:tc>
                  <a:txBody>
                    <a:bodyPr/>
                    <a:lstStyle/>
                    <a:p>
                      <a:r>
                        <a:rPr lang="en-CA" dirty="0" smtClean="0"/>
                        <a:t>Example</a:t>
                      </a:r>
                      <a:endParaRPr lang="en-CA" dirty="0"/>
                    </a:p>
                  </a:txBody>
                  <a:tcPr/>
                </a:tc>
                <a:tc>
                  <a:txBody>
                    <a:bodyPr/>
                    <a:lstStyle/>
                    <a:p>
                      <a:r>
                        <a:rPr lang="en-CA" dirty="0" smtClean="0"/>
                        <a:t>Decision</a:t>
                      </a:r>
                      <a:endParaRPr lang="en-CA" dirty="0"/>
                    </a:p>
                  </a:txBody>
                  <a:tcPr/>
                </a:tc>
              </a:tr>
              <a:tr h="370840">
                <a:tc>
                  <a:txBody>
                    <a:bodyPr/>
                    <a:lstStyle/>
                    <a:p>
                      <a:r>
                        <a:rPr lang="en-CA" dirty="0" smtClean="0"/>
                        <a:t>No</a:t>
                      </a:r>
                      <a:r>
                        <a:rPr lang="en-CA" baseline="0" dirty="0" smtClean="0"/>
                        <a:t> interaction</a:t>
                      </a:r>
                      <a:endParaRPr lang="en-CA" dirty="0"/>
                    </a:p>
                  </a:txBody>
                  <a:tcPr/>
                </a:tc>
                <a:tc>
                  <a:txBody>
                    <a:bodyPr/>
                    <a:lstStyle/>
                    <a:p>
                      <a:r>
                        <a:rPr lang="en-CA" dirty="0" smtClean="0"/>
                        <a:t>RR</a:t>
                      </a:r>
                      <a:r>
                        <a:rPr lang="en-CA" baseline="-25000" dirty="0" smtClean="0"/>
                        <a:t>11</a:t>
                      </a:r>
                      <a:r>
                        <a:rPr lang="en-CA" dirty="0" smtClean="0"/>
                        <a:t>=RR</a:t>
                      </a:r>
                      <a:r>
                        <a:rPr lang="en-CA" baseline="-25000" dirty="0" smtClean="0"/>
                        <a:t>01 </a:t>
                      </a:r>
                      <a:r>
                        <a:rPr lang="en-CA" dirty="0" smtClean="0"/>
                        <a:t>× RR</a:t>
                      </a:r>
                      <a:r>
                        <a:rPr lang="en-CA" baseline="-25000" dirty="0" smtClean="0"/>
                        <a:t>10</a:t>
                      </a:r>
                      <a:endParaRPr lang="en-CA" dirty="0"/>
                    </a:p>
                  </a:txBody>
                  <a:tcPr/>
                </a:tc>
                <a:tc>
                  <a:txBody>
                    <a:bodyPr/>
                    <a:lstStyle/>
                    <a:p>
                      <a:r>
                        <a:rPr lang="en-CA" dirty="0" smtClean="0"/>
                        <a:t>3.05 = 2.00 × 1.57</a:t>
                      </a:r>
                      <a:endParaRPr lang="en-CA" dirty="0"/>
                    </a:p>
                  </a:txBody>
                  <a:tcPr/>
                </a:tc>
                <a:tc>
                  <a:txBody>
                    <a:bodyPr/>
                    <a:lstStyle/>
                    <a:p>
                      <a:r>
                        <a:rPr lang="en-CA" dirty="0" smtClean="0"/>
                        <a:t>False</a:t>
                      </a:r>
                      <a:endParaRPr lang="en-CA" dirty="0"/>
                    </a:p>
                  </a:txBody>
                  <a:tcPr/>
                </a:tc>
              </a:tr>
              <a:tr h="370840">
                <a:tc>
                  <a:txBody>
                    <a:bodyPr/>
                    <a:lstStyle/>
                    <a:p>
                      <a:r>
                        <a:rPr lang="en-CA" dirty="0" smtClean="0"/>
                        <a:t>Synergistic</a:t>
                      </a:r>
                      <a:endParaRPr lang="en-CA" dirty="0"/>
                    </a:p>
                  </a:txBody>
                  <a:tcPr/>
                </a:tc>
                <a:tc>
                  <a:txBody>
                    <a:bodyPr/>
                    <a:lstStyle/>
                    <a:p>
                      <a:r>
                        <a:rPr lang="en-CA" dirty="0" smtClean="0"/>
                        <a:t>RR</a:t>
                      </a:r>
                      <a:r>
                        <a:rPr lang="en-CA" baseline="-25000" dirty="0" smtClean="0"/>
                        <a:t>11</a:t>
                      </a:r>
                      <a:r>
                        <a:rPr lang="en-CA" dirty="0" smtClean="0"/>
                        <a:t>&gt;RR</a:t>
                      </a:r>
                      <a:r>
                        <a:rPr lang="en-CA" baseline="-25000" dirty="0" smtClean="0"/>
                        <a:t>01 </a:t>
                      </a:r>
                      <a:r>
                        <a:rPr lang="en-CA" dirty="0" smtClean="0"/>
                        <a:t>× RR</a:t>
                      </a:r>
                      <a:r>
                        <a:rPr lang="en-CA" baseline="-25000" dirty="0" smtClean="0"/>
                        <a:t>10 </a:t>
                      </a:r>
                      <a:endParaRPr lang="en-CA" dirty="0"/>
                    </a:p>
                  </a:txBody>
                  <a:tcPr/>
                </a:tc>
                <a:tc>
                  <a:txBody>
                    <a:bodyPr/>
                    <a:lstStyle/>
                    <a:p>
                      <a:r>
                        <a:rPr lang="en-CA" dirty="0" smtClean="0"/>
                        <a:t>3.05 &gt;</a:t>
                      </a:r>
                      <a:r>
                        <a:rPr lang="en-CA" baseline="0" dirty="0" smtClean="0"/>
                        <a:t> 2.00 </a:t>
                      </a:r>
                      <a:r>
                        <a:rPr lang="en-CA" dirty="0" smtClean="0"/>
                        <a:t>×</a:t>
                      </a:r>
                      <a:r>
                        <a:rPr lang="en-CA" baseline="0" dirty="0" smtClean="0"/>
                        <a:t> 1.57</a:t>
                      </a:r>
                      <a:endParaRPr lang="en-CA" dirty="0"/>
                    </a:p>
                  </a:txBody>
                  <a:tcPr/>
                </a:tc>
                <a:tc>
                  <a:txBody>
                    <a:bodyPr/>
                    <a:lstStyle/>
                    <a:p>
                      <a:r>
                        <a:rPr lang="en-CA" dirty="0" smtClean="0"/>
                        <a:t>False</a:t>
                      </a:r>
                      <a:endParaRPr lang="en-CA" dirty="0"/>
                    </a:p>
                  </a:txBody>
                  <a:tcPr/>
                </a:tc>
              </a:tr>
              <a:tr h="370840">
                <a:tc>
                  <a:txBody>
                    <a:bodyPr/>
                    <a:lstStyle/>
                    <a:p>
                      <a:r>
                        <a:rPr lang="en-CA" dirty="0" smtClean="0"/>
                        <a:t>Antagonistic</a:t>
                      </a:r>
                      <a:endParaRPr lang="en-CA" dirty="0"/>
                    </a:p>
                  </a:txBody>
                  <a:tcPr/>
                </a:tc>
                <a:tc>
                  <a:txBody>
                    <a:bodyPr/>
                    <a:lstStyle/>
                    <a:p>
                      <a:r>
                        <a:rPr lang="en-CA" dirty="0" smtClean="0"/>
                        <a:t>RR</a:t>
                      </a:r>
                      <a:r>
                        <a:rPr lang="en-CA" baseline="-25000" dirty="0" smtClean="0"/>
                        <a:t>11</a:t>
                      </a:r>
                      <a:r>
                        <a:rPr lang="en-CA" dirty="0" smtClean="0"/>
                        <a:t>&lt;RR</a:t>
                      </a:r>
                      <a:r>
                        <a:rPr lang="en-CA" baseline="-25000" dirty="0" smtClean="0"/>
                        <a:t>01 </a:t>
                      </a:r>
                      <a:r>
                        <a:rPr lang="en-CA" dirty="0" smtClean="0"/>
                        <a:t>× RR</a:t>
                      </a:r>
                      <a:r>
                        <a:rPr lang="en-CA" baseline="-25000" dirty="0" smtClean="0"/>
                        <a:t>10 </a:t>
                      </a:r>
                      <a:endParaRPr lang="en-CA" dirty="0"/>
                    </a:p>
                  </a:txBody>
                  <a:tcPr/>
                </a:tc>
                <a:tc>
                  <a:txBody>
                    <a:bodyPr/>
                    <a:lstStyle/>
                    <a:p>
                      <a:r>
                        <a:rPr lang="en-CA" dirty="0" smtClean="0"/>
                        <a:t>3.05 &lt; 2.00 × 1.57</a:t>
                      </a:r>
                      <a:endParaRPr lang="en-CA" dirty="0"/>
                    </a:p>
                  </a:txBody>
                  <a:tcPr/>
                </a:tc>
                <a:tc>
                  <a:txBody>
                    <a:bodyPr/>
                    <a:lstStyle/>
                    <a:p>
                      <a:r>
                        <a:rPr lang="en-CA" dirty="0" smtClean="0"/>
                        <a:t>True</a:t>
                      </a:r>
                      <a:endParaRPr lang="en-CA" dirty="0"/>
                    </a:p>
                  </a:txBody>
                  <a:tcPr/>
                </a:tc>
              </a:tr>
            </a:tbl>
          </a:graphicData>
        </a:graphic>
      </p:graphicFrame>
      <p:sp>
        <p:nvSpPr>
          <p:cNvPr id="6" name="TextBox 5"/>
          <p:cNvSpPr txBox="1"/>
          <p:nvPr/>
        </p:nvSpPr>
        <p:spPr>
          <a:xfrm>
            <a:off x="6019800" y="4495800"/>
            <a:ext cx="593432" cy="369332"/>
          </a:xfrm>
          <a:prstGeom prst="rect">
            <a:avLst/>
          </a:prstGeom>
          <a:noFill/>
        </p:spPr>
        <p:txBody>
          <a:bodyPr wrap="none" rtlCol="0">
            <a:spAutoFit/>
          </a:bodyPr>
          <a:lstStyle/>
          <a:p>
            <a:r>
              <a:rPr lang="en-CA" dirty="0" smtClean="0"/>
              <a:t>3.14</a:t>
            </a:r>
            <a:endParaRPr lang="en-CA" dirty="0"/>
          </a:p>
        </p:txBody>
      </p:sp>
      <p:sp>
        <p:nvSpPr>
          <p:cNvPr id="7" name="TextBox 6"/>
          <p:cNvSpPr txBox="1"/>
          <p:nvPr/>
        </p:nvSpPr>
        <p:spPr>
          <a:xfrm>
            <a:off x="1711854" y="5181600"/>
            <a:ext cx="6075702" cy="1200329"/>
          </a:xfrm>
          <a:prstGeom prst="rect">
            <a:avLst/>
          </a:prstGeom>
          <a:noFill/>
        </p:spPr>
        <p:txBody>
          <a:bodyPr wrap="none" rtlCol="0">
            <a:spAutoFit/>
          </a:bodyPr>
          <a:lstStyle/>
          <a:p>
            <a:pPr algn="ctr"/>
            <a:r>
              <a:rPr lang="en-US" sz="2400" b="1" dirty="0" smtClean="0">
                <a:latin typeface="Comic Sans MS" pitchFamily="66" charset="0"/>
              </a:rPr>
              <a:t>RR</a:t>
            </a:r>
            <a:r>
              <a:rPr lang="en-US" sz="2400" b="1" baseline="-25000" dirty="0" smtClean="0">
                <a:latin typeface="Comic Sans MS" pitchFamily="66" charset="0"/>
              </a:rPr>
              <a:t>11</a:t>
            </a:r>
            <a:r>
              <a:rPr lang="en-US" sz="2400" b="1" dirty="0" smtClean="0">
                <a:latin typeface="Comic Sans MS" pitchFamily="66" charset="0"/>
              </a:rPr>
              <a:t>= 10 = 2</a:t>
            </a:r>
            <a:r>
              <a:rPr lang="en-US" sz="2400" b="1" baseline="-25000" dirty="0" smtClean="0">
                <a:latin typeface="Comic Sans MS" pitchFamily="66" charset="0"/>
              </a:rPr>
              <a:t>01</a:t>
            </a:r>
            <a:r>
              <a:rPr lang="en-US" sz="2400" b="1" dirty="0" smtClean="0">
                <a:latin typeface="Comic Sans MS" pitchFamily="66" charset="0"/>
              </a:rPr>
              <a:t> x  5</a:t>
            </a:r>
            <a:r>
              <a:rPr lang="en-US" sz="2400" b="1" baseline="-25000" dirty="0" smtClean="0">
                <a:latin typeface="Comic Sans MS" pitchFamily="66" charset="0"/>
              </a:rPr>
              <a:t>10</a:t>
            </a:r>
            <a:r>
              <a:rPr lang="en-US" sz="2400" b="1" dirty="0" smtClean="0">
                <a:latin typeface="Comic Sans MS" pitchFamily="66" charset="0"/>
              </a:rPr>
              <a:t> </a:t>
            </a:r>
          </a:p>
          <a:p>
            <a:pPr algn="ctr"/>
            <a:r>
              <a:rPr lang="en-US" sz="2400" dirty="0" smtClean="0">
                <a:latin typeface="Comic Sans MS" pitchFamily="66" charset="0"/>
              </a:rPr>
              <a:t>expected result for multiplicative effect</a:t>
            </a:r>
          </a:p>
          <a:p>
            <a:pPr algn="ctr"/>
            <a:r>
              <a:rPr lang="en-US" sz="2400" dirty="0" smtClean="0">
                <a:latin typeface="Comic Sans MS" pitchFamily="66" charset="0"/>
              </a:rPr>
              <a:t>no interaction on multiplicative scale</a:t>
            </a:r>
            <a:endParaRPr lang="en-US" sz="2400" dirty="0">
              <a:latin typeface="Comic Sans MS" pitchFamily="66" charset="0"/>
            </a:endParaRPr>
          </a:p>
        </p:txBody>
      </p:sp>
    </p:spTree>
    <p:extLst>
      <p:ext uri="{BB962C8B-B14F-4D97-AF65-F5344CB8AC3E}">
        <p14:creationId xmlns:p14="http://schemas.microsoft.com/office/powerpoint/2010/main" val="991804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a:bodyPr>
          <a:lstStyle/>
          <a:p>
            <a:pPr eaLnBrk="1" hangingPunct="1"/>
            <a:r>
              <a:rPr lang="en-US" altLang="en-US" sz="4000" dirty="0" smtClean="0">
                <a:solidFill>
                  <a:schemeClr val="tx2"/>
                </a:solidFill>
                <a:effectLst>
                  <a:outerShdw blurRad="38100" dist="38100" dir="2700000" algn="tl">
                    <a:srgbClr val="000000">
                      <a:alpha val="43137"/>
                    </a:srgbClr>
                  </a:outerShdw>
                </a:effectLst>
              </a:rPr>
              <a:t>A more striking example</a:t>
            </a:r>
          </a:p>
        </p:txBody>
      </p:sp>
      <p:sp>
        <p:nvSpPr>
          <p:cNvPr id="40963" name="Rectangle 3"/>
          <p:cNvSpPr>
            <a:spLocks noGrp="1" noChangeArrowheads="1"/>
          </p:cNvSpPr>
          <p:nvPr>
            <p:ph type="body" idx="4294967295"/>
          </p:nvPr>
        </p:nvSpPr>
        <p:spPr>
          <a:xfrm>
            <a:off x="323850" y="1628775"/>
            <a:ext cx="8621713" cy="477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smtClean="0">
                <a:effectLst/>
              </a:rPr>
              <a:t>Association between OCP and VT has been known since early 1960s</a:t>
            </a:r>
          </a:p>
          <a:p>
            <a:pPr eaLnBrk="1" hangingPunct="1"/>
            <a:endParaRPr lang="en-US" altLang="en-US" sz="2800" smtClean="0">
              <a:effectLst/>
            </a:endParaRPr>
          </a:p>
          <a:p>
            <a:pPr eaLnBrk="1" hangingPunct="1"/>
            <a:r>
              <a:rPr lang="en-US" altLang="en-US" sz="2800" smtClean="0">
                <a:effectLst/>
              </a:rPr>
              <a:t>Led to development of OCP with lower estrogen content</a:t>
            </a:r>
          </a:p>
          <a:p>
            <a:pPr lvl="1" eaLnBrk="1" hangingPunct="1"/>
            <a:r>
              <a:rPr lang="en-US" altLang="en-US" sz="2400" smtClean="0">
                <a:effectLst/>
              </a:rPr>
              <a:t>Incidence of VT is ~12 to 34 / 10,000 in OCP users</a:t>
            </a:r>
          </a:p>
          <a:p>
            <a:pPr eaLnBrk="1" hangingPunct="1"/>
            <a:endParaRPr lang="en-US" altLang="en-US" sz="2800" smtClean="0">
              <a:effectLst/>
            </a:endParaRPr>
          </a:p>
          <a:p>
            <a:pPr eaLnBrk="1" hangingPunct="1"/>
            <a:r>
              <a:rPr lang="en-US" altLang="en-US" sz="2800" smtClean="0">
                <a:effectLst/>
              </a:rPr>
              <a:t>Risk of VT is highest during the 1</a:t>
            </a:r>
            <a:r>
              <a:rPr lang="en-US" altLang="en-US" sz="2800" baseline="30000" smtClean="0">
                <a:effectLst/>
              </a:rPr>
              <a:t>st</a:t>
            </a:r>
            <a:r>
              <a:rPr lang="en-US" altLang="en-US" sz="2800" smtClean="0">
                <a:effectLst/>
              </a:rPr>
              <a:t> year of exposure</a:t>
            </a:r>
          </a:p>
        </p:txBody>
      </p:sp>
      <p:sp>
        <p:nvSpPr>
          <p:cNvPr id="4" name="TextBox 3"/>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Tree>
    <p:extLst>
      <p:ext uri="{BB962C8B-B14F-4D97-AF65-F5344CB8AC3E}">
        <p14:creationId xmlns:p14="http://schemas.microsoft.com/office/powerpoint/2010/main" val="1109680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68313" y="188913"/>
            <a:ext cx="8229600" cy="55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pPr eaLnBrk="1" hangingPunct="1"/>
            <a:r>
              <a:rPr lang="en-US" altLang="en-US" sz="4000" dirty="0" smtClean="0">
                <a:solidFill>
                  <a:schemeClr val="tx2"/>
                </a:solidFill>
                <a:effectLst>
                  <a:outerShdw blurRad="38100" dist="38100" dir="2700000" algn="tl">
                    <a:srgbClr val="000000">
                      <a:alpha val="43137"/>
                    </a:srgbClr>
                  </a:outerShdw>
                </a:effectLst>
              </a:rPr>
              <a:t>Factor V Leiden Mutations</a:t>
            </a:r>
          </a:p>
        </p:txBody>
      </p:sp>
      <p:sp>
        <p:nvSpPr>
          <p:cNvPr id="41987" name="Rectangle 3"/>
          <p:cNvSpPr>
            <a:spLocks noGrp="1" noChangeArrowheads="1"/>
          </p:cNvSpPr>
          <p:nvPr>
            <p:ph type="body" idx="4294967295"/>
          </p:nvPr>
        </p:nvSpPr>
        <p:spPr>
          <a:xfrm>
            <a:off x="323850" y="1052513"/>
            <a:ext cx="835183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2800" smtClean="0">
                <a:effectLst/>
              </a:rPr>
              <a:t>R506Q mutation – amino acid substitution</a:t>
            </a:r>
          </a:p>
          <a:p>
            <a:pPr eaLnBrk="1" hangingPunct="1">
              <a:lnSpc>
                <a:spcPct val="80000"/>
              </a:lnSpc>
            </a:pPr>
            <a:endParaRPr lang="en-US" altLang="en-US" sz="2800" smtClean="0">
              <a:effectLst/>
            </a:endParaRPr>
          </a:p>
          <a:p>
            <a:pPr eaLnBrk="1" hangingPunct="1">
              <a:lnSpc>
                <a:spcPct val="80000"/>
              </a:lnSpc>
            </a:pPr>
            <a:r>
              <a:rPr lang="en-US" altLang="en-US" sz="2800" smtClean="0">
                <a:effectLst/>
              </a:rPr>
              <a:t>Geographic variation in mutation prevalence</a:t>
            </a:r>
          </a:p>
          <a:p>
            <a:pPr lvl="1" eaLnBrk="1" hangingPunct="1">
              <a:lnSpc>
                <a:spcPct val="80000"/>
              </a:lnSpc>
            </a:pPr>
            <a:r>
              <a:rPr lang="en-US" altLang="en-US" sz="2400" smtClean="0">
                <a:effectLst/>
              </a:rPr>
              <a:t>Frequency of the mutation in Caucasians is~2% to 10%</a:t>
            </a:r>
          </a:p>
          <a:p>
            <a:pPr lvl="1" eaLnBrk="1" hangingPunct="1">
              <a:lnSpc>
                <a:spcPct val="80000"/>
              </a:lnSpc>
            </a:pPr>
            <a:r>
              <a:rPr lang="en-US" altLang="en-US" sz="2400" smtClean="0">
                <a:effectLst/>
              </a:rPr>
              <a:t>Rare in African and Asians</a:t>
            </a:r>
          </a:p>
          <a:p>
            <a:pPr eaLnBrk="1" hangingPunct="1">
              <a:lnSpc>
                <a:spcPct val="80000"/>
              </a:lnSpc>
            </a:pPr>
            <a:endParaRPr lang="en-US" altLang="en-US" sz="2800" smtClean="0">
              <a:effectLst/>
            </a:endParaRPr>
          </a:p>
          <a:p>
            <a:pPr eaLnBrk="1" hangingPunct="1">
              <a:lnSpc>
                <a:spcPct val="80000"/>
              </a:lnSpc>
            </a:pPr>
            <a:r>
              <a:rPr lang="en-US" altLang="en-US" sz="2800" smtClean="0">
                <a:effectLst/>
              </a:rPr>
              <a:t>Prevalence among individuals with VT</a:t>
            </a:r>
          </a:p>
          <a:p>
            <a:pPr lvl="1" eaLnBrk="1" hangingPunct="1">
              <a:lnSpc>
                <a:spcPct val="80000"/>
              </a:lnSpc>
            </a:pPr>
            <a:r>
              <a:rPr lang="en-US" altLang="en-US" sz="2400" smtClean="0">
                <a:effectLst/>
              </a:rPr>
              <a:t>14% to 21% have the mutation</a:t>
            </a:r>
          </a:p>
          <a:p>
            <a:pPr eaLnBrk="1" hangingPunct="1">
              <a:lnSpc>
                <a:spcPct val="80000"/>
              </a:lnSpc>
            </a:pPr>
            <a:endParaRPr lang="en-US" altLang="en-US" sz="2800" smtClean="0">
              <a:effectLst/>
            </a:endParaRPr>
          </a:p>
          <a:p>
            <a:pPr eaLnBrk="1" hangingPunct="1">
              <a:lnSpc>
                <a:spcPct val="80000"/>
              </a:lnSpc>
            </a:pPr>
            <a:r>
              <a:rPr lang="en-US" altLang="en-US" sz="2800" smtClean="0">
                <a:effectLst/>
              </a:rPr>
              <a:t>Relative risk of VT among carriers</a:t>
            </a:r>
          </a:p>
          <a:p>
            <a:pPr lvl="1" eaLnBrk="1" hangingPunct="1">
              <a:lnSpc>
                <a:spcPct val="80000"/>
              </a:lnSpc>
            </a:pPr>
            <a:r>
              <a:rPr lang="en-US" altLang="en-US" sz="2400" smtClean="0">
                <a:effectLst/>
              </a:rPr>
              <a:t>3- to 7-fold higher than non-carriers</a:t>
            </a:r>
          </a:p>
          <a:p>
            <a:pPr eaLnBrk="1" hangingPunct="1">
              <a:lnSpc>
                <a:spcPct val="80000"/>
              </a:lnSpc>
              <a:buFont typeface="Wingdings" panose="05000000000000000000" pitchFamily="2" charset="2"/>
              <a:buNone/>
            </a:pPr>
            <a:endParaRPr lang="en-US" altLang="en-US" sz="2800" smtClean="0">
              <a:effectLst/>
            </a:endParaRPr>
          </a:p>
        </p:txBody>
      </p:sp>
      <p:sp>
        <p:nvSpPr>
          <p:cNvPr id="4" name="TextBox 3"/>
          <p:cNvSpPr txBox="1"/>
          <p:nvPr/>
        </p:nvSpPr>
        <p:spPr>
          <a:xfrm>
            <a:off x="6088736" y="6318640"/>
            <a:ext cx="2945743" cy="369332"/>
          </a:xfrm>
          <a:prstGeom prst="rect">
            <a:avLst/>
          </a:prstGeom>
          <a:noFill/>
        </p:spPr>
        <p:txBody>
          <a:bodyPr wrap="none" rtlCol="0">
            <a:spAutoFit/>
          </a:bodyPr>
          <a:lstStyle/>
          <a:p>
            <a:r>
              <a:rPr lang="en-CA" dirty="0" smtClean="0"/>
              <a:t>Slide adapted from Mente, A.</a:t>
            </a:r>
            <a:endParaRPr lang="en-CA" dirty="0"/>
          </a:p>
        </p:txBody>
      </p:sp>
    </p:spTree>
    <p:extLst>
      <p:ext uri="{BB962C8B-B14F-4D97-AF65-F5344CB8AC3E}">
        <p14:creationId xmlns:p14="http://schemas.microsoft.com/office/powerpoint/2010/main" val="32792414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pPr eaLnBrk="1" hangingPunct="1"/>
            <a:r>
              <a:rPr lang="en-US" altLang="en-US" sz="4000" dirty="0" smtClean="0">
                <a:solidFill>
                  <a:schemeClr val="tx2"/>
                </a:solidFill>
                <a:effectLst>
                  <a:outerShdw blurRad="38100" dist="38100" dir="2700000" algn="tl">
                    <a:srgbClr val="000000">
                      <a:alpha val="43137"/>
                    </a:srgbClr>
                  </a:outerShdw>
                </a:effectLst>
              </a:rPr>
              <a:t>OCP, Factor V Leiden Mutations and Venous Thrombosis</a:t>
            </a:r>
          </a:p>
        </p:txBody>
      </p:sp>
      <p:graphicFrame>
        <p:nvGraphicFramePr>
          <p:cNvPr id="548867" name="Group 3"/>
          <p:cNvGraphicFramePr>
            <a:graphicFrameLocks noGrp="1"/>
          </p:cNvGraphicFramePr>
          <p:nvPr>
            <p:ph sz="half" idx="4294967295"/>
            <p:extLst>
              <p:ext uri="{D42A27DB-BD31-4B8C-83A1-F6EECF244321}">
                <p14:modId xmlns:p14="http://schemas.microsoft.com/office/powerpoint/2010/main" val="3491469267"/>
              </p:ext>
            </p:extLst>
          </p:nvPr>
        </p:nvGraphicFramePr>
        <p:xfrm>
          <a:off x="587375" y="1600200"/>
          <a:ext cx="4518025" cy="4114801"/>
        </p:xfrm>
        <a:graphic>
          <a:graphicData uri="http://schemas.openxmlformats.org/drawingml/2006/table">
            <a:tbl>
              <a:tblPr/>
              <a:tblGrid>
                <a:gridCol w="1452563"/>
                <a:gridCol w="1333500"/>
                <a:gridCol w="1731962"/>
              </a:tblGrid>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Strata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cs typeface="Arial" pitchFamily="34" charset="0"/>
                        </a:rPr>
                        <a:t>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cs typeface="Arial" pitchFamily="34" charset="0"/>
                        </a:rPr>
                        <a:t>Controls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cs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cs typeface="Arial" pitchFamily="34"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mn-lt"/>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cs typeface="Arial" pitchFamily="34"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cs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61" name="Text Box 29"/>
          <p:cNvSpPr txBox="1">
            <a:spLocks noChangeArrowheads="1"/>
          </p:cNvSpPr>
          <p:nvPr/>
        </p:nvSpPr>
        <p:spPr bwMode="auto">
          <a:xfrm>
            <a:off x="5257800" y="22098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endParaRPr lang="ru-RU" altLang="en-US" sz="2400">
              <a:latin typeface="Times New Roman" panose="02020603050405020304" pitchFamily="18" charset="0"/>
            </a:endParaRPr>
          </a:p>
        </p:txBody>
      </p:sp>
      <p:sp>
        <p:nvSpPr>
          <p:cNvPr id="44062" name="Text Box 30"/>
          <p:cNvSpPr txBox="1">
            <a:spLocks noChangeArrowheads="1"/>
          </p:cNvSpPr>
          <p:nvPr/>
        </p:nvSpPr>
        <p:spPr bwMode="auto">
          <a:xfrm>
            <a:off x="6080125" y="2057400"/>
            <a:ext cx="265649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2800" dirty="0">
                <a:solidFill>
                  <a:schemeClr val="accent2"/>
                </a:solidFill>
                <a:latin typeface="Comic Sans MS" panose="030F0702030302020204" pitchFamily="66" charset="0"/>
              </a:rPr>
              <a:t> </a:t>
            </a:r>
            <a:r>
              <a:rPr lang="en-US" altLang="en-US" sz="2800" dirty="0">
                <a:solidFill>
                  <a:schemeClr val="accent2"/>
                </a:solidFill>
                <a:latin typeface="+mn-lt"/>
              </a:rPr>
              <a:t>OR   (95% CI)</a:t>
            </a:r>
          </a:p>
          <a:p>
            <a:pPr eaLnBrk="1" hangingPunct="1"/>
            <a:endParaRPr lang="en-US" altLang="en-US" sz="2800" dirty="0">
              <a:latin typeface="+mn-lt"/>
            </a:endParaRPr>
          </a:p>
          <a:p>
            <a:pPr eaLnBrk="1" hangingPunct="1"/>
            <a:r>
              <a:rPr lang="en-US" altLang="en-US" sz="2800" dirty="0">
                <a:latin typeface="+mn-lt"/>
              </a:rPr>
              <a:t>34.7  (7.8, 310.0)</a:t>
            </a:r>
          </a:p>
          <a:p>
            <a:pPr eaLnBrk="1" hangingPunct="1"/>
            <a:endParaRPr lang="en-US" altLang="en-US" sz="2800" dirty="0">
              <a:latin typeface="+mn-lt"/>
            </a:endParaRPr>
          </a:p>
          <a:p>
            <a:pPr eaLnBrk="1" hangingPunct="1"/>
            <a:r>
              <a:rPr lang="en-US" altLang="en-US" sz="2800" dirty="0">
                <a:latin typeface="+mn-lt"/>
              </a:rPr>
              <a:t>  6.9  (1,8, 31.8)</a:t>
            </a:r>
          </a:p>
          <a:p>
            <a:pPr eaLnBrk="1" hangingPunct="1"/>
            <a:endParaRPr lang="en-US" altLang="en-US" sz="2800" dirty="0">
              <a:latin typeface="+mn-lt"/>
            </a:endParaRPr>
          </a:p>
          <a:p>
            <a:pPr eaLnBrk="1" hangingPunct="1"/>
            <a:r>
              <a:rPr lang="en-US" altLang="en-US" sz="2800" dirty="0">
                <a:latin typeface="+mn-lt"/>
              </a:rPr>
              <a:t>  3.7  (1.2, 6.3)</a:t>
            </a:r>
          </a:p>
          <a:p>
            <a:pPr eaLnBrk="1" hangingPunct="1"/>
            <a:endParaRPr lang="en-US" altLang="en-US" sz="2800" dirty="0">
              <a:latin typeface="+mn-lt"/>
            </a:endParaRPr>
          </a:p>
          <a:p>
            <a:pPr eaLnBrk="1" hangingPunct="1"/>
            <a:r>
              <a:rPr lang="en-US" altLang="en-US" sz="2800" dirty="0">
                <a:latin typeface="+mn-lt"/>
              </a:rPr>
              <a:t> Reference</a:t>
            </a:r>
          </a:p>
        </p:txBody>
      </p:sp>
      <p:sp>
        <p:nvSpPr>
          <p:cNvPr id="44063" name="Text Box 31"/>
          <p:cNvSpPr txBox="1">
            <a:spLocks noChangeArrowheads="1"/>
          </p:cNvSpPr>
          <p:nvPr/>
        </p:nvSpPr>
        <p:spPr bwMode="auto">
          <a:xfrm>
            <a:off x="1295400" y="617220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800" dirty="0">
                <a:latin typeface="+mn-lt"/>
              </a:rPr>
              <a:t>Total      155         169</a:t>
            </a:r>
          </a:p>
        </p:txBody>
      </p:sp>
      <p:sp>
        <p:nvSpPr>
          <p:cNvPr id="44064" name="Text Box 32"/>
          <p:cNvSpPr txBox="1">
            <a:spLocks noChangeArrowheads="1"/>
          </p:cNvSpPr>
          <p:nvPr/>
        </p:nvSpPr>
        <p:spPr bwMode="auto">
          <a:xfrm>
            <a:off x="5943600" y="6461125"/>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000" i="1" dirty="0">
                <a:solidFill>
                  <a:schemeClr val="accent2"/>
                </a:solidFill>
                <a:latin typeface="Comic Sans MS" panose="030F0702030302020204" pitchFamily="66" charset="0"/>
              </a:rPr>
              <a:t>Lancet 1994;344:1453</a:t>
            </a:r>
          </a:p>
        </p:txBody>
      </p:sp>
    </p:spTree>
    <p:extLst>
      <p:ext uri="{BB962C8B-B14F-4D97-AF65-F5344CB8AC3E}">
        <p14:creationId xmlns:p14="http://schemas.microsoft.com/office/powerpoint/2010/main" val="1377989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539750" y="115888"/>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dirty="0" smtClean="0">
                <a:solidFill>
                  <a:schemeClr val="tx2"/>
                </a:solidFill>
                <a:effectLst>
                  <a:outerShdw blurRad="38100" dist="38100" dir="2700000" algn="tl">
                    <a:srgbClr val="000000">
                      <a:alpha val="43137"/>
                    </a:srgbClr>
                  </a:outerShdw>
                </a:effectLst>
              </a:rPr>
              <a:t>Additive Effect?</a:t>
            </a:r>
          </a:p>
        </p:txBody>
      </p:sp>
      <p:sp>
        <p:nvSpPr>
          <p:cNvPr id="45059" name="Text Box 6"/>
          <p:cNvSpPr txBox="1">
            <a:spLocks noChangeArrowheads="1"/>
          </p:cNvSpPr>
          <p:nvPr/>
        </p:nvSpPr>
        <p:spPr bwMode="auto">
          <a:xfrm>
            <a:off x="1143000" y="2057400"/>
            <a:ext cx="247054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2800" dirty="0" smtClean="0">
                <a:solidFill>
                  <a:schemeClr val="accent2"/>
                </a:solidFill>
                <a:latin typeface="Comic Sans MS" panose="030F0702030302020204" pitchFamily="66" charset="0"/>
              </a:rPr>
              <a:t>Strata   OR</a:t>
            </a:r>
            <a:endParaRPr lang="en-US" altLang="en-US" sz="2800" dirty="0">
              <a:solidFill>
                <a:schemeClr val="accent2"/>
              </a:solidFill>
              <a:latin typeface="Comic Sans MS" panose="030F0702030302020204" pitchFamily="66" charset="0"/>
            </a:endParaRPr>
          </a:p>
          <a:p>
            <a:pPr eaLnBrk="1" hangingPunct="1"/>
            <a:endParaRPr lang="en-US" altLang="en-US" sz="2800" dirty="0">
              <a:latin typeface="Comic Sans MS" panose="030F0702030302020204" pitchFamily="66" charset="0"/>
            </a:endParaRPr>
          </a:p>
          <a:p>
            <a:pPr eaLnBrk="1" hangingPunct="1"/>
            <a:r>
              <a:rPr lang="en-US" altLang="en-US" sz="2800" dirty="0">
                <a:latin typeface="Comic Sans MS" panose="030F0702030302020204" pitchFamily="66" charset="0"/>
              </a:rPr>
              <a:t>G</a:t>
            </a:r>
            <a:r>
              <a:rPr lang="en-US" altLang="en-US" sz="2800" dirty="0" smtClean="0">
                <a:latin typeface="Comic Sans MS" panose="030F0702030302020204" pitchFamily="66" charset="0"/>
              </a:rPr>
              <a:t>+E</a:t>
            </a:r>
            <a:r>
              <a:rPr lang="en-US" altLang="en-US" sz="2800" dirty="0">
                <a:latin typeface="Comic Sans MS" panose="030F0702030302020204" pitchFamily="66" charset="0"/>
              </a:rPr>
              <a:t>+    </a:t>
            </a:r>
            <a:r>
              <a:rPr lang="en-US" altLang="en-US" sz="2800" dirty="0" smtClean="0">
                <a:latin typeface="Comic Sans MS" panose="030F0702030302020204" pitchFamily="66" charset="0"/>
              </a:rPr>
              <a:t> </a:t>
            </a:r>
            <a:r>
              <a:rPr lang="en-US" altLang="en-US" sz="2800" dirty="0">
                <a:latin typeface="Comic Sans MS" panose="030F0702030302020204" pitchFamily="66" charset="0"/>
              </a:rPr>
              <a:t>34.7</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       </a:t>
            </a:r>
            <a:r>
              <a:rPr lang="en-US" altLang="en-US" sz="2800" dirty="0">
                <a:latin typeface="Comic Sans MS" panose="030F0702030302020204" pitchFamily="66" charset="0"/>
              </a:rPr>
              <a:t>6.9  </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a:t>
            </a:r>
            <a:r>
              <a:rPr lang="en-US" altLang="en-US" sz="2800" dirty="0">
                <a:latin typeface="Comic Sans MS" panose="030F0702030302020204" pitchFamily="66" charset="0"/>
              </a:rPr>
              <a:t>+     </a:t>
            </a:r>
            <a:r>
              <a:rPr lang="en-US" altLang="en-US" sz="2800" dirty="0" smtClean="0">
                <a:latin typeface="Comic Sans MS" panose="030F0702030302020204" pitchFamily="66" charset="0"/>
              </a:rPr>
              <a:t>  </a:t>
            </a:r>
            <a:r>
              <a:rPr lang="en-US" altLang="en-US" sz="2800" dirty="0">
                <a:latin typeface="Comic Sans MS" panose="030F0702030302020204" pitchFamily="66" charset="0"/>
              </a:rPr>
              <a:t>3.7</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       </a:t>
            </a:r>
            <a:r>
              <a:rPr lang="en-US" altLang="en-US" sz="2800" dirty="0">
                <a:latin typeface="Comic Sans MS" panose="030F0702030302020204" pitchFamily="66" charset="0"/>
              </a:rPr>
              <a:t>Ref</a:t>
            </a:r>
          </a:p>
        </p:txBody>
      </p:sp>
      <p:sp>
        <p:nvSpPr>
          <p:cNvPr id="45060" name="Text Box 7"/>
          <p:cNvSpPr txBox="1">
            <a:spLocks noChangeArrowheads="1"/>
          </p:cNvSpPr>
          <p:nvPr/>
        </p:nvSpPr>
        <p:spPr bwMode="auto">
          <a:xfrm>
            <a:off x="4876800" y="3141663"/>
            <a:ext cx="289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800" dirty="0">
                <a:solidFill>
                  <a:schemeClr val="tx2"/>
                </a:solidFill>
                <a:latin typeface="Comic Sans MS" panose="030F0702030302020204" pitchFamily="66" charset="0"/>
              </a:rPr>
              <a:t>OR </a:t>
            </a:r>
            <a:r>
              <a:rPr lang="en-US" altLang="en-US" sz="2800" baseline="-25000" dirty="0">
                <a:solidFill>
                  <a:schemeClr val="tx2"/>
                </a:solidFill>
                <a:latin typeface="Comic Sans MS" panose="030F0702030302020204" pitchFamily="66" charset="0"/>
              </a:rPr>
              <a:t>Interaction </a:t>
            </a:r>
            <a:r>
              <a:rPr lang="en-US" altLang="en-US" sz="2800" dirty="0">
                <a:solidFill>
                  <a:schemeClr val="tx2"/>
                </a:solidFill>
                <a:latin typeface="Comic Sans MS" panose="030F0702030302020204" pitchFamily="66" charset="0"/>
              </a:rPr>
              <a:t>=</a:t>
            </a:r>
          </a:p>
        </p:txBody>
      </p:sp>
      <p:sp>
        <p:nvSpPr>
          <p:cNvPr id="45061" name="Text Box 8"/>
          <p:cNvSpPr txBox="1">
            <a:spLocks noChangeArrowheads="1"/>
          </p:cNvSpPr>
          <p:nvPr/>
        </p:nvSpPr>
        <p:spPr bwMode="auto">
          <a:xfrm>
            <a:off x="4114800" y="3751263"/>
            <a:ext cx="502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800" dirty="0">
                <a:solidFill>
                  <a:schemeClr val="tx2"/>
                </a:solidFill>
                <a:latin typeface="Comic Sans MS" panose="030F0702030302020204" pitchFamily="66" charset="0"/>
              </a:rPr>
              <a:t>34.7 / (6.9 + 3.7 - 1) = 3.58</a:t>
            </a:r>
          </a:p>
        </p:txBody>
      </p:sp>
      <p:sp>
        <p:nvSpPr>
          <p:cNvPr id="45062" name="Text Box 6"/>
          <p:cNvSpPr txBox="1">
            <a:spLocks noChangeArrowheads="1"/>
          </p:cNvSpPr>
          <p:nvPr/>
        </p:nvSpPr>
        <p:spPr bwMode="auto">
          <a:xfrm>
            <a:off x="250825" y="1125538"/>
            <a:ext cx="7984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CA" altLang="en-US" sz="2800" dirty="0"/>
              <a:t>OR</a:t>
            </a:r>
            <a:r>
              <a:rPr lang="en-CA" altLang="en-US" sz="2800" baseline="-25000" dirty="0"/>
              <a:t>INT</a:t>
            </a:r>
            <a:r>
              <a:rPr lang="en-CA" altLang="en-US" sz="2800" dirty="0"/>
              <a:t> = </a:t>
            </a:r>
            <a:r>
              <a:rPr lang="en-CA" altLang="en-US" sz="2800" dirty="0" smtClean="0"/>
              <a:t>OR</a:t>
            </a:r>
            <a:r>
              <a:rPr lang="en-CA" altLang="en-US" sz="2800" baseline="-25000" dirty="0" smtClean="0"/>
              <a:t>G+E</a:t>
            </a:r>
            <a:r>
              <a:rPr lang="en-CA" altLang="en-US" sz="2800" baseline="-25000" dirty="0"/>
              <a:t>+</a:t>
            </a:r>
            <a:r>
              <a:rPr lang="en-CA" altLang="en-US" sz="2800" dirty="0"/>
              <a:t> / (</a:t>
            </a:r>
            <a:r>
              <a:rPr lang="en-CA" altLang="en-US" sz="2800" dirty="0" smtClean="0"/>
              <a:t>OR</a:t>
            </a:r>
            <a:r>
              <a:rPr lang="en-CA" altLang="en-US" sz="2800" baseline="-25000" dirty="0" smtClean="0"/>
              <a:t>G+E-</a:t>
            </a:r>
            <a:r>
              <a:rPr lang="en-CA" altLang="en-US" sz="2800" dirty="0" smtClean="0"/>
              <a:t> </a:t>
            </a:r>
            <a:r>
              <a:rPr lang="en-CA" altLang="en-US" sz="2800" dirty="0"/>
              <a:t>+ </a:t>
            </a:r>
            <a:r>
              <a:rPr lang="en-CA" altLang="en-US" sz="2800" dirty="0" smtClean="0"/>
              <a:t>OR</a:t>
            </a:r>
            <a:r>
              <a:rPr lang="en-CA" altLang="en-US" sz="2800" baseline="-25000" dirty="0" smtClean="0"/>
              <a:t>G-E</a:t>
            </a:r>
            <a:r>
              <a:rPr lang="en-CA" altLang="en-US" sz="2800" baseline="-25000" dirty="0"/>
              <a:t>+</a:t>
            </a:r>
            <a:r>
              <a:rPr lang="en-CA" altLang="en-US" sz="2800" dirty="0"/>
              <a:t> - 1) = 1</a:t>
            </a:r>
          </a:p>
        </p:txBody>
      </p:sp>
    </p:spTree>
    <p:extLst>
      <p:ext uri="{BB962C8B-B14F-4D97-AF65-F5344CB8AC3E}">
        <p14:creationId xmlns:p14="http://schemas.microsoft.com/office/powerpoint/2010/main" val="470351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277813"/>
            <a:ext cx="8229600" cy="63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pPr eaLnBrk="1" hangingPunct="1"/>
            <a:r>
              <a:rPr lang="en-US" altLang="en-US" sz="4000" smtClean="0">
                <a:effectLst/>
              </a:rPr>
              <a:t>Multiplicative Effect?</a:t>
            </a:r>
          </a:p>
        </p:txBody>
      </p:sp>
      <p:sp>
        <p:nvSpPr>
          <p:cNvPr id="46083" name="Text Box 7"/>
          <p:cNvSpPr txBox="1">
            <a:spLocks noChangeArrowheads="1"/>
          </p:cNvSpPr>
          <p:nvPr/>
        </p:nvSpPr>
        <p:spPr bwMode="auto">
          <a:xfrm>
            <a:off x="4643438" y="309245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n-US" altLang="en-US" sz="2800" dirty="0">
                <a:solidFill>
                  <a:schemeClr val="tx2"/>
                </a:solidFill>
                <a:latin typeface="Comic Sans MS" panose="030F0702030302020204" pitchFamily="66" charset="0"/>
              </a:rPr>
              <a:t>OR </a:t>
            </a:r>
            <a:r>
              <a:rPr lang="en-US" altLang="en-US" sz="2800" baseline="-25000" dirty="0">
                <a:solidFill>
                  <a:schemeClr val="tx2"/>
                </a:solidFill>
                <a:latin typeface="Comic Sans MS" panose="030F0702030302020204" pitchFamily="66" charset="0"/>
              </a:rPr>
              <a:t>Interaction </a:t>
            </a:r>
            <a:r>
              <a:rPr lang="en-US" altLang="en-US" sz="2800" dirty="0">
                <a:solidFill>
                  <a:schemeClr val="tx2"/>
                </a:solidFill>
                <a:latin typeface="Comic Sans MS" panose="030F0702030302020204" pitchFamily="66" charset="0"/>
              </a:rPr>
              <a:t>=</a:t>
            </a:r>
          </a:p>
        </p:txBody>
      </p:sp>
      <p:sp>
        <p:nvSpPr>
          <p:cNvPr id="46084" name="Text Box 8"/>
          <p:cNvSpPr txBox="1">
            <a:spLocks noChangeArrowheads="1"/>
          </p:cNvSpPr>
          <p:nvPr/>
        </p:nvSpPr>
        <p:spPr bwMode="auto">
          <a:xfrm>
            <a:off x="4643438" y="3702050"/>
            <a:ext cx="381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800" dirty="0">
                <a:solidFill>
                  <a:schemeClr val="tx2"/>
                </a:solidFill>
                <a:latin typeface="Comic Sans MS" panose="030F0702030302020204" pitchFamily="66" charset="0"/>
              </a:rPr>
              <a:t>34.7 / 6.9 x 3.7  = 1.4</a:t>
            </a:r>
          </a:p>
        </p:txBody>
      </p:sp>
      <p:sp>
        <p:nvSpPr>
          <p:cNvPr id="46085" name="Text Box 9"/>
          <p:cNvSpPr txBox="1">
            <a:spLocks noChangeArrowheads="1"/>
          </p:cNvSpPr>
          <p:nvPr/>
        </p:nvSpPr>
        <p:spPr bwMode="auto">
          <a:xfrm>
            <a:off x="1143000" y="2057400"/>
            <a:ext cx="245268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sz="2800" dirty="0">
                <a:solidFill>
                  <a:schemeClr val="accent2"/>
                </a:solidFill>
                <a:latin typeface="Comic Sans MS" panose="030F0702030302020204" pitchFamily="66" charset="0"/>
              </a:rPr>
              <a:t>Strata   OR</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a:t>
            </a:r>
            <a:r>
              <a:rPr lang="en-US" altLang="en-US" sz="2800" dirty="0">
                <a:latin typeface="Comic Sans MS" panose="030F0702030302020204" pitchFamily="66" charset="0"/>
              </a:rPr>
              <a:t>+     34.7</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       </a:t>
            </a:r>
            <a:r>
              <a:rPr lang="en-US" altLang="en-US" sz="2800" dirty="0">
                <a:latin typeface="Comic Sans MS" panose="030F0702030302020204" pitchFamily="66" charset="0"/>
              </a:rPr>
              <a:t>6.9  </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a:t>
            </a:r>
            <a:r>
              <a:rPr lang="en-US" altLang="en-US" sz="2800" dirty="0">
                <a:latin typeface="Comic Sans MS" panose="030F0702030302020204" pitchFamily="66" charset="0"/>
              </a:rPr>
              <a:t>+       3.7</a:t>
            </a:r>
          </a:p>
          <a:p>
            <a:pPr eaLnBrk="1" hangingPunct="1"/>
            <a:endParaRPr lang="en-US" altLang="en-US" sz="2800" dirty="0">
              <a:latin typeface="Comic Sans MS" panose="030F0702030302020204" pitchFamily="66" charset="0"/>
            </a:endParaRPr>
          </a:p>
          <a:p>
            <a:pPr eaLnBrk="1" hangingPunct="1"/>
            <a:r>
              <a:rPr lang="en-US" altLang="en-US" sz="2800" dirty="0" smtClean="0">
                <a:latin typeface="Comic Sans MS" panose="030F0702030302020204" pitchFamily="66" charset="0"/>
              </a:rPr>
              <a:t>G-E-       </a:t>
            </a:r>
            <a:r>
              <a:rPr lang="en-US" altLang="en-US" sz="2800" dirty="0">
                <a:latin typeface="Comic Sans MS" panose="030F0702030302020204" pitchFamily="66" charset="0"/>
              </a:rPr>
              <a:t>Ref</a:t>
            </a:r>
          </a:p>
        </p:txBody>
      </p:sp>
      <p:sp>
        <p:nvSpPr>
          <p:cNvPr id="46086" name="Text Box 6"/>
          <p:cNvSpPr txBox="1">
            <a:spLocks noChangeArrowheads="1"/>
          </p:cNvSpPr>
          <p:nvPr/>
        </p:nvSpPr>
        <p:spPr bwMode="auto">
          <a:xfrm>
            <a:off x="827088" y="1181100"/>
            <a:ext cx="7274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CA" altLang="en-US" sz="2800" dirty="0"/>
              <a:t>OR</a:t>
            </a:r>
            <a:r>
              <a:rPr lang="en-CA" altLang="en-US" sz="2800" baseline="-25000" dirty="0"/>
              <a:t>INT</a:t>
            </a:r>
            <a:r>
              <a:rPr lang="en-CA" altLang="en-US" sz="2800" dirty="0"/>
              <a:t> = </a:t>
            </a:r>
            <a:r>
              <a:rPr lang="en-CA" altLang="en-US" sz="2800" dirty="0" smtClean="0"/>
              <a:t>OR</a:t>
            </a:r>
            <a:r>
              <a:rPr lang="en-CA" altLang="en-US" sz="2800" baseline="-25000" dirty="0" smtClean="0"/>
              <a:t>G+E</a:t>
            </a:r>
            <a:r>
              <a:rPr lang="en-CA" altLang="en-US" sz="2800" baseline="-25000" dirty="0"/>
              <a:t>+</a:t>
            </a:r>
            <a:r>
              <a:rPr lang="en-CA" altLang="en-US" sz="2800" dirty="0"/>
              <a:t> / (</a:t>
            </a:r>
            <a:r>
              <a:rPr lang="en-CA" altLang="en-US" sz="2800" dirty="0" smtClean="0"/>
              <a:t>OR</a:t>
            </a:r>
            <a:r>
              <a:rPr lang="en-CA" altLang="en-US" sz="2800" baseline="-25000" dirty="0" smtClean="0"/>
              <a:t>G+E-</a:t>
            </a:r>
            <a:r>
              <a:rPr lang="en-CA" altLang="en-US" sz="2800" dirty="0" smtClean="0"/>
              <a:t> </a:t>
            </a:r>
            <a:r>
              <a:rPr lang="en-CA" altLang="en-US" sz="2800" dirty="0"/>
              <a:t>* </a:t>
            </a:r>
            <a:r>
              <a:rPr lang="en-CA" altLang="en-US" sz="2800" dirty="0" smtClean="0"/>
              <a:t>OR</a:t>
            </a:r>
            <a:r>
              <a:rPr lang="en-CA" altLang="en-US" sz="2800" baseline="-25000" dirty="0" smtClean="0"/>
              <a:t>G-E</a:t>
            </a:r>
            <a:r>
              <a:rPr lang="en-CA" altLang="en-US" sz="2800" baseline="-25000" dirty="0"/>
              <a:t>+</a:t>
            </a:r>
            <a:r>
              <a:rPr lang="en-CA" altLang="en-US" sz="2800" dirty="0"/>
              <a:t>) = 1</a:t>
            </a:r>
          </a:p>
        </p:txBody>
      </p:sp>
      <p:sp>
        <p:nvSpPr>
          <p:cNvPr id="46087" name="Text Box 8"/>
          <p:cNvSpPr txBox="1">
            <a:spLocks noChangeArrowheads="1"/>
          </p:cNvSpPr>
          <p:nvPr/>
        </p:nvSpPr>
        <p:spPr bwMode="auto">
          <a:xfrm>
            <a:off x="4859338" y="4652963"/>
            <a:ext cx="3810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800" dirty="0">
                <a:latin typeface="Comic Sans MS" panose="030F0702030302020204" pitchFamily="66" charset="0"/>
              </a:rPr>
              <a:t>Multiplicative appears to fit the data better than additive</a:t>
            </a:r>
          </a:p>
        </p:txBody>
      </p:sp>
    </p:spTree>
    <p:extLst>
      <p:ext uri="{BB962C8B-B14F-4D97-AF65-F5344CB8AC3E}">
        <p14:creationId xmlns:p14="http://schemas.microsoft.com/office/powerpoint/2010/main" val="38882385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57200" y="277813"/>
            <a:ext cx="8229600" cy="63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pPr eaLnBrk="1" hangingPunct="1"/>
            <a:r>
              <a:rPr lang="en-US" altLang="en-US" sz="4000" dirty="0" smtClean="0">
                <a:solidFill>
                  <a:schemeClr val="tx2"/>
                </a:solidFill>
                <a:effectLst>
                  <a:outerShdw blurRad="38100" dist="38100" dir="2700000" algn="tl">
                    <a:srgbClr val="000000">
                      <a:alpha val="43137"/>
                    </a:srgbClr>
                  </a:outerShdw>
                </a:effectLst>
              </a:rPr>
              <a:t>Prevalence of Mutation in Controls</a:t>
            </a:r>
          </a:p>
        </p:txBody>
      </p:sp>
      <p:graphicFrame>
        <p:nvGraphicFramePr>
          <p:cNvPr id="485401" name="Group 25"/>
          <p:cNvGraphicFramePr>
            <a:graphicFrameLocks noGrp="1"/>
          </p:cNvGraphicFramePr>
          <p:nvPr>
            <p:ph idx="4294967295"/>
            <p:extLst>
              <p:ext uri="{D42A27DB-BD31-4B8C-83A1-F6EECF244321}">
                <p14:modId xmlns:p14="http://schemas.microsoft.com/office/powerpoint/2010/main" val="1845082556"/>
              </p:ext>
            </p:extLst>
          </p:nvPr>
        </p:nvGraphicFramePr>
        <p:xfrm>
          <a:off x="539750" y="1304925"/>
          <a:ext cx="3919538" cy="4408488"/>
        </p:xfrm>
        <a:graphic>
          <a:graphicData uri="http://schemas.openxmlformats.org/drawingml/2006/table">
            <a:tbl>
              <a:tblPr/>
              <a:tblGrid>
                <a:gridCol w="1655763"/>
                <a:gridCol w="2263775"/>
              </a:tblGrid>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pitchFamily="34" charset="0"/>
                        </a:rPr>
                        <a:t>Stratum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Prevalence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80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37.3%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59.2%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27" name="Text Box 24"/>
          <p:cNvSpPr txBox="1">
            <a:spLocks noChangeArrowheads="1"/>
          </p:cNvSpPr>
          <p:nvPr/>
        </p:nvSpPr>
        <p:spPr bwMode="auto">
          <a:xfrm>
            <a:off x="5076825" y="1341438"/>
            <a:ext cx="3657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400" dirty="0">
                <a:latin typeface="+mj-lt"/>
              </a:rPr>
              <a:t>Used incidence of 2.1/10,000/</a:t>
            </a:r>
            <a:r>
              <a:rPr lang="en-US" altLang="en-US" sz="2400" dirty="0" err="1">
                <a:latin typeface="+mj-lt"/>
              </a:rPr>
              <a:t>yr</a:t>
            </a:r>
            <a:r>
              <a:rPr lang="en-US" altLang="en-US" sz="2400" dirty="0">
                <a:latin typeface="+mj-lt"/>
              </a:rPr>
              <a:t> to determine the number of person years that would be required for 155 new (incident) cases to develop.</a:t>
            </a:r>
          </a:p>
          <a:p>
            <a:pPr eaLnBrk="1" hangingPunct="1">
              <a:spcBef>
                <a:spcPct val="50000"/>
              </a:spcBef>
            </a:pPr>
            <a:r>
              <a:rPr lang="en-US" altLang="en-US" sz="2400" dirty="0">
                <a:latin typeface="+mj-lt"/>
              </a:rPr>
              <a:t>Used prevalence rates of mutation in controls to estimate the distribution of person years for each strata</a:t>
            </a:r>
          </a:p>
        </p:txBody>
      </p:sp>
    </p:spTree>
    <p:extLst>
      <p:ext uri="{BB962C8B-B14F-4D97-AF65-F5344CB8AC3E}">
        <p14:creationId xmlns:p14="http://schemas.microsoft.com/office/powerpoint/2010/main" val="3873498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1"/>
          <p:cNvSpPr>
            <a:spLocks noGrp="1" noChangeArrowheads="1"/>
          </p:cNvSpPr>
          <p:nvPr>
            <p:ph type="title" idx="4294967295"/>
          </p:nvPr>
        </p:nvSpPr>
        <p:spPr>
          <a:xfrm>
            <a:off x="323850" y="188913"/>
            <a:ext cx="8229600" cy="77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sz="4000" dirty="0" smtClean="0">
                <a:solidFill>
                  <a:schemeClr val="tx2"/>
                </a:solidFill>
                <a:effectLst>
                  <a:outerShdw blurRad="38100" dist="38100" dir="2700000" algn="tl">
                    <a:srgbClr val="000000">
                      <a:alpha val="43137"/>
                    </a:srgbClr>
                  </a:outerShdw>
                </a:effectLst>
              </a:rPr>
              <a:t>Absolute Risk (Incidence) of VT</a:t>
            </a:r>
          </a:p>
        </p:txBody>
      </p:sp>
      <p:graphicFrame>
        <p:nvGraphicFramePr>
          <p:cNvPr id="487455" name="Group 31"/>
          <p:cNvGraphicFramePr>
            <a:graphicFrameLocks noGrp="1"/>
          </p:cNvGraphicFramePr>
          <p:nvPr>
            <p:ph idx="4294967295"/>
            <p:extLst>
              <p:ext uri="{D42A27DB-BD31-4B8C-83A1-F6EECF244321}">
                <p14:modId xmlns:p14="http://schemas.microsoft.com/office/powerpoint/2010/main" val="3814706941"/>
              </p:ext>
            </p:extLst>
          </p:nvPr>
        </p:nvGraphicFramePr>
        <p:xfrm>
          <a:off x="1403350" y="1412875"/>
          <a:ext cx="5329238" cy="4597401"/>
        </p:xfrm>
        <a:graphic>
          <a:graphicData uri="http://schemas.openxmlformats.org/drawingml/2006/table">
            <a:tbl>
              <a:tblPr/>
              <a:tblGrid>
                <a:gridCol w="2016125"/>
                <a:gridCol w="3313113"/>
              </a:tblGrid>
              <a:tr h="1025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pitchFamily="34" charset="0"/>
                        </a:rPr>
                        <a:t>Strata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Risk/10,000/yr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28.5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Verdana" pitchFamily="34" charset="0"/>
                          <a:cs typeface="Arial" pitchFamily="34" charset="0"/>
                        </a:rPr>
                        <a:t>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67131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Does diet cause disease?</a:t>
            </a:r>
            <a:endParaRPr lang="en-US" dirty="0">
              <a:solidFill>
                <a:schemeClr val="tx2"/>
              </a:solidFill>
              <a:effectLst>
                <a:outerShdw blurRad="38100" dist="38100" dir="2700000" algn="tl">
                  <a:srgbClr val="000000">
                    <a:alpha val="43137"/>
                  </a:srgbClr>
                </a:outerShdw>
              </a:effectLst>
            </a:endParaRPr>
          </a:p>
        </p:txBody>
      </p:sp>
      <p:sp>
        <p:nvSpPr>
          <p:cNvPr id="5" name="Explosion 2 4"/>
          <p:cNvSpPr/>
          <p:nvPr/>
        </p:nvSpPr>
        <p:spPr>
          <a:xfrm>
            <a:off x="5943600" y="2057400"/>
            <a:ext cx="3048000" cy="2362200"/>
          </a:xfrm>
          <a:prstGeom prst="irregularSeal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Disease</a:t>
            </a:r>
            <a:endParaRPr lang="en-US" dirty="0">
              <a:solidFill>
                <a:prstClr val="white"/>
              </a:solidFill>
            </a:endParaRPr>
          </a:p>
        </p:txBody>
      </p:sp>
      <p:sp>
        <p:nvSpPr>
          <p:cNvPr id="6" name="Rectangle 5"/>
          <p:cNvSpPr/>
          <p:nvPr/>
        </p:nvSpPr>
        <p:spPr>
          <a:xfrm>
            <a:off x="228600" y="2971800"/>
            <a:ext cx="1676400" cy="762000"/>
          </a:xfrm>
          <a:prstGeom prst="rect">
            <a:avLst/>
          </a:prstGeom>
          <a:gradFill>
            <a:gsLst>
              <a:gs pos="0">
                <a:srgbClr val="FF3399"/>
              </a:gs>
              <a:gs pos="25000">
                <a:srgbClr val="FF6633"/>
              </a:gs>
              <a:gs pos="50000">
                <a:srgbClr val="FFFF00"/>
              </a:gs>
              <a:gs pos="75000">
                <a:srgbClr val="01A78F"/>
              </a:gs>
              <a:gs pos="100000">
                <a:srgbClr val="3366FF"/>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solidFill>
              </a:rPr>
              <a:t>Diet</a:t>
            </a:r>
            <a:endParaRPr lang="en-US" b="1" dirty="0">
              <a:solidFill>
                <a:prstClr val="black"/>
              </a:solidFill>
            </a:endParaRPr>
          </a:p>
        </p:txBody>
      </p:sp>
      <p:cxnSp>
        <p:nvCxnSpPr>
          <p:cNvPr id="8" name="Straight Arrow Connector 7"/>
          <p:cNvCxnSpPr>
            <a:stCxn id="6" idx="3"/>
          </p:cNvCxnSpPr>
          <p:nvPr/>
        </p:nvCxnSpPr>
        <p:spPr>
          <a:xfrm>
            <a:off x="1905000" y="3352800"/>
            <a:ext cx="403860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270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539750" y="117475"/>
            <a:ext cx="7970838"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sz="3600" smtClean="0">
                <a:effectLst/>
              </a:rPr>
              <a:t>Attributable Risk (AR)</a:t>
            </a:r>
          </a:p>
        </p:txBody>
      </p:sp>
      <p:graphicFrame>
        <p:nvGraphicFramePr>
          <p:cNvPr id="491674" name="Group 154"/>
          <p:cNvGraphicFramePr>
            <a:graphicFrameLocks noGrp="1"/>
          </p:cNvGraphicFramePr>
          <p:nvPr>
            <p:ph idx="4294967295"/>
            <p:extLst>
              <p:ext uri="{D42A27DB-BD31-4B8C-83A1-F6EECF244321}">
                <p14:modId xmlns:p14="http://schemas.microsoft.com/office/powerpoint/2010/main" val="170813502"/>
              </p:ext>
            </p:extLst>
          </p:nvPr>
        </p:nvGraphicFramePr>
        <p:xfrm>
          <a:off x="395288" y="1052513"/>
          <a:ext cx="8424862" cy="4926011"/>
        </p:xfrm>
        <a:graphic>
          <a:graphicData uri="http://schemas.openxmlformats.org/drawingml/2006/table">
            <a:tbl>
              <a:tblPr/>
              <a:tblGrid>
                <a:gridCol w="1584325"/>
                <a:gridCol w="2160587"/>
                <a:gridCol w="4679950"/>
              </a:tblGrid>
              <a:tr h="13717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Verdana" pitchFamily="34" charset="0"/>
                          <a:cs typeface="Arial" pitchFamily="34" charset="0"/>
                        </a:rPr>
                        <a:t>Strata</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AR per 10,000/yr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To prevent 1 ‘excess’ event per year, need to screen: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00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S+E+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 27.7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4000" b="0" i="0" u="none" strike="noStrike" cap="none" normalizeH="0" baseline="0" dirty="0" smtClean="0">
                          <a:ln>
                            <a:noFill/>
                          </a:ln>
                          <a:solidFill>
                            <a:schemeClr val="tx1"/>
                          </a:solidFill>
                          <a:effectLst/>
                          <a:latin typeface="Verdana" pitchFamily="34" charset="0"/>
                          <a:cs typeface="Arial" pitchFamily="34" charset="0"/>
                        </a:rPr>
                        <a:t>*429</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2"/>
                          </a:solidFill>
                          <a:effectLst/>
                          <a:latin typeface="Verdana" pitchFamily="34" charset="0"/>
                          <a:cs typeface="Arial" pitchFamily="34" charset="0"/>
                        </a:rPr>
                        <a:t>(27.2-4.4)=</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2"/>
                          </a:solidFill>
                          <a:effectLst/>
                          <a:latin typeface="Verdana" pitchFamily="34" charset="0"/>
                          <a:cs typeface="Arial" pitchFamily="34" charset="0"/>
                        </a:rPr>
                        <a:t>23.3/10,000 or 1/429</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400" b="0" i="0" u="none" strike="noStrike" cap="none" normalizeH="0" baseline="0" dirty="0" smtClean="0">
                        <a:ln>
                          <a:noFill/>
                        </a:ln>
                        <a:solidFill>
                          <a:schemeClr val="tx2"/>
                        </a:solidFill>
                        <a:effectLst/>
                        <a:latin typeface="Verdan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2"/>
                          </a:solidFill>
                          <a:effectLst/>
                          <a:latin typeface="Verdana" pitchFamily="34" charset="0"/>
                          <a:cs typeface="Arial" pitchFamily="34" charset="0"/>
                        </a:rPr>
                        <a:t>* Note: only assess excess risk among S+ people since S- people who get tested will likely take OCPs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7000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S+E-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4.4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CA"/>
                    </a:p>
                  </a:txBody>
                  <a:tcPr/>
                </a:tc>
              </a:tr>
              <a:tr h="77000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S-E+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2.2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CA"/>
                    </a:p>
                  </a:txBody>
                  <a:tcPr/>
                </a:tc>
              </a:tr>
              <a:tr h="124426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Verdana" pitchFamily="34" charset="0"/>
                          <a:cs typeface="Arial" pitchFamily="34" charset="0"/>
                        </a:rPr>
                        <a:t>S-E-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Verdana" pitchFamily="34" charset="0"/>
                          <a:cs typeface="Arial" pitchFamily="34" charset="0"/>
                        </a:rPr>
                        <a:t> Baseline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CA"/>
                    </a:p>
                  </a:txBody>
                  <a:tcPr/>
                </a:tc>
              </a:tr>
            </a:tbl>
          </a:graphicData>
        </a:graphic>
      </p:graphicFrame>
      <p:sp>
        <p:nvSpPr>
          <p:cNvPr id="2" name="TextBox 1"/>
          <p:cNvSpPr txBox="1"/>
          <p:nvPr/>
        </p:nvSpPr>
        <p:spPr>
          <a:xfrm>
            <a:off x="3276600" y="6172200"/>
            <a:ext cx="2650084" cy="523220"/>
          </a:xfrm>
          <a:prstGeom prst="rect">
            <a:avLst/>
          </a:prstGeom>
          <a:noFill/>
        </p:spPr>
        <p:txBody>
          <a:bodyPr wrap="none" rtlCol="0">
            <a:spAutoFit/>
          </a:bodyPr>
          <a:lstStyle/>
          <a:p>
            <a:r>
              <a:rPr lang="en-CA" sz="2800" dirty="0" smtClean="0"/>
              <a:t>27.7/28.5 = 97% </a:t>
            </a:r>
            <a:endParaRPr lang="en-CA" sz="2800" dirty="0"/>
          </a:p>
        </p:txBody>
      </p:sp>
    </p:spTree>
    <p:extLst>
      <p:ext uri="{BB962C8B-B14F-4D97-AF65-F5344CB8AC3E}">
        <p14:creationId xmlns:p14="http://schemas.microsoft.com/office/powerpoint/2010/main" val="26197829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Today’s objectives</a:t>
            </a:r>
            <a:endParaRPr lang="en-US" dirty="0">
              <a:solidFill>
                <a:schemeClr val="tx2"/>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CA" dirty="0" smtClean="0">
                <a:solidFill>
                  <a:schemeClr val="bg1">
                    <a:lumMod val="50000"/>
                  </a:schemeClr>
                </a:solidFill>
              </a:rPr>
              <a:t>Does diet cause disease?</a:t>
            </a:r>
          </a:p>
          <a:p>
            <a:r>
              <a:rPr lang="en-CA" dirty="0" smtClean="0">
                <a:solidFill>
                  <a:schemeClr val="bg1">
                    <a:lumMod val="50000"/>
                  </a:schemeClr>
                </a:solidFill>
              </a:rPr>
              <a:t>Why study gene-diet interactions?</a:t>
            </a:r>
          </a:p>
          <a:p>
            <a:r>
              <a:rPr lang="en-CA" dirty="0" smtClean="0">
                <a:solidFill>
                  <a:schemeClr val="bg1">
                    <a:lumMod val="50000"/>
                  </a:schemeClr>
                </a:solidFill>
              </a:rPr>
              <a:t>What do we mean by interaction?</a:t>
            </a:r>
            <a:endParaRPr lang="en-CA" dirty="0">
              <a:solidFill>
                <a:schemeClr val="bg1">
                  <a:lumMod val="50000"/>
                </a:schemeClr>
              </a:solidFill>
            </a:endParaRPr>
          </a:p>
          <a:p>
            <a:r>
              <a:rPr lang="en-CA" dirty="0" smtClean="0"/>
              <a:t>Methodological approaches to studying gene-diet interaction</a:t>
            </a:r>
          </a:p>
          <a:p>
            <a:r>
              <a:rPr lang="en-CA" dirty="0" smtClean="0">
                <a:solidFill>
                  <a:schemeClr val="bg1">
                    <a:lumMod val="50000"/>
                  </a:schemeClr>
                </a:solidFill>
              </a:rPr>
              <a:t>Public Health implications</a:t>
            </a:r>
          </a:p>
        </p:txBody>
      </p:sp>
    </p:spTree>
    <p:extLst>
      <p:ext uri="{BB962C8B-B14F-4D97-AF65-F5344CB8AC3E}">
        <p14:creationId xmlns:p14="http://schemas.microsoft.com/office/powerpoint/2010/main" val="2141176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t>What biological models might bring about these interactions?</a:t>
            </a:r>
          </a:p>
          <a:p>
            <a:pPr lvl="1"/>
            <a:r>
              <a:rPr lang="en-CA" dirty="0" smtClean="0"/>
              <a:t>How would our understanding of the biology affect our predictions about interactions?</a:t>
            </a:r>
            <a:endParaRPr lang="en-CA" dirty="0"/>
          </a:p>
        </p:txBody>
      </p:sp>
    </p:spTree>
    <p:extLst>
      <p:ext uri="{BB962C8B-B14F-4D97-AF65-F5344CB8AC3E}">
        <p14:creationId xmlns:p14="http://schemas.microsoft.com/office/powerpoint/2010/main" val="755722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stretch>
            <a:fillRect/>
          </a:stretch>
        </p:blipFill>
        <p:spPr>
          <a:xfrm>
            <a:off x="457200" y="1598096"/>
            <a:ext cx="7952970" cy="2362200"/>
          </a:xfrm>
          <a:prstGeom prst="rect">
            <a:avLst/>
          </a:prstGeom>
        </p:spPr>
      </p:pic>
      <p:sp>
        <p:nvSpPr>
          <p:cNvPr id="5" name="TextBox 4"/>
          <p:cNvSpPr txBox="1"/>
          <p:nvPr/>
        </p:nvSpPr>
        <p:spPr>
          <a:xfrm>
            <a:off x="647700" y="4267200"/>
            <a:ext cx="7848600" cy="2246769"/>
          </a:xfrm>
          <a:prstGeom prst="rect">
            <a:avLst/>
          </a:prstGeom>
          <a:noFill/>
        </p:spPr>
        <p:txBody>
          <a:bodyPr wrap="square" rtlCol="0">
            <a:spAutoFit/>
          </a:bodyPr>
          <a:lstStyle/>
          <a:p>
            <a:r>
              <a:rPr lang="en-CA" sz="2800" dirty="0" smtClean="0"/>
              <a:t>The genotype </a:t>
            </a:r>
            <a:r>
              <a:rPr lang="en-CA" sz="2800" b="1" u="sng" dirty="0" smtClean="0"/>
              <a:t>modifies production </a:t>
            </a:r>
            <a:r>
              <a:rPr lang="en-CA" sz="2800" dirty="0" smtClean="0"/>
              <a:t>of an environmental risk factor than can be produced non-genetically.  Examples could be high blood phenylalanine in PKU.  Effect of genotype operates through phenylalanine; if you limit P, no disease.</a:t>
            </a:r>
            <a:endParaRPr lang="en-CA" sz="2800" dirty="0"/>
          </a:p>
        </p:txBody>
      </p:sp>
      <p:sp>
        <p:nvSpPr>
          <p:cNvPr id="6" name="TextBox 5"/>
          <p:cNvSpPr txBox="1"/>
          <p:nvPr/>
        </p:nvSpPr>
        <p:spPr>
          <a:xfrm>
            <a:off x="3681459" y="3775630"/>
            <a:ext cx="1504451" cy="369332"/>
          </a:xfrm>
          <a:prstGeom prst="rect">
            <a:avLst/>
          </a:prstGeom>
          <a:noFill/>
        </p:spPr>
        <p:txBody>
          <a:bodyPr wrap="none" rtlCol="0">
            <a:spAutoFit/>
          </a:bodyPr>
          <a:lstStyle/>
          <a:p>
            <a:r>
              <a:rPr lang="en-CA" dirty="0" smtClean="0"/>
              <a:t>phenylalanine</a:t>
            </a:r>
            <a:endParaRPr lang="en-CA" dirty="0"/>
          </a:p>
        </p:txBody>
      </p:sp>
      <p:sp>
        <p:nvSpPr>
          <p:cNvPr id="7" name="TextBox 6"/>
          <p:cNvSpPr txBox="1"/>
          <p:nvPr/>
        </p:nvSpPr>
        <p:spPr>
          <a:xfrm>
            <a:off x="6553200" y="3551775"/>
            <a:ext cx="1964384" cy="369332"/>
          </a:xfrm>
          <a:prstGeom prst="rect">
            <a:avLst/>
          </a:prstGeom>
          <a:noFill/>
        </p:spPr>
        <p:txBody>
          <a:bodyPr wrap="none" rtlCol="0">
            <a:spAutoFit/>
          </a:bodyPr>
          <a:lstStyle/>
          <a:p>
            <a:r>
              <a:rPr lang="en-CA" dirty="0" smtClean="0"/>
              <a:t>Mental retardation</a:t>
            </a:r>
            <a:endParaRPr lang="en-CA" dirty="0"/>
          </a:p>
        </p:txBody>
      </p:sp>
      <p:sp>
        <p:nvSpPr>
          <p:cNvPr id="8" name="Rectangle 7"/>
          <p:cNvSpPr/>
          <p:nvPr/>
        </p:nvSpPr>
        <p:spPr>
          <a:xfrm>
            <a:off x="5638800" y="1539876"/>
            <a:ext cx="567720" cy="369332"/>
          </a:xfrm>
          <a:prstGeom prst="rect">
            <a:avLst/>
          </a:prstGeom>
        </p:spPr>
        <p:txBody>
          <a:bodyPr wrap="none">
            <a:spAutoFit/>
          </a:bodyPr>
          <a:lstStyle/>
          <a:p>
            <a:r>
              <a:rPr lang="en-CA" dirty="0" smtClean="0"/>
              <a:t>PKU</a:t>
            </a:r>
            <a:endParaRPr lang="en-CA" dirty="0"/>
          </a:p>
        </p:txBody>
      </p:sp>
    </p:spTree>
    <p:extLst>
      <p:ext uri="{BB962C8B-B14F-4D97-AF65-F5344CB8AC3E}">
        <p14:creationId xmlns:p14="http://schemas.microsoft.com/office/powerpoint/2010/main" val="734421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47700" y="4170950"/>
            <a:ext cx="7848600" cy="2677656"/>
          </a:xfrm>
          <a:prstGeom prst="rect">
            <a:avLst/>
          </a:prstGeom>
          <a:noFill/>
        </p:spPr>
        <p:txBody>
          <a:bodyPr wrap="square" rtlCol="0">
            <a:spAutoFit/>
          </a:bodyPr>
          <a:lstStyle/>
          <a:p>
            <a:r>
              <a:rPr lang="en-CA" sz="2800" dirty="0" smtClean="0"/>
              <a:t>The genotype </a:t>
            </a:r>
            <a:r>
              <a:rPr lang="en-CA" sz="2800" b="1" u="sng" dirty="0" smtClean="0"/>
              <a:t>exacerbates the effect </a:t>
            </a:r>
            <a:r>
              <a:rPr lang="en-CA" sz="2800" dirty="0" smtClean="0"/>
              <a:t>of an environmental risk factor but there is no risk in unexposed persons.  Examples could be </a:t>
            </a:r>
            <a:r>
              <a:rPr lang="en-CA" sz="2800" dirty="0" err="1" smtClean="0"/>
              <a:t>xeroderma</a:t>
            </a:r>
            <a:r>
              <a:rPr lang="en-CA" sz="2800" dirty="0" smtClean="0"/>
              <a:t> </a:t>
            </a:r>
            <a:r>
              <a:rPr lang="en-CA" sz="2800" dirty="0" err="1" smtClean="0"/>
              <a:t>pigmentosum</a:t>
            </a:r>
            <a:r>
              <a:rPr lang="en-CA" sz="2800" dirty="0" smtClean="0"/>
              <a:t>.  UV exposure increases risk of skin cancer in everyone; but worse here.  No sun = no cancer.  </a:t>
            </a:r>
            <a:r>
              <a:rPr lang="en-CA" sz="2800" b="1" dirty="0" smtClean="0"/>
              <a:t>Common diet model!</a:t>
            </a:r>
            <a:endParaRPr lang="en-CA" sz="2800" b="1" dirty="0"/>
          </a:p>
        </p:txBody>
      </p:sp>
      <p:sp>
        <p:nvSpPr>
          <p:cNvPr id="7" name="TextBox 6"/>
          <p:cNvSpPr txBox="1"/>
          <p:nvPr/>
        </p:nvSpPr>
        <p:spPr>
          <a:xfrm>
            <a:off x="6553200" y="3551775"/>
            <a:ext cx="1648272" cy="369332"/>
          </a:xfrm>
          <a:prstGeom prst="rect">
            <a:avLst/>
          </a:prstGeom>
          <a:noFill/>
        </p:spPr>
        <p:txBody>
          <a:bodyPr wrap="none" rtlCol="0">
            <a:spAutoFit/>
          </a:bodyPr>
          <a:lstStyle/>
          <a:p>
            <a:r>
              <a:rPr lang="en-CA" dirty="0" smtClean="0"/>
              <a:t>Ischemic Stroke</a:t>
            </a:r>
            <a:endParaRPr lang="en-CA" dirty="0"/>
          </a:p>
        </p:txBody>
      </p:sp>
      <p:pic>
        <p:nvPicPr>
          <p:cNvPr id="3" name="Picture 2"/>
          <p:cNvPicPr>
            <a:picLocks noChangeAspect="1"/>
          </p:cNvPicPr>
          <p:nvPr/>
        </p:nvPicPr>
        <p:blipFill>
          <a:blip r:embed="rId2" cstate="print"/>
          <a:stretch>
            <a:fillRect/>
          </a:stretch>
        </p:blipFill>
        <p:spPr>
          <a:xfrm>
            <a:off x="990600" y="1898718"/>
            <a:ext cx="7327849" cy="1926590"/>
          </a:xfrm>
          <a:prstGeom prst="rect">
            <a:avLst/>
          </a:prstGeom>
        </p:spPr>
      </p:pic>
      <p:sp>
        <p:nvSpPr>
          <p:cNvPr id="9" name="TextBox 8"/>
          <p:cNvSpPr txBox="1"/>
          <p:nvPr/>
        </p:nvSpPr>
        <p:spPr>
          <a:xfrm>
            <a:off x="4267200" y="3736441"/>
            <a:ext cx="1375889" cy="369332"/>
          </a:xfrm>
          <a:prstGeom prst="rect">
            <a:avLst/>
          </a:prstGeom>
          <a:noFill/>
        </p:spPr>
        <p:txBody>
          <a:bodyPr wrap="none" rtlCol="0">
            <a:spAutoFit/>
          </a:bodyPr>
          <a:lstStyle/>
          <a:p>
            <a:r>
              <a:rPr lang="en-CA" dirty="0" smtClean="0"/>
              <a:t>UV Exposure</a:t>
            </a:r>
            <a:endParaRPr lang="en-CA" dirty="0"/>
          </a:p>
        </p:txBody>
      </p:sp>
      <p:sp>
        <p:nvSpPr>
          <p:cNvPr id="10" name="TextBox 9"/>
          <p:cNvSpPr txBox="1"/>
          <p:nvPr/>
        </p:nvSpPr>
        <p:spPr>
          <a:xfrm>
            <a:off x="6755371" y="3711416"/>
            <a:ext cx="1243930" cy="369332"/>
          </a:xfrm>
          <a:prstGeom prst="rect">
            <a:avLst/>
          </a:prstGeom>
          <a:noFill/>
        </p:spPr>
        <p:txBody>
          <a:bodyPr wrap="none" rtlCol="0">
            <a:spAutoFit/>
          </a:bodyPr>
          <a:lstStyle/>
          <a:p>
            <a:r>
              <a:rPr lang="en-CA" dirty="0" smtClean="0"/>
              <a:t>Skin cancer</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9711758"/>
              </p:ext>
            </p:extLst>
          </p:nvPr>
        </p:nvGraphicFramePr>
        <p:xfrm>
          <a:off x="457200" y="1393689"/>
          <a:ext cx="3483428" cy="914400"/>
        </p:xfrm>
        <a:graphic>
          <a:graphicData uri="http://schemas.openxmlformats.org/drawingml/2006/table">
            <a:tbl>
              <a:tblPr firstRow="1" bandRow="1">
                <a:tableStyleId>{5C22544A-7EE6-4342-B048-85BDC9FD1C3A}</a:tableStyleId>
              </a:tblPr>
              <a:tblGrid>
                <a:gridCol w="870857"/>
                <a:gridCol w="870857"/>
                <a:gridCol w="870857"/>
                <a:gridCol w="870857"/>
              </a:tblGrid>
              <a:tr h="457200">
                <a:tc>
                  <a:txBody>
                    <a:bodyPr/>
                    <a:lstStyle/>
                    <a:p>
                      <a:pPr algn="ctr"/>
                      <a:r>
                        <a:rPr lang="en-CA" sz="2400" dirty="0" smtClean="0"/>
                        <a:t>RR</a:t>
                      </a:r>
                      <a:r>
                        <a:rPr lang="en-CA" sz="2400" baseline="-25000" dirty="0" smtClean="0"/>
                        <a:t>11</a:t>
                      </a:r>
                      <a:endParaRPr lang="en-CA" sz="2400" dirty="0"/>
                    </a:p>
                  </a:txBody>
                  <a:tcPr/>
                </a:tc>
                <a:tc>
                  <a:txBody>
                    <a:bodyPr/>
                    <a:lstStyle/>
                    <a:p>
                      <a:pPr algn="ctr"/>
                      <a:r>
                        <a:rPr lang="en-CA" sz="2400" dirty="0" smtClean="0"/>
                        <a:t>RR</a:t>
                      </a:r>
                      <a:r>
                        <a:rPr lang="en-CA" sz="2400" baseline="-25000" dirty="0" smtClean="0"/>
                        <a:t>01</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10</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00</a:t>
                      </a:r>
                      <a:endParaRPr lang="en-CA" sz="2400" dirty="0" smtClean="0"/>
                    </a:p>
                  </a:txBody>
                  <a:tcPr/>
                </a:tc>
              </a:tr>
              <a:tr h="370840">
                <a:tc>
                  <a:txBody>
                    <a:bodyPr/>
                    <a:lstStyle/>
                    <a:p>
                      <a:pPr algn="ctr"/>
                      <a:r>
                        <a:rPr lang="en-CA" sz="2400" dirty="0" smtClean="0"/>
                        <a:t>&gt;&gt;1</a:t>
                      </a:r>
                      <a:endParaRPr lang="en-CA" sz="2400" dirty="0"/>
                    </a:p>
                  </a:txBody>
                  <a:tcPr/>
                </a:tc>
                <a:tc>
                  <a:txBody>
                    <a:bodyPr/>
                    <a:lstStyle/>
                    <a:p>
                      <a:pPr algn="ctr"/>
                      <a:r>
                        <a:rPr lang="en-CA" sz="2400" dirty="0" smtClean="0"/>
                        <a:t>1</a:t>
                      </a:r>
                      <a:endParaRPr lang="en-CA" sz="2400" dirty="0"/>
                    </a:p>
                  </a:txBody>
                  <a:tcPr/>
                </a:tc>
                <a:tc>
                  <a:txBody>
                    <a:bodyPr/>
                    <a:lstStyle/>
                    <a:p>
                      <a:pPr algn="ctr"/>
                      <a:r>
                        <a:rPr lang="en-CA" sz="2400" dirty="0" smtClean="0"/>
                        <a:t>&gt;1</a:t>
                      </a:r>
                      <a:endParaRPr lang="en-CA" sz="2400" dirty="0"/>
                    </a:p>
                  </a:txBody>
                  <a:tcPr/>
                </a:tc>
                <a:tc>
                  <a:txBody>
                    <a:bodyPr/>
                    <a:lstStyle/>
                    <a:p>
                      <a:pPr algn="ctr"/>
                      <a:r>
                        <a:rPr lang="en-CA" sz="2400" dirty="0" smtClean="0"/>
                        <a:t>1</a:t>
                      </a:r>
                      <a:endParaRPr lang="en-CA" sz="2400" dirty="0"/>
                    </a:p>
                  </a:txBody>
                  <a:tcPr/>
                </a:tc>
              </a:tr>
            </a:tbl>
          </a:graphicData>
        </a:graphic>
      </p:graphicFrame>
    </p:spTree>
    <p:extLst>
      <p:ext uri="{BB962C8B-B14F-4D97-AF65-F5344CB8AC3E}">
        <p14:creationId xmlns:p14="http://schemas.microsoft.com/office/powerpoint/2010/main" val="2787021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47700" y="4267200"/>
            <a:ext cx="7848600" cy="2246769"/>
          </a:xfrm>
          <a:prstGeom prst="rect">
            <a:avLst/>
          </a:prstGeom>
          <a:noFill/>
        </p:spPr>
        <p:txBody>
          <a:bodyPr wrap="square" rtlCol="0">
            <a:spAutoFit/>
          </a:bodyPr>
          <a:lstStyle/>
          <a:p>
            <a:r>
              <a:rPr lang="en-CA" sz="2800" dirty="0" smtClean="0"/>
              <a:t>The genotype </a:t>
            </a:r>
            <a:r>
              <a:rPr lang="en-CA" sz="2800" b="1" u="sng" dirty="0" smtClean="0"/>
              <a:t>exacerbates the effect </a:t>
            </a:r>
            <a:r>
              <a:rPr lang="en-CA" sz="2800" dirty="0" smtClean="0"/>
              <a:t>of the exposure, but no effect in persons with low-risk genotype. Example could be porphyria </a:t>
            </a:r>
            <a:r>
              <a:rPr lang="en-CA" sz="2800" dirty="0" err="1" smtClean="0"/>
              <a:t>variegata</a:t>
            </a:r>
            <a:r>
              <a:rPr lang="en-CA" sz="2800" dirty="0" smtClean="0"/>
              <a:t>; unusual sun sensitivity and blistering, but barbiturates are lethal.  In people without it, no D.</a:t>
            </a:r>
            <a:endParaRPr lang="en-CA" sz="2800" dirty="0"/>
          </a:p>
        </p:txBody>
      </p:sp>
      <p:pic>
        <p:nvPicPr>
          <p:cNvPr id="4" name="Picture 3"/>
          <p:cNvPicPr>
            <a:picLocks noChangeAspect="1"/>
          </p:cNvPicPr>
          <p:nvPr/>
        </p:nvPicPr>
        <p:blipFill>
          <a:blip r:embed="rId2" cstate="print"/>
          <a:stretch>
            <a:fillRect/>
          </a:stretch>
        </p:blipFill>
        <p:spPr>
          <a:xfrm>
            <a:off x="914400" y="1530601"/>
            <a:ext cx="7452756" cy="21661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01855308"/>
              </p:ext>
            </p:extLst>
          </p:nvPr>
        </p:nvGraphicFramePr>
        <p:xfrm>
          <a:off x="381000" y="1295400"/>
          <a:ext cx="3483428" cy="914400"/>
        </p:xfrm>
        <a:graphic>
          <a:graphicData uri="http://schemas.openxmlformats.org/drawingml/2006/table">
            <a:tbl>
              <a:tblPr firstRow="1" bandRow="1">
                <a:tableStyleId>{5C22544A-7EE6-4342-B048-85BDC9FD1C3A}</a:tableStyleId>
              </a:tblPr>
              <a:tblGrid>
                <a:gridCol w="870857"/>
                <a:gridCol w="870857"/>
                <a:gridCol w="870857"/>
                <a:gridCol w="870857"/>
              </a:tblGrid>
              <a:tr h="370840">
                <a:tc>
                  <a:txBody>
                    <a:bodyPr/>
                    <a:lstStyle/>
                    <a:p>
                      <a:pPr algn="ctr"/>
                      <a:r>
                        <a:rPr lang="en-CA" sz="2400" dirty="0" smtClean="0"/>
                        <a:t>RR</a:t>
                      </a:r>
                      <a:r>
                        <a:rPr lang="en-CA" sz="2400" baseline="-25000" dirty="0" smtClean="0"/>
                        <a:t>11</a:t>
                      </a:r>
                      <a:endParaRPr lang="en-CA" sz="2400" dirty="0"/>
                    </a:p>
                  </a:txBody>
                  <a:tcPr/>
                </a:tc>
                <a:tc>
                  <a:txBody>
                    <a:bodyPr/>
                    <a:lstStyle/>
                    <a:p>
                      <a:pPr algn="ctr"/>
                      <a:r>
                        <a:rPr lang="en-CA" sz="2400" dirty="0" smtClean="0"/>
                        <a:t>RR</a:t>
                      </a:r>
                      <a:r>
                        <a:rPr lang="en-CA" sz="2400" baseline="-25000" dirty="0" smtClean="0"/>
                        <a:t>01</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10 </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00</a:t>
                      </a:r>
                      <a:endParaRPr lang="en-CA" sz="2400" dirty="0" smtClean="0"/>
                    </a:p>
                  </a:txBody>
                  <a:tcPr/>
                </a:tc>
              </a:tr>
              <a:tr h="370840">
                <a:tc>
                  <a:txBody>
                    <a:bodyPr/>
                    <a:lstStyle/>
                    <a:p>
                      <a:pPr algn="ctr"/>
                      <a:r>
                        <a:rPr lang="en-CA" sz="2400" dirty="0" smtClean="0"/>
                        <a:t>&gt;&gt;1</a:t>
                      </a:r>
                      <a:endParaRPr lang="en-CA" sz="2400" dirty="0"/>
                    </a:p>
                  </a:txBody>
                  <a:tcPr/>
                </a:tc>
                <a:tc>
                  <a:txBody>
                    <a:bodyPr/>
                    <a:lstStyle/>
                    <a:p>
                      <a:pPr algn="ctr"/>
                      <a:r>
                        <a:rPr lang="en-CA" sz="2400" dirty="0" smtClean="0"/>
                        <a:t>&gt;1</a:t>
                      </a:r>
                      <a:endParaRPr lang="en-CA" sz="2400" dirty="0"/>
                    </a:p>
                  </a:txBody>
                  <a:tcPr/>
                </a:tc>
                <a:tc>
                  <a:txBody>
                    <a:bodyPr/>
                    <a:lstStyle/>
                    <a:p>
                      <a:pPr algn="ctr"/>
                      <a:r>
                        <a:rPr lang="en-CA" sz="2400" dirty="0" smtClean="0"/>
                        <a:t>1</a:t>
                      </a:r>
                      <a:endParaRPr lang="en-CA" sz="2400" dirty="0"/>
                    </a:p>
                  </a:txBody>
                  <a:tcPr/>
                </a:tc>
                <a:tc>
                  <a:txBody>
                    <a:bodyPr/>
                    <a:lstStyle/>
                    <a:p>
                      <a:pPr algn="ctr"/>
                      <a:r>
                        <a:rPr lang="en-CA" sz="2400" dirty="0" smtClean="0"/>
                        <a:t>1</a:t>
                      </a:r>
                      <a:endParaRPr lang="en-CA" sz="2400" dirty="0"/>
                    </a:p>
                  </a:txBody>
                  <a:tcPr/>
                </a:tc>
              </a:tr>
            </a:tbl>
          </a:graphicData>
        </a:graphic>
      </p:graphicFrame>
    </p:spTree>
    <p:extLst>
      <p:ext uri="{BB962C8B-B14F-4D97-AF65-F5344CB8AC3E}">
        <p14:creationId xmlns:p14="http://schemas.microsoft.com/office/powerpoint/2010/main" val="928230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47700" y="4267200"/>
            <a:ext cx="7848600" cy="1815882"/>
          </a:xfrm>
          <a:prstGeom prst="rect">
            <a:avLst/>
          </a:prstGeom>
          <a:noFill/>
        </p:spPr>
        <p:txBody>
          <a:bodyPr wrap="square" rtlCol="0">
            <a:spAutoFit/>
          </a:bodyPr>
          <a:lstStyle/>
          <a:p>
            <a:r>
              <a:rPr lang="en-CA" sz="2800" dirty="0" smtClean="0"/>
              <a:t>Both the genotype and the environmental risk factor are necessary to increase risk of disease; for example fava beans eaten by people with glucose-6-phostphatase deficiency.</a:t>
            </a:r>
            <a:endParaRPr lang="en-CA" sz="2800" dirty="0"/>
          </a:p>
        </p:txBody>
      </p:sp>
      <p:pic>
        <p:nvPicPr>
          <p:cNvPr id="3" name="Picture 2"/>
          <p:cNvPicPr>
            <a:picLocks noChangeAspect="1"/>
          </p:cNvPicPr>
          <p:nvPr/>
        </p:nvPicPr>
        <p:blipFill>
          <a:blip r:embed="rId2" cstate="print"/>
          <a:stretch>
            <a:fillRect/>
          </a:stretch>
        </p:blipFill>
        <p:spPr>
          <a:xfrm>
            <a:off x="852074" y="1828800"/>
            <a:ext cx="7667420" cy="196880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132681481"/>
              </p:ext>
            </p:extLst>
          </p:nvPr>
        </p:nvGraphicFramePr>
        <p:xfrm>
          <a:off x="431074" y="1371600"/>
          <a:ext cx="3483428" cy="914400"/>
        </p:xfrm>
        <a:graphic>
          <a:graphicData uri="http://schemas.openxmlformats.org/drawingml/2006/table">
            <a:tbl>
              <a:tblPr firstRow="1" bandRow="1">
                <a:tableStyleId>{5C22544A-7EE6-4342-B048-85BDC9FD1C3A}</a:tableStyleId>
              </a:tblPr>
              <a:tblGrid>
                <a:gridCol w="870857"/>
                <a:gridCol w="870857"/>
                <a:gridCol w="870857"/>
                <a:gridCol w="870857"/>
              </a:tblGrid>
              <a:tr h="304800">
                <a:tc>
                  <a:txBody>
                    <a:bodyPr/>
                    <a:lstStyle/>
                    <a:p>
                      <a:pPr algn="ctr"/>
                      <a:r>
                        <a:rPr lang="en-CA" sz="2400" dirty="0" smtClean="0"/>
                        <a:t>RR</a:t>
                      </a:r>
                      <a:r>
                        <a:rPr lang="en-CA" sz="2400" baseline="-25000" dirty="0" smtClean="0"/>
                        <a:t>11</a:t>
                      </a:r>
                      <a:endParaRPr lang="en-CA" sz="2400" dirty="0"/>
                    </a:p>
                  </a:txBody>
                  <a:tcPr/>
                </a:tc>
                <a:tc>
                  <a:txBody>
                    <a:bodyPr/>
                    <a:lstStyle/>
                    <a:p>
                      <a:pPr algn="ctr"/>
                      <a:r>
                        <a:rPr lang="en-CA" sz="2400" dirty="0" smtClean="0"/>
                        <a:t>RR</a:t>
                      </a:r>
                      <a:r>
                        <a:rPr lang="en-CA" sz="2400" baseline="-25000" dirty="0" smtClean="0"/>
                        <a:t>01</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10 </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00</a:t>
                      </a:r>
                      <a:endParaRPr lang="en-CA" sz="2400" dirty="0" smtClean="0"/>
                    </a:p>
                  </a:txBody>
                  <a:tcPr/>
                </a:tc>
              </a:tr>
              <a:tr h="370840">
                <a:tc>
                  <a:txBody>
                    <a:bodyPr/>
                    <a:lstStyle/>
                    <a:p>
                      <a:pPr algn="ctr"/>
                      <a:r>
                        <a:rPr lang="en-CA" sz="2400" dirty="0" smtClean="0"/>
                        <a:t>&gt;1</a:t>
                      </a:r>
                      <a:endParaRPr lang="en-CA" sz="2400" dirty="0"/>
                    </a:p>
                  </a:txBody>
                  <a:tcPr/>
                </a:tc>
                <a:tc>
                  <a:txBody>
                    <a:bodyPr/>
                    <a:lstStyle/>
                    <a:p>
                      <a:pPr algn="ctr"/>
                      <a:r>
                        <a:rPr lang="en-CA" sz="2400" dirty="0" smtClean="0"/>
                        <a:t>1</a:t>
                      </a:r>
                      <a:endParaRPr lang="en-CA" sz="2400" dirty="0"/>
                    </a:p>
                  </a:txBody>
                  <a:tcPr/>
                </a:tc>
                <a:tc>
                  <a:txBody>
                    <a:bodyPr/>
                    <a:lstStyle/>
                    <a:p>
                      <a:pPr algn="ctr"/>
                      <a:r>
                        <a:rPr lang="en-CA" sz="2400" dirty="0" smtClean="0"/>
                        <a:t>1</a:t>
                      </a:r>
                      <a:endParaRPr lang="en-CA" sz="2400" dirty="0"/>
                    </a:p>
                  </a:txBody>
                  <a:tcPr/>
                </a:tc>
                <a:tc>
                  <a:txBody>
                    <a:bodyPr/>
                    <a:lstStyle/>
                    <a:p>
                      <a:pPr algn="ctr"/>
                      <a:r>
                        <a:rPr lang="en-CA" sz="2400" dirty="0" smtClean="0"/>
                        <a:t>1</a:t>
                      </a:r>
                      <a:endParaRPr lang="en-CA" sz="2400" dirty="0"/>
                    </a:p>
                  </a:txBody>
                  <a:tcPr/>
                </a:tc>
              </a:tr>
            </a:tbl>
          </a:graphicData>
        </a:graphic>
      </p:graphicFrame>
    </p:spTree>
    <p:extLst>
      <p:ext uri="{BB962C8B-B14F-4D97-AF65-F5344CB8AC3E}">
        <p14:creationId xmlns:p14="http://schemas.microsoft.com/office/powerpoint/2010/main" val="1531268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Modeling </a:t>
            </a:r>
            <a:endParaRPr lang="en-CA"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647700" y="4267200"/>
            <a:ext cx="7848600" cy="1815882"/>
          </a:xfrm>
          <a:prstGeom prst="rect">
            <a:avLst/>
          </a:prstGeom>
          <a:noFill/>
        </p:spPr>
        <p:txBody>
          <a:bodyPr wrap="square" rtlCol="0">
            <a:spAutoFit/>
          </a:bodyPr>
          <a:lstStyle/>
          <a:p>
            <a:r>
              <a:rPr lang="en-CA" sz="2800" dirty="0" smtClean="0"/>
              <a:t>Both the genotype and the environmental risk factor have independent effects on disease; together the risk is higher or lower than when they occur alone.  </a:t>
            </a:r>
            <a:r>
              <a:rPr lang="en-CA" sz="2800" b="1" dirty="0" smtClean="0"/>
              <a:t>Common diet model!</a:t>
            </a:r>
            <a:endParaRPr lang="en-CA" sz="2800" b="1" dirty="0"/>
          </a:p>
        </p:txBody>
      </p:sp>
      <p:pic>
        <p:nvPicPr>
          <p:cNvPr id="4" name="Picture 3"/>
          <p:cNvPicPr>
            <a:picLocks noChangeAspect="1"/>
          </p:cNvPicPr>
          <p:nvPr/>
        </p:nvPicPr>
        <p:blipFill>
          <a:blip r:embed="rId2" cstate="print"/>
          <a:stretch>
            <a:fillRect/>
          </a:stretch>
        </p:blipFill>
        <p:spPr>
          <a:xfrm>
            <a:off x="688162" y="2057400"/>
            <a:ext cx="7998638" cy="183127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61058804"/>
              </p:ext>
            </p:extLst>
          </p:nvPr>
        </p:nvGraphicFramePr>
        <p:xfrm>
          <a:off x="304800" y="1600200"/>
          <a:ext cx="3483428" cy="914400"/>
        </p:xfrm>
        <a:graphic>
          <a:graphicData uri="http://schemas.openxmlformats.org/drawingml/2006/table">
            <a:tbl>
              <a:tblPr firstRow="1" bandRow="1">
                <a:tableStyleId>{5C22544A-7EE6-4342-B048-85BDC9FD1C3A}</a:tableStyleId>
              </a:tblPr>
              <a:tblGrid>
                <a:gridCol w="870857"/>
                <a:gridCol w="870857"/>
                <a:gridCol w="870857"/>
                <a:gridCol w="870857"/>
              </a:tblGrid>
              <a:tr h="370840">
                <a:tc>
                  <a:txBody>
                    <a:bodyPr/>
                    <a:lstStyle/>
                    <a:p>
                      <a:pPr algn="ctr"/>
                      <a:r>
                        <a:rPr lang="en-CA" sz="2400" dirty="0" smtClean="0"/>
                        <a:t>RR</a:t>
                      </a:r>
                      <a:r>
                        <a:rPr lang="en-CA" sz="2400" baseline="-25000" dirty="0" smtClean="0"/>
                        <a:t>11</a:t>
                      </a:r>
                      <a:endParaRPr lang="en-CA" sz="2400" dirty="0"/>
                    </a:p>
                  </a:txBody>
                  <a:tcPr/>
                </a:tc>
                <a:tc>
                  <a:txBody>
                    <a:bodyPr/>
                    <a:lstStyle/>
                    <a:p>
                      <a:pPr algn="ctr"/>
                      <a:r>
                        <a:rPr lang="en-CA" sz="2400" dirty="0" smtClean="0"/>
                        <a:t>RR</a:t>
                      </a:r>
                      <a:r>
                        <a:rPr lang="en-CA" sz="2400" baseline="-25000" dirty="0" smtClean="0"/>
                        <a:t>01</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10 </a:t>
                      </a:r>
                      <a:endParaRPr lang="en-CA"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smtClean="0"/>
                        <a:t>RR</a:t>
                      </a:r>
                      <a:r>
                        <a:rPr lang="en-CA" sz="2400" baseline="-25000" dirty="0" smtClean="0"/>
                        <a:t>00</a:t>
                      </a:r>
                      <a:endParaRPr lang="en-CA" sz="2400" dirty="0" smtClean="0"/>
                    </a:p>
                  </a:txBody>
                  <a:tcPr/>
                </a:tc>
              </a:tr>
              <a:tr h="370840">
                <a:tc>
                  <a:txBody>
                    <a:bodyPr/>
                    <a:lstStyle/>
                    <a:p>
                      <a:pPr algn="ctr"/>
                      <a:r>
                        <a:rPr lang="en-CA" sz="2400" dirty="0" smtClean="0"/>
                        <a:t>??</a:t>
                      </a:r>
                      <a:endParaRPr lang="en-CA" sz="2400" dirty="0"/>
                    </a:p>
                  </a:txBody>
                  <a:tcPr/>
                </a:tc>
                <a:tc>
                  <a:txBody>
                    <a:bodyPr/>
                    <a:lstStyle/>
                    <a:p>
                      <a:pPr algn="ctr"/>
                      <a:r>
                        <a:rPr lang="en-CA" sz="2400" dirty="0" smtClean="0"/>
                        <a:t>&gt;1</a:t>
                      </a:r>
                      <a:endParaRPr lang="en-CA" sz="2400" dirty="0"/>
                    </a:p>
                  </a:txBody>
                  <a:tcPr/>
                </a:tc>
                <a:tc>
                  <a:txBody>
                    <a:bodyPr/>
                    <a:lstStyle/>
                    <a:p>
                      <a:pPr algn="ctr"/>
                      <a:r>
                        <a:rPr lang="en-CA" sz="2400" dirty="0" smtClean="0"/>
                        <a:t>&gt;1</a:t>
                      </a:r>
                      <a:endParaRPr lang="en-CA" sz="2400" dirty="0"/>
                    </a:p>
                  </a:txBody>
                  <a:tcPr/>
                </a:tc>
                <a:tc>
                  <a:txBody>
                    <a:bodyPr/>
                    <a:lstStyle/>
                    <a:p>
                      <a:pPr algn="ctr"/>
                      <a:r>
                        <a:rPr lang="en-CA" sz="2400" dirty="0" smtClean="0"/>
                        <a:t>1</a:t>
                      </a:r>
                      <a:endParaRPr lang="en-CA" sz="2400" dirty="0"/>
                    </a:p>
                  </a:txBody>
                  <a:tcPr/>
                </a:tc>
              </a:tr>
            </a:tbl>
          </a:graphicData>
        </a:graphic>
      </p:graphicFrame>
    </p:spTree>
    <p:extLst>
      <p:ext uri="{BB962C8B-B14F-4D97-AF65-F5344CB8AC3E}">
        <p14:creationId xmlns:p14="http://schemas.microsoft.com/office/powerpoint/2010/main" val="116988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sp>
        <p:nvSpPr>
          <p:cNvPr id="12" name="TextBox 11"/>
          <p:cNvSpPr txBox="1"/>
          <p:nvPr/>
        </p:nvSpPr>
        <p:spPr>
          <a:xfrm>
            <a:off x="457200" y="1864231"/>
            <a:ext cx="2416239"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A</a:t>
            </a:r>
            <a:endParaRPr lang="en-CA"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223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cxnSp>
        <p:nvCxnSpPr>
          <p:cNvPr id="6" name="Straight Arrow Connector 5"/>
          <p:cNvCxnSpPr>
            <a:stCxn id="10" idx="0"/>
            <a:endCxn id="8" idx="2"/>
          </p:cNvCxnSpPr>
          <p:nvPr/>
        </p:nvCxnSpPr>
        <p:spPr>
          <a:xfrm flipH="1" flipV="1">
            <a:off x="2714070" y="3659364"/>
            <a:ext cx="1982619" cy="1065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a:endCxn id="9" idx="1"/>
          </p:cNvCxnSpPr>
          <p:nvPr/>
        </p:nvCxnSpPr>
        <p:spPr>
          <a:xfrm>
            <a:off x="3904139" y="3397754"/>
            <a:ext cx="1949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864231"/>
            <a:ext cx="2416239"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A</a:t>
            </a:r>
            <a:endParaRPr lang="en-CA" sz="3600" b="1" dirty="0">
              <a:latin typeface="Arial" panose="020B0604020202020204" pitchFamily="34" charset="0"/>
              <a:cs typeface="Arial" panose="020B0604020202020204" pitchFamily="34" charset="0"/>
            </a:endParaRPr>
          </a:p>
        </p:txBody>
      </p:sp>
      <p:sp>
        <p:nvSpPr>
          <p:cNvPr id="13" name="TextBox 12"/>
          <p:cNvSpPr txBox="1"/>
          <p:nvPr/>
        </p:nvSpPr>
        <p:spPr>
          <a:xfrm>
            <a:off x="894383" y="4220359"/>
            <a:ext cx="3084434" cy="369332"/>
          </a:xfrm>
          <a:prstGeom prst="rect">
            <a:avLst/>
          </a:prstGeom>
          <a:noFill/>
        </p:spPr>
        <p:txBody>
          <a:bodyPr wrap="none" rtlCol="0">
            <a:spAutoFit/>
          </a:bodyPr>
          <a:lstStyle/>
          <a:p>
            <a:r>
              <a:rPr lang="en-CA" dirty="0" smtClean="0"/>
              <a:t>Genetic predisposition to drink</a:t>
            </a:r>
            <a:endParaRPr lang="en-CA" dirty="0"/>
          </a:p>
        </p:txBody>
      </p:sp>
    </p:spTree>
    <p:extLst>
      <p:ext uri="{BB962C8B-B14F-4D97-AF65-F5344CB8AC3E}">
        <p14:creationId xmlns:p14="http://schemas.microsoft.com/office/powerpoint/2010/main" val="79486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The road is not smooth!</a:t>
            </a:r>
            <a:endParaRPr lang="en-US" dirty="0">
              <a:solidFill>
                <a:schemeClr val="tx2"/>
              </a:solidFill>
              <a:effectLst>
                <a:outerShdw blurRad="38100" dist="38100" dir="2700000" algn="tl">
                  <a:srgbClr val="000000">
                    <a:alpha val="43137"/>
                  </a:srgbClr>
                </a:outerShdw>
              </a:effectLst>
            </a:endParaRPr>
          </a:p>
        </p:txBody>
      </p:sp>
      <p:sp>
        <p:nvSpPr>
          <p:cNvPr id="5" name="Explosion 2 4"/>
          <p:cNvSpPr/>
          <p:nvPr/>
        </p:nvSpPr>
        <p:spPr>
          <a:xfrm>
            <a:off x="5943600" y="1923365"/>
            <a:ext cx="3048000" cy="2362200"/>
          </a:xfrm>
          <a:prstGeom prst="irregularSeal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Disease</a:t>
            </a:r>
            <a:endParaRPr lang="en-US" dirty="0">
              <a:solidFill>
                <a:prstClr val="white"/>
              </a:solidFill>
            </a:endParaRPr>
          </a:p>
        </p:txBody>
      </p:sp>
      <p:sp>
        <p:nvSpPr>
          <p:cNvPr id="6" name="Rectangle 5"/>
          <p:cNvSpPr/>
          <p:nvPr/>
        </p:nvSpPr>
        <p:spPr>
          <a:xfrm>
            <a:off x="228600" y="2971800"/>
            <a:ext cx="1676400" cy="762000"/>
          </a:xfrm>
          <a:prstGeom prst="rect">
            <a:avLst/>
          </a:prstGeom>
          <a:gradFill>
            <a:gsLst>
              <a:gs pos="0">
                <a:srgbClr val="FF3399"/>
              </a:gs>
              <a:gs pos="25000">
                <a:srgbClr val="FF6633"/>
              </a:gs>
              <a:gs pos="50000">
                <a:srgbClr val="FFFF00"/>
              </a:gs>
              <a:gs pos="75000">
                <a:srgbClr val="01A78F"/>
              </a:gs>
              <a:gs pos="100000">
                <a:srgbClr val="3366FF"/>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solidFill>
              </a:rPr>
              <a:t>Diet</a:t>
            </a:r>
            <a:endParaRPr lang="en-US" b="1" dirty="0">
              <a:solidFill>
                <a:prstClr val="black"/>
              </a:solidFill>
            </a:endParaRPr>
          </a:p>
        </p:txBody>
      </p:sp>
      <p:grpSp>
        <p:nvGrpSpPr>
          <p:cNvPr id="10" name="Group 9"/>
          <p:cNvGrpSpPr/>
          <p:nvPr/>
        </p:nvGrpSpPr>
        <p:grpSpPr>
          <a:xfrm>
            <a:off x="1905000" y="1600200"/>
            <a:ext cx="4038600" cy="1752600"/>
            <a:chOff x="1905000" y="1600200"/>
            <a:chExt cx="4038600" cy="1752600"/>
          </a:xfrm>
        </p:grpSpPr>
        <p:sp>
          <p:nvSpPr>
            <p:cNvPr id="11" name="TextBox 10"/>
            <p:cNvSpPr txBox="1"/>
            <p:nvPr/>
          </p:nvSpPr>
          <p:spPr>
            <a:xfrm>
              <a:off x="1961514" y="1600200"/>
              <a:ext cx="710451" cy="646331"/>
            </a:xfrm>
            <a:prstGeom prst="rect">
              <a:avLst/>
            </a:prstGeom>
            <a:noFill/>
          </p:spPr>
          <p:txBody>
            <a:bodyPr wrap="none" rtlCol="0">
              <a:spAutoFit/>
            </a:bodyPr>
            <a:lstStyle/>
            <a:p>
              <a:r>
                <a:rPr lang="en-US" dirty="0" smtClean="0">
                  <a:solidFill>
                    <a:prstClr val="black"/>
                  </a:solidFill>
                </a:rPr>
                <a:t>Body </a:t>
              </a:r>
            </a:p>
            <a:p>
              <a:r>
                <a:rPr lang="en-US" dirty="0" smtClean="0">
                  <a:solidFill>
                    <a:prstClr val="black"/>
                  </a:solidFill>
                </a:rPr>
                <a:t>Size</a:t>
              </a:r>
              <a:endParaRPr lang="en-US" dirty="0">
                <a:solidFill>
                  <a:prstClr val="black"/>
                </a:solidFill>
              </a:endParaRPr>
            </a:p>
          </p:txBody>
        </p:sp>
        <p:cxnSp>
          <p:nvCxnSpPr>
            <p:cNvPr id="4" name="Straight Arrow Connector 3"/>
            <p:cNvCxnSpPr>
              <a:stCxn id="6" idx="3"/>
            </p:cNvCxnSpPr>
            <p:nvPr/>
          </p:nvCxnSpPr>
          <p:spPr>
            <a:xfrm flipV="1">
              <a:off x="1905000" y="2246531"/>
              <a:ext cx="205870" cy="11062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3"/>
              <a:endCxn id="5" idx="1"/>
            </p:cNvCxnSpPr>
            <p:nvPr/>
          </p:nvCxnSpPr>
          <p:spPr>
            <a:xfrm>
              <a:off x="2671965" y="1923366"/>
              <a:ext cx="3271635" cy="14082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294009" y="2260386"/>
            <a:ext cx="3633788" cy="1130600"/>
            <a:chOff x="2309812" y="2246531"/>
            <a:chExt cx="3633788" cy="1130600"/>
          </a:xfrm>
        </p:grpSpPr>
        <p:sp>
          <p:nvSpPr>
            <p:cNvPr id="12" name="Rectangle 11"/>
            <p:cNvSpPr/>
            <p:nvPr/>
          </p:nvSpPr>
          <p:spPr>
            <a:xfrm>
              <a:off x="2875979" y="2730800"/>
              <a:ext cx="977832" cy="646331"/>
            </a:xfrm>
            <a:prstGeom prst="rect">
              <a:avLst/>
            </a:prstGeom>
          </p:spPr>
          <p:txBody>
            <a:bodyPr wrap="none">
              <a:spAutoFit/>
            </a:bodyPr>
            <a:lstStyle/>
            <a:p>
              <a:r>
                <a:rPr lang="en-US" dirty="0" smtClean="0">
                  <a:solidFill>
                    <a:prstClr val="black"/>
                  </a:solidFill>
                </a:rPr>
                <a:t>Physical </a:t>
              </a:r>
            </a:p>
            <a:p>
              <a:r>
                <a:rPr lang="en-US" dirty="0" smtClean="0">
                  <a:solidFill>
                    <a:prstClr val="black"/>
                  </a:solidFill>
                </a:rPr>
                <a:t>activity</a:t>
              </a:r>
              <a:endParaRPr lang="en-US" dirty="0">
                <a:solidFill>
                  <a:prstClr val="black"/>
                </a:solidFill>
              </a:endParaRPr>
            </a:p>
          </p:txBody>
        </p:sp>
        <p:cxnSp>
          <p:nvCxnSpPr>
            <p:cNvPr id="38" name="Straight Arrow Connector 37"/>
            <p:cNvCxnSpPr/>
            <p:nvPr/>
          </p:nvCxnSpPr>
          <p:spPr>
            <a:xfrm>
              <a:off x="2309812" y="2246531"/>
              <a:ext cx="559239" cy="8074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5" idx="1"/>
            </p:cNvCxnSpPr>
            <p:nvPr/>
          </p:nvCxnSpPr>
          <p:spPr>
            <a:xfrm>
              <a:off x="3853811" y="3104465"/>
              <a:ext cx="2089789" cy="2271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671965" y="1445383"/>
            <a:ext cx="4643517" cy="684346"/>
            <a:chOff x="2671965" y="1445383"/>
            <a:chExt cx="4643517" cy="684346"/>
          </a:xfrm>
        </p:grpSpPr>
        <p:sp>
          <p:nvSpPr>
            <p:cNvPr id="14" name="Rectangle 13"/>
            <p:cNvSpPr/>
            <p:nvPr/>
          </p:nvSpPr>
          <p:spPr>
            <a:xfrm>
              <a:off x="4229100" y="1445383"/>
              <a:ext cx="1225207" cy="646331"/>
            </a:xfrm>
            <a:prstGeom prst="rect">
              <a:avLst/>
            </a:prstGeom>
          </p:spPr>
          <p:txBody>
            <a:bodyPr wrap="none">
              <a:spAutoFit/>
            </a:bodyPr>
            <a:lstStyle/>
            <a:p>
              <a:r>
                <a:rPr lang="en-US" dirty="0" smtClean="0">
                  <a:solidFill>
                    <a:prstClr val="black"/>
                  </a:solidFill>
                </a:rPr>
                <a:t>Metabolic </a:t>
              </a:r>
            </a:p>
            <a:p>
              <a:r>
                <a:rPr lang="en-US" dirty="0" smtClean="0">
                  <a:solidFill>
                    <a:prstClr val="black"/>
                  </a:solidFill>
                </a:rPr>
                <a:t>differences</a:t>
              </a:r>
              <a:endParaRPr lang="en-US" dirty="0">
                <a:solidFill>
                  <a:prstClr val="black"/>
                </a:solidFill>
              </a:endParaRPr>
            </a:p>
          </p:txBody>
        </p:sp>
        <p:cxnSp>
          <p:nvCxnSpPr>
            <p:cNvPr id="44" name="Straight Arrow Connector 43"/>
            <p:cNvCxnSpPr>
              <a:stCxn id="11" idx="3"/>
            </p:cNvCxnSpPr>
            <p:nvPr/>
          </p:nvCxnSpPr>
          <p:spPr>
            <a:xfrm flipV="1">
              <a:off x="2671965" y="1768548"/>
              <a:ext cx="1635817" cy="1548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4" idx="3"/>
              <a:endCxn id="5" idx="0"/>
            </p:cNvCxnSpPr>
            <p:nvPr/>
          </p:nvCxnSpPr>
          <p:spPr>
            <a:xfrm>
              <a:off x="5454307" y="1768549"/>
              <a:ext cx="1861175" cy="3611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905000" y="3331608"/>
            <a:ext cx="4038600" cy="788155"/>
            <a:chOff x="1905000" y="3331608"/>
            <a:chExt cx="4038600" cy="788155"/>
          </a:xfrm>
        </p:grpSpPr>
        <p:sp>
          <p:nvSpPr>
            <p:cNvPr id="42" name="Rectangle 41"/>
            <p:cNvSpPr/>
            <p:nvPr/>
          </p:nvSpPr>
          <p:spPr>
            <a:xfrm>
              <a:off x="3853811" y="3473432"/>
              <a:ext cx="1456991" cy="646331"/>
            </a:xfrm>
            <a:prstGeom prst="rect">
              <a:avLst/>
            </a:prstGeom>
          </p:spPr>
          <p:txBody>
            <a:bodyPr wrap="square">
              <a:spAutoFit/>
            </a:bodyPr>
            <a:lstStyle/>
            <a:p>
              <a:pPr algn="ctr"/>
              <a:r>
                <a:rPr lang="en-US" dirty="0" smtClean="0">
                  <a:solidFill>
                    <a:prstClr val="black"/>
                  </a:solidFill>
                </a:rPr>
                <a:t>Cooking method</a:t>
              </a:r>
              <a:endParaRPr lang="en-US" dirty="0">
                <a:solidFill>
                  <a:prstClr val="black"/>
                </a:solidFill>
              </a:endParaRPr>
            </a:p>
          </p:txBody>
        </p:sp>
        <p:cxnSp>
          <p:nvCxnSpPr>
            <p:cNvPr id="51" name="Straight Arrow Connector 50"/>
            <p:cNvCxnSpPr>
              <a:stCxn id="6" idx="3"/>
              <a:endCxn id="42" idx="1"/>
            </p:cNvCxnSpPr>
            <p:nvPr/>
          </p:nvCxnSpPr>
          <p:spPr>
            <a:xfrm>
              <a:off x="1905000" y="3352800"/>
              <a:ext cx="1948811" cy="4437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2" idx="3"/>
              <a:endCxn id="5" idx="1"/>
            </p:cNvCxnSpPr>
            <p:nvPr/>
          </p:nvCxnSpPr>
          <p:spPr>
            <a:xfrm flipV="1">
              <a:off x="5310802" y="3331608"/>
              <a:ext cx="632798" cy="4649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1905000" y="3352800"/>
            <a:ext cx="4724400" cy="1990130"/>
            <a:chOff x="1905000" y="3352800"/>
            <a:chExt cx="4724400" cy="1990130"/>
          </a:xfrm>
        </p:grpSpPr>
        <p:sp>
          <p:nvSpPr>
            <p:cNvPr id="17" name="Rectangle 16"/>
            <p:cNvSpPr/>
            <p:nvPr/>
          </p:nvSpPr>
          <p:spPr>
            <a:xfrm>
              <a:off x="3552087" y="4419600"/>
              <a:ext cx="1354025" cy="923330"/>
            </a:xfrm>
            <a:prstGeom prst="rect">
              <a:avLst/>
            </a:prstGeom>
          </p:spPr>
          <p:txBody>
            <a:bodyPr wrap="none">
              <a:spAutoFit/>
            </a:bodyPr>
            <a:lstStyle/>
            <a:p>
              <a:pPr algn="ctr"/>
              <a:r>
                <a:rPr lang="en-US" dirty="0" smtClean="0">
                  <a:solidFill>
                    <a:prstClr val="black"/>
                  </a:solidFill>
                </a:rPr>
                <a:t>Other </a:t>
              </a:r>
            </a:p>
            <a:p>
              <a:pPr algn="ctr"/>
              <a:r>
                <a:rPr lang="en-US" dirty="0" smtClean="0">
                  <a:solidFill>
                    <a:prstClr val="black"/>
                  </a:solidFill>
                </a:rPr>
                <a:t>dietary </a:t>
              </a:r>
            </a:p>
            <a:p>
              <a:pPr algn="ctr"/>
              <a:r>
                <a:rPr lang="en-US" dirty="0" smtClean="0">
                  <a:solidFill>
                    <a:prstClr val="black"/>
                  </a:solidFill>
                </a:rPr>
                <a:t>components</a:t>
              </a:r>
              <a:endParaRPr lang="en-US" dirty="0">
                <a:solidFill>
                  <a:prstClr val="black"/>
                </a:solidFill>
              </a:endParaRPr>
            </a:p>
          </p:txBody>
        </p:sp>
        <p:cxnSp>
          <p:nvCxnSpPr>
            <p:cNvPr id="58" name="Straight Arrow Connector 57"/>
            <p:cNvCxnSpPr>
              <a:stCxn id="6" idx="3"/>
            </p:cNvCxnSpPr>
            <p:nvPr/>
          </p:nvCxnSpPr>
          <p:spPr>
            <a:xfrm>
              <a:off x="1905000" y="3352800"/>
              <a:ext cx="1752600" cy="1528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7" idx="3"/>
            </p:cNvCxnSpPr>
            <p:nvPr/>
          </p:nvCxnSpPr>
          <p:spPr>
            <a:xfrm flipV="1">
              <a:off x="4906112" y="4285565"/>
              <a:ext cx="1723288" cy="595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1905000" y="2091714"/>
            <a:ext cx="4011061" cy="3138032"/>
            <a:chOff x="1905000" y="2091714"/>
            <a:chExt cx="4011061" cy="3138032"/>
          </a:xfrm>
        </p:grpSpPr>
        <p:sp>
          <p:nvSpPr>
            <p:cNvPr id="13" name="Rectangle 12"/>
            <p:cNvSpPr/>
            <p:nvPr/>
          </p:nvSpPr>
          <p:spPr>
            <a:xfrm>
              <a:off x="1999614" y="4583415"/>
              <a:ext cx="962508" cy="646331"/>
            </a:xfrm>
            <a:prstGeom prst="rect">
              <a:avLst/>
            </a:prstGeom>
          </p:spPr>
          <p:txBody>
            <a:bodyPr wrap="none">
              <a:spAutoFit/>
            </a:bodyPr>
            <a:lstStyle/>
            <a:p>
              <a:r>
                <a:rPr lang="en-US" dirty="0" smtClean="0">
                  <a:solidFill>
                    <a:prstClr val="black"/>
                  </a:solidFill>
                </a:rPr>
                <a:t>Genetic </a:t>
              </a:r>
            </a:p>
            <a:p>
              <a:r>
                <a:rPr lang="en-US" dirty="0" smtClean="0">
                  <a:solidFill>
                    <a:prstClr val="black"/>
                  </a:solidFill>
                </a:rPr>
                <a:t>factors</a:t>
              </a:r>
              <a:endParaRPr lang="en-US" dirty="0">
                <a:solidFill>
                  <a:prstClr val="black"/>
                </a:solidFill>
              </a:endParaRPr>
            </a:p>
          </p:txBody>
        </p:sp>
        <p:cxnSp>
          <p:nvCxnSpPr>
            <p:cNvPr id="67" name="Straight Arrow Connector 66"/>
            <p:cNvCxnSpPr>
              <a:stCxn id="6" idx="3"/>
              <a:endCxn id="13" idx="0"/>
            </p:cNvCxnSpPr>
            <p:nvPr/>
          </p:nvCxnSpPr>
          <p:spPr>
            <a:xfrm>
              <a:off x="1905000" y="3352800"/>
              <a:ext cx="575868" cy="12306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3" idx="3"/>
              <a:endCxn id="14" idx="2"/>
            </p:cNvCxnSpPr>
            <p:nvPr/>
          </p:nvCxnSpPr>
          <p:spPr>
            <a:xfrm flipV="1">
              <a:off x="2962122" y="2091714"/>
              <a:ext cx="1879582" cy="2814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4" idx="2"/>
            </p:cNvCxnSpPr>
            <p:nvPr/>
          </p:nvCxnSpPr>
          <p:spPr>
            <a:xfrm>
              <a:off x="4841704" y="2091714"/>
              <a:ext cx="1074357" cy="11401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206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cxnSp>
        <p:nvCxnSpPr>
          <p:cNvPr id="6" name="Straight Arrow Connector 5"/>
          <p:cNvCxnSpPr>
            <a:stCxn id="10" idx="0"/>
          </p:cNvCxnSpPr>
          <p:nvPr/>
        </p:nvCxnSpPr>
        <p:spPr>
          <a:xfrm flipH="1" flipV="1">
            <a:off x="4667795" y="3518264"/>
            <a:ext cx="28894" cy="1206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a:endCxn id="9" idx="1"/>
          </p:cNvCxnSpPr>
          <p:nvPr/>
        </p:nvCxnSpPr>
        <p:spPr>
          <a:xfrm>
            <a:off x="3904139" y="3397754"/>
            <a:ext cx="1949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864231"/>
            <a:ext cx="2433358"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B</a:t>
            </a:r>
            <a:endParaRPr lang="en-CA" sz="3600" b="1" dirty="0">
              <a:latin typeface="Arial" panose="020B0604020202020204" pitchFamily="34" charset="0"/>
              <a:cs typeface="Arial" panose="020B0604020202020204" pitchFamily="34" charset="0"/>
            </a:endParaRPr>
          </a:p>
        </p:txBody>
      </p:sp>
      <p:sp>
        <p:nvSpPr>
          <p:cNvPr id="13" name="TextBox 12"/>
          <p:cNvSpPr txBox="1"/>
          <p:nvPr/>
        </p:nvSpPr>
        <p:spPr>
          <a:xfrm>
            <a:off x="4774507" y="3920974"/>
            <a:ext cx="3531326" cy="646331"/>
          </a:xfrm>
          <a:prstGeom prst="rect">
            <a:avLst/>
          </a:prstGeom>
          <a:noFill/>
        </p:spPr>
        <p:txBody>
          <a:bodyPr wrap="square" rtlCol="0">
            <a:spAutoFit/>
          </a:bodyPr>
          <a:lstStyle/>
          <a:p>
            <a:r>
              <a:rPr lang="en-CA" dirty="0" smtClean="0"/>
              <a:t>Gene changes the way the brain metabolizes alcohol</a:t>
            </a:r>
            <a:endParaRPr lang="en-CA" dirty="0"/>
          </a:p>
        </p:txBody>
      </p:sp>
    </p:spTree>
    <p:extLst>
      <p:ext uri="{BB962C8B-B14F-4D97-AF65-F5344CB8AC3E}">
        <p14:creationId xmlns:p14="http://schemas.microsoft.com/office/powerpoint/2010/main" val="1744365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cxnSp>
        <p:nvCxnSpPr>
          <p:cNvPr id="6" name="Straight Arrow Connector 5"/>
          <p:cNvCxnSpPr>
            <a:stCxn id="10" idx="0"/>
            <a:endCxn id="9" idx="2"/>
          </p:cNvCxnSpPr>
          <p:nvPr/>
        </p:nvCxnSpPr>
        <p:spPr>
          <a:xfrm flipV="1">
            <a:off x="4696689" y="3659364"/>
            <a:ext cx="1843481" cy="1065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p:cNvCxnSpPr>
          <p:nvPr/>
        </p:nvCxnSpPr>
        <p:spPr>
          <a:xfrm>
            <a:off x="3904139" y="3397754"/>
            <a:ext cx="1734661" cy="640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864231"/>
            <a:ext cx="2433358"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C</a:t>
            </a:r>
            <a:endParaRPr lang="en-CA" sz="3600" b="1" dirty="0">
              <a:latin typeface="Arial" panose="020B0604020202020204" pitchFamily="34" charset="0"/>
              <a:cs typeface="Arial" panose="020B0604020202020204" pitchFamily="34" charset="0"/>
            </a:endParaRPr>
          </a:p>
        </p:txBody>
      </p:sp>
      <p:sp>
        <p:nvSpPr>
          <p:cNvPr id="13" name="TextBox 12"/>
          <p:cNvSpPr txBox="1"/>
          <p:nvPr/>
        </p:nvSpPr>
        <p:spPr>
          <a:xfrm>
            <a:off x="5866282" y="4038600"/>
            <a:ext cx="3531326" cy="646331"/>
          </a:xfrm>
          <a:prstGeom prst="rect">
            <a:avLst/>
          </a:prstGeom>
          <a:noFill/>
        </p:spPr>
        <p:txBody>
          <a:bodyPr wrap="square" rtlCol="0">
            <a:spAutoFit/>
          </a:bodyPr>
          <a:lstStyle/>
          <a:p>
            <a:r>
              <a:rPr lang="en-CA" dirty="0" smtClean="0"/>
              <a:t>Genetic susceptibility raises risk, regardless of drinking</a:t>
            </a:r>
            <a:endParaRPr lang="en-CA" dirty="0"/>
          </a:p>
        </p:txBody>
      </p:sp>
      <p:sp>
        <p:nvSpPr>
          <p:cNvPr id="14" name="TextBox 13"/>
          <p:cNvSpPr txBox="1"/>
          <p:nvPr/>
        </p:nvSpPr>
        <p:spPr>
          <a:xfrm>
            <a:off x="3695795" y="2505023"/>
            <a:ext cx="3531326" cy="646331"/>
          </a:xfrm>
          <a:prstGeom prst="rect">
            <a:avLst/>
          </a:prstGeom>
          <a:noFill/>
        </p:spPr>
        <p:txBody>
          <a:bodyPr wrap="square" rtlCol="0">
            <a:spAutoFit/>
          </a:bodyPr>
          <a:lstStyle/>
          <a:p>
            <a:r>
              <a:rPr lang="en-CA" dirty="0" smtClean="0"/>
              <a:t>Drinking exacerbates risk in those already susceptible</a:t>
            </a:r>
            <a:endParaRPr lang="en-CA" dirty="0"/>
          </a:p>
        </p:txBody>
      </p:sp>
    </p:spTree>
    <p:extLst>
      <p:ext uri="{BB962C8B-B14F-4D97-AF65-F5344CB8AC3E}">
        <p14:creationId xmlns:p14="http://schemas.microsoft.com/office/powerpoint/2010/main" val="2448286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cxnSp>
        <p:nvCxnSpPr>
          <p:cNvPr id="6" name="Straight Arrow Connector 5"/>
          <p:cNvCxnSpPr>
            <a:stCxn id="10" idx="0"/>
          </p:cNvCxnSpPr>
          <p:nvPr/>
        </p:nvCxnSpPr>
        <p:spPr>
          <a:xfrm flipV="1">
            <a:off x="4696689" y="3505200"/>
            <a:ext cx="484911"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p:cNvCxnSpPr>
          <p:nvPr/>
        </p:nvCxnSpPr>
        <p:spPr>
          <a:xfrm>
            <a:off x="3904139" y="3397754"/>
            <a:ext cx="11250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864231"/>
            <a:ext cx="2433358"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D</a:t>
            </a:r>
            <a:endParaRPr lang="en-CA" sz="3600" b="1" dirty="0">
              <a:latin typeface="Arial" panose="020B0604020202020204" pitchFamily="34" charset="0"/>
              <a:cs typeface="Arial" panose="020B0604020202020204" pitchFamily="34" charset="0"/>
            </a:endParaRPr>
          </a:p>
        </p:txBody>
      </p:sp>
      <p:sp>
        <p:nvSpPr>
          <p:cNvPr id="15" name="TextBox 14"/>
          <p:cNvSpPr txBox="1"/>
          <p:nvPr/>
        </p:nvSpPr>
        <p:spPr>
          <a:xfrm>
            <a:off x="5461458" y="3868716"/>
            <a:ext cx="3531326" cy="646331"/>
          </a:xfrm>
          <a:prstGeom prst="rect">
            <a:avLst/>
          </a:prstGeom>
          <a:noFill/>
        </p:spPr>
        <p:txBody>
          <a:bodyPr wrap="square" rtlCol="0">
            <a:spAutoFit/>
          </a:bodyPr>
          <a:lstStyle/>
          <a:p>
            <a:r>
              <a:rPr lang="en-CA" dirty="0" smtClean="0"/>
              <a:t>Only those with the gene who drank heavily would be at high risk</a:t>
            </a:r>
            <a:endParaRPr lang="en-CA" dirty="0"/>
          </a:p>
        </p:txBody>
      </p:sp>
      <p:cxnSp>
        <p:nvCxnSpPr>
          <p:cNvPr id="13" name="Straight Arrow Connector 12"/>
          <p:cNvCxnSpPr/>
          <p:nvPr/>
        </p:nvCxnSpPr>
        <p:spPr>
          <a:xfrm>
            <a:off x="5181600" y="3397754"/>
            <a:ext cx="763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962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effectLst>
                  <a:outerShdw blurRad="38100" dist="38100" dir="2700000" algn="tl">
                    <a:srgbClr val="000000">
                      <a:alpha val="43137"/>
                    </a:srgbClr>
                  </a:outerShdw>
                </a:effectLst>
              </a:rPr>
              <a:t>A through E examples</a:t>
            </a:r>
            <a:endParaRPr lang="en-CA"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1524000" y="3136144"/>
            <a:ext cx="2380139" cy="523220"/>
          </a:xfrm>
          <a:prstGeom prst="rect">
            <a:avLst/>
          </a:prstGeom>
          <a:noFill/>
        </p:spPr>
        <p:txBody>
          <a:bodyPr wrap="none" rtlCol="0">
            <a:spAutoFit/>
          </a:bodyPr>
          <a:lstStyle/>
          <a:p>
            <a:r>
              <a:rPr lang="en-CA" sz="2800" dirty="0" smtClean="0"/>
              <a:t>Heavy Drinking</a:t>
            </a:r>
            <a:endParaRPr lang="en-CA" sz="2800" dirty="0"/>
          </a:p>
        </p:txBody>
      </p:sp>
      <p:sp>
        <p:nvSpPr>
          <p:cNvPr id="9" name="TextBox 8"/>
          <p:cNvSpPr txBox="1"/>
          <p:nvPr/>
        </p:nvSpPr>
        <p:spPr>
          <a:xfrm>
            <a:off x="5853219" y="3136144"/>
            <a:ext cx="1373902" cy="523220"/>
          </a:xfrm>
          <a:prstGeom prst="rect">
            <a:avLst/>
          </a:prstGeom>
          <a:noFill/>
        </p:spPr>
        <p:txBody>
          <a:bodyPr wrap="none" rtlCol="0">
            <a:spAutoFit/>
          </a:bodyPr>
          <a:lstStyle/>
          <a:p>
            <a:r>
              <a:rPr lang="en-CA" sz="2800" dirty="0" smtClean="0"/>
              <a:t>Epilepsy</a:t>
            </a:r>
            <a:endParaRPr lang="en-CA" dirty="0"/>
          </a:p>
        </p:txBody>
      </p:sp>
      <p:sp>
        <p:nvSpPr>
          <p:cNvPr id="10" name="TextBox 9"/>
          <p:cNvSpPr txBox="1"/>
          <p:nvPr/>
        </p:nvSpPr>
        <p:spPr>
          <a:xfrm>
            <a:off x="3048000" y="4724400"/>
            <a:ext cx="3297378" cy="523220"/>
          </a:xfrm>
          <a:prstGeom prst="rect">
            <a:avLst/>
          </a:prstGeom>
          <a:noFill/>
        </p:spPr>
        <p:txBody>
          <a:bodyPr wrap="none" rtlCol="0">
            <a:spAutoFit/>
          </a:bodyPr>
          <a:lstStyle/>
          <a:p>
            <a:r>
              <a:rPr lang="en-CA" sz="2800" dirty="0" smtClean="0"/>
              <a:t>Genetic susceptibility</a:t>
            </a:r>
            <a:endParaRPr lang="en-CA" sz="2800" dirty="0"/>
          </a:p>
        </p:txBody>
      </p:sp>
      <p:cxnSp>
        <p:nvCxnSpPr>
          <p:cNvPr id="6" name="Straight Arrow Connector 5"/>
          <p:cNvCxnSpPr>
            <a:stCxn id="10" idx="0"/>
            <a:endCxn id="9" idx="2"/>
          </p:cNvCxnSpPr>
          <p:nvPr/>
        </p:nvCxnSpPr>
        <p:spPr>
          <a:xfrm flipV="1">
            <a:off x="4696689" y="3659364"/>
            <a:ext cx="1843481" cy="1065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a:endCxn id="9" idx="1"/>
          </p:cNvCxnSpPr>
          <p:nvPr/>
        </p:nvCxnSpPr>
        <p:spPr>
          <a:xfrm>
            <a:off x="3904139" y="3397754"/>
            <a:ext cx="1949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864231"/>
            <a:ext cx="2433358" cy="646331"/>
          </a:xfrm>
          <a:prstGeom prst="rect">
            <a:avLst/>
          </a:prstGeom>
          <a:noFill/>
        </p:spPr>
        <p:txBody>
          <a:bodyPr wrap="none" rtlCol="0">
            <a:spAutoFit/>
          </a:bodyPr>
          <a:lstStyle/>
          <a:p>
            <a:r>
              <a:rPr lang="en-CA" sz="3600" b="1" dirty="0" smtClean="0">
                <a:latin typeface="Arial" panose="020B0604020202020204" pitchFamily="34" charset="0"/>
                <a:cs typeface="Arial" panose="020B0604020202020204" pitchFamily="34" charset="0"/>
              </a:rPr>
              <a:t>MODEL  E</a:t>
            </a:r>
            <a:endParaRPr lang="en-CA" sz="3600" b="1" dirty="0">
              <a:latin typeface="Arial" panose="020B0604020202020204" pitchFamily="34" charset="0"/>
              <a:cs typeface="Arial" panose="020B0604020202020204" pitchFamily="34" charset="0"/>
            </a:endParaRPr>
          </a:p>
        </p:txBody>
      </p:sp>
      <p:sp>
        <p:nvSpPr>
          <p:cNvPr id="15" name="TextBox 14"/>
          <p:cNvSpPr txBox="1"/>
          <p:nvPr/>
        </p:nvSpPr>
        <p:spPr>
          <a:xfrm>
            <a:off x="5791200" y="4115986"/>
            <a:ext cx="3531326" cy="369332"/>
          </a:xfrm>
          <a:prstGeom prst="rect">
            <a:avLst/>
          </a:prstGeom>
          <a:noFill/>
        </p:spPr>
        <p:txBody>
          <a:bodyPr wrap="square" rtlCol="0">
            <a:spAutoFit/>
          </a:bodyPr>
          <a:lstStyle/>
          <a:p>
            <a:r>
              <a:rPr lang="en-CA" dirty="0" smtClean="0"/>
              <a:t>Independently + or - risk</a:t>
            </a:r>
            <a:endParaRPr lang="en-CA" dirty="0"/>
          </a:p>
        </p:txBody>
      </p:sp>
      <p:sp>
        <p:nvSpPr>
          <p:cNvPr id="16" name="TextBox 15"/>
          <p:cNvSpPr txBox="1"/>
          <p:nvPr/>
        </p:nvSpPr>
        <p:spPr>
          <a:xfrm>
            <a:off x="3581400" y="2766812"/>
            <a:ext cx="3531326" cy="369332"/>
          </a:xfrm>
          <a:prstGeom prst="rect">
            <a:avLst/>
          </a:prstGeom>
          <a:noFill/>
        </p:spPr>
        <p:txBody>
          <a:bodyPr wrap="square" rtlCol="0">
            <a:spAutoFit/>
          </a:bodyPr>
          <a:lstStyle/>
          <a:p>
            <a:r>
              <a:rPr lang="en-CA" dirty="0" smtClean="0"/>
              <a:t>Independently + or - risk</a:t>
            </a:r>
            <a:endParaRPr lang="en-CA" dirty="0"/>
          </a:p>
        </p:txBody>
      </p:sp>
    </p:spTree>
    <p:extLst>
      <p:ext uri="{BB962C8B-B14F-4D97-AF65-F5344CB8AC3E}">
        <p14:creationId xmlns:p14="http://schemas.microsoft.com/office/powerpoint/2010/main" val="3474582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effectLst>
                  <a:outerShdw blurRad="38100" dist="38100" dir="2700000" algn="tl">
                    <a:srgbClr val="000000">
                      <a:alpha val="43137"/>
                    </a:srgbClr>
                  </a:outerShdw>
                </a:effectLst>
              </a:rPr>
              <a:t>Briefly, Statistical Issues</a:t>
            </a:r>
            <a:endParaRPr lang="en-US" dirty="0">
              <a:solidFill>
                <a:schemeClr val="tx2"/>
              </a:solidFill>
              <a:effectLst>
                <a:outerShdw blurRad="38100" dist="38100" dir="2700000" algn="tl">
                  <a:srgbClr val="000000">
                    <a:alpha val="43137"/>
                  </a:srgbClr>
                </a:outerShdw>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288" y="277813"/>
            <a:ext cx="8229600" cy="703262"/>
          </a:xfrm>
          <a:prstGeom prst="rect">
            <a:avLst/>
          </a:prstGeom>
          <a:noFill/>
          <a:ln w="9525">
            <a:noFill/>
            <a:miter lim="800000"/>
            <a:headEnd/>
            <a:tailEnd/>
          </a:ln>
        </p:spPr>
        <p:txBody>
          <a:bodyPr anchor="ctr"/>
          <a:lstStyle/>
          <a:p>
            <a:pPr algn="ctr"/>
            <a:r>
              <a:rPr lang="en-CA" sz="3600" dirty="0">
                <a:solidFill>
                  <a:schemeClr val="tx2"/>
                </a:solidFill>
                <a:effectLst>
                  <a:outerShdw blurRad="38100" dist="38100" dir="2700000" algn="tl">
                    <a:srgbClr val="000000">
                      <a:alpha val="43137"/>
                    </a:srgbClr>
                  </a:outerShdw>
                </a:effectLst>
                <a:latin typeface="+mj-lt"/>
              </a:rPr>
              <a:t>Association Studies: Potential Causes of Inconsistent Results</a:t>
            </a:r>
            <a:endParaRPr lang="en-US" sz="3600" dirty="0">
              <a:solidFill>
                <a:schemeClr val="tx2"/>
              </a:solidFill>
              <a:effectLst>
                <a:outerShdw blurRad="38100" dist="38100" dir="2700000" algn="tl">
                  <a:srgbClr val="000000">
                    <a:alpha val="43137"/>
                  </a:srgbClr>
                </a:outerShdw>
              </a:effectLst>
              <a:latin typeface="+mj-lt"/>
            </a:endParaRPr>
          </a:p>
        </p:txBody>
      </p:sp>
      <p:sp>
        <p:nvSpPr>
          <p:cNvPr id="59395" name="Rectangle 3"/>
          <p:cNvSpPr>
            <a:spLocks noChangeArrowheads="1"/>
          </p:cNvSpPr>
          <p:nvPr/>
        </p:nvSpPr>
        <p:spPr bwMode="auto">
          <a:xfrm>
            <a:off x="179388" y="1196975"/>
            <a:ext cx="8640762" cy="5432425"/>
          </a:xfrm>
          <a:prstGeom prst="rect">
            <a:avLst/>
          </a:prstGeom>
          <a:noFill/>
          <a:ln w="9525">
            <a:noFill/>
            <a:miter lim="800000"/>
            <a:headEnd/>
            <a:tailEnd/>
          </a:ln>
        </p:spPr>
        <p:txBody>
          <a:bodyPr/>
          <a:lstStyle/>
          <a:p>
            <a:pPr>
              <a:lnSpc>
                <a:spcPct val="90000"/>
              </a:lnSpc>
              <a:spcBef>
                <a:spcPct val="20000"/>
              </a:spcBef>
              <a:buClr>
                <a:schemeClr val="hlink"/>
              </a:buClr>
              <a:buSzPct val="60000"/>
            </a:pPr>
            <a:r>
              <a:rPr lang="en-US" sz="2800" b="1" u="sng" dirty="0" smtClean="0"/>
              <a:t>Population stratification: </a:t>
            </a:r>
            <a:r>
              <a:rPr lang="en-US" sz="2800" dirty="0" smtClean="0"/>
              <a:t>differences between cases and controls (most often cited reason)</a:t>
            </a:r>
          </a:p>
          <a:p>
            <a:pPr>
              <a:lnSpc>
                <a:spcPct val="90000"/>
              </a:lnSpc>
              <a:spcBef>
                <a:spcPct val="20000"/>
              </a:spcBef>
              <a:buClr>
                <a:schemeClr val="hlink"/>
              </a:buClr>
              <a:buSzPct val="60000"/>
            </a:pPr>
            <a:r>
              <a:rPr lang="en-US" sz="2800" b="1" u="sng" dirty="0" smtClean="0"/>
              <a:t>Genetic heterogeneity: </a:t>
            </a:r>
            <a:r>
              <a:rPr lang="en-US" sz="2800" dirty="0" smtClean="0"/>
              <a:t>different genetic mechanisms in different populations</a:t>
            </a:r>
          </a:p>
          <a:p>
            <a:pPr>
              <a:lnSpc>
                <a:spcPct val="90000"/>
              </a:lnSpc>
              <a:spcBef>
                <a:spcPct val="20000"/>
              </a:spcBef>
              <a:buClr>
                <a:schemeClr val="hlink"/>
              </a:buClr>
              <a:buSzPct val="60000"/>
            </a:pPr>
            <a:r>
              <a:rPr lang="en-US" sz="2800" b="1" u="sng" dirty="0" smtClean="0"/>
              <a:t>Random error:</a:t>
            </a:r>
            <a:r>
              <a:rPr lang="en-US" sz="2800" dirty="0" smtClean="0"/>
              <a:t> false positive/negative results </a:t>
            </a:r>
          </a:p>
          <a:p>
            <a:pPr>
              <a:lnSpc>
                <a:spcPct val="90000"/>
              </a:lnSpc>
              <a:spcBef>
                <a:spcPct val="20000"/>
              </a:spcBef>
              <a:buClr>
                <a:schemeClr val="hlink"/>
              </a:buClr>
              <a:buSzPct val="60000"/>
            </a:pPr>
            <a:r>
              <a:rPr lang="en-US" sz="2800" b="1" u="sng" dirty="0" smtClean="0"/>
              <a:t>Study design/analysis problems:</a:t>
            </a:r>
          </a:p>
          <a:p>
            <a:pPr lvl="1">
              <a:lnSpc>
                <a:spcPct val="90000"/>
              </a:lnSpc>
              <a:spcBef>
                <a:spcPct val="20000"/>
              </a:spcBef>
              <a:buClr>
                <a:schemeClr val="tx1"/>
              </a:buClr>
              <a:buFontTx/>
              <a:buChar char="•"/>
            </a:pPr>
            <a:r>
              <a:rPr lang="en-US" sz="2400" dirty="0" smtClean="0"/>
              <a:t> poorly defined phenotypes</a:t>
            </a:r>
          </a:p>
          <a:p>
            <a:pPr lvl="1">
              <a:lnSpc>
                <a:spcPct val="90000"/>
              </a:lnSpc>
              <a:spcBef>
                <a:spcPct val="20000"/>
              </a:spcBef>
              <a:buClr>
                <a:schemeClr val="tx1"/>
              </a:buClr>
              <a:buFontTx/>
              <a:buChar char="•"/>
            </a:pPr>
            <a:r>
              <a:rPr lang="en-US" sz="2400" dirty="0" smtClean="0"/>
              <a:t> failure to correct for subgroup analyses and multiple comparisons</a:t>
            </a:r>
          </a:p>
          <a:p>
            <a:pPr lvl="1">
              <a:lnSpc>
                <a:spcPct val="90000"/>
              </a:lnSpc>
              <a:spcBef>
                <a:spcPct val="20000"/>
              </a:spcBef>
              <a:buClr>
                <a:schemeClr val="tx1"/>
              </a:buClr>
              <a:buFontTx/>
              <a:buChar char="•"/>
            </a:pPr>
            <a:r>
              <a:rPr lang="en-US" sz="2400" dirty="0" smtClean="0"/>
              <a:t> poor control group selection</a:t>
            </a:r>
          </a:p>
          <a:p>
            <a:pPr lvl="1">
              <a:lnSpc>
                <a:spcPct val="90000"/>
              </a:lnSpc>
              <a:spcBef>
                <a:spcPct val="20000"/>
              </a:spcBef>
              <a:buClr>
                <a:schemeClr val="tx1"/>
              </a:buClr>
              <a:buFontTx/>
              <a:buChar char="•"/>
            </a:pPr>
            <a:r>
              <a:rPr lang="en-US" sz="2400" dirty="0" smtClean="0"/>
              <a:t> small sample sizes</a:t>
            </a:r>
          </a:p>
          <a:p>
            <a:pPr lvl="1">
              <a:lnSpc>
                <a:spcPct val="90000"/>
              </a:lnSpc>
              <a:spcBef>
                <a:spcPct val="20000"/>
              </a:spcBef>
              <a:buClr>
                <a:schemeClr val="tx1"/>
              </a:buClr>
              <a:buFontTx/>
              <a:buChar char="•"/>
            </a:pPr>
            <a:r>
              <a:rPr lang="en-US" sz="2400" dirty="0" smtClean="0"/>
              <a:t> failure to attempt replication</a:t>
            </a:r>
            <a:endParaRPr lang="en-US" sz="2400" dirty="0"/>
          </a:p>
        </p:txBody>
      </p:sp>
      <p:sp>
        <p:nvSpPr>
          <p:cNvPr id="59396" name="Text Box 6"/>
          <p:cNvSpPr txBox="1">
            <a:spLocks noChangeArrowheads="1"/>
          </p:cNvSpPr>
          <p:nvPr/>
        </p:nvSpPr>
        <p:spPr bwMode="auto">
          <a:xfrm>
            <a:off x="2815447" y="6273800"/>
            <a:ext cx="6199966" cy="430887"/>
          </a:xfrm>
          <a:prstGeom prst="rect">
            <a:avLst/>
          </a:prstGeom>
          <a:noFill/>
          <a:ln w="9525">
            <a:noFill/>
            <a:miter lim="800000"/>
            <a:headEnd/>
            <a:tailEnd/>
          </a:ln>
        </p:spPr>
        <p:txBody>
          <a:bodyPr wrap="none">
            <a:spAutoFit/>
          </a:bodyPr>
          <a:lstStyle/>
          <a:p>
            <a:pPr algn="r"/>
            <a:r>
              <a:rPr lang="en-CA" sz="2200" i="1" dirty="0"/>
              <a:t>Silverman and Palmer, Am J </a:t>
            </a:r>
            <a:r>
              <a:rPr lang="en-CA" sz="2200" i="1" dirty="0" err="1"/>
              <a:t>Respir</a:t>
            </a:r>
            <a:r>
              <a:rPr lang="en-CA" sz="2200" i="1" dirty="0"/>
              <a:t> Cell Mol </a:t>
            </a:r>
            <a:r>
              <a:rPr lang="en-CA" sz="2200" i="1" dirty="0" err="1"/>
              <a:t>Biol</a:t>
            </a:r>
            <a:r>
              <a:rPr lang="en-CA" sz="2200" i="1" dirty="0"/>
              <a:t> 2000</a:t>
            </a:r>
          </a:p>
        </p:txBody>
      </p:sp>
      <p:sp>
        <p:nvSpPr>
          <p:cNvPr id="5" name="TextBox 4"/>
          <p:cNvSpPr txBox="1"/>
          <p:nvPr/>
        </p:nvSpPr>
        <p:spPr>
          <a:xfrm>
            <a:off x="6198257" y="5943600"/>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Power depends on the genetic model</a:t>
            </a:r>
            <a:endParaRPr lang="en-US" dirty="0">
              <a:solidFill>
                <a:schemeClr val="tx2"/>
              </a:solidFill>
              <a:effectLst>
                <a:outerShdw blurRad="38100" dist="38100" dir="2700000" algn="tl">
                  <a:srgbClr val="000000">
                    <a:alpha val="43137"/>
                  </a:srgbClr>
                </a:outerShdw>
              </a:effectLst>
            </a:endParaRPr>
          </a:p>
        </p:txBody>
      </p:sp>
      <p:sp>
        <p:nvSpPr>
          <p:cNvPr id="4" name="Text Box 2"/>
          <p:cNvSpPr txBox="1">
            <a:spLocks noChangeArrowheads="1"/>
          </p:cNvSpPr>
          <p:nvPr/>
        </p:nvSpPr>
        <p:spPr bwMode="auto">
          <a:xfrm>
            <a:off x="4926013" y="6427113"/>
            <a:ext cx="4217987" cy="430887"/>
          </a:xfrm>
          <a:prstGeom prst="rect">
            <a:avLst/>
          </a:prstGeom>
          <a:noFill/>
          <a:ln w="9525">
            <a:noFill/>
            <a:miter lim="800000"/>
            <a:headEnd/>
            <a:tailEnd/>
          </a:ln>
        </p:spPr>
        <p:txBody>
          <a:bodyPr wrap="square">
            <a:spAutoFit/>
          </a:bodyPr>
          <a:lstStyle/>
          <a:p>
            <a:pPr algn="r">
              <a:spcBef>
                <a:spcPct val="20000"/>
              </a:spcBef>
            </a:pPr>
            <a:r>
              <a:rPr lang="en-GB" sz="2200" dirty="0"/>
              <a:t>Palmer &amp; </a:t>
            </a:r>
            <a:r>
              <a:rPr lang="en-GB" sz="2200" dirty="0" err="1" smtClean="0"/>
              <a:t>Cardon</a:t>
            </a:r>
            <a:r>
              <a:rPr lang="en-GB" sz="2200" dirty="0"/>
              <a:t>, </a:t>
            </a:r>
            <a:r>
              <a:rPr lang="en-GB" sz="2200" dirty="0" smtClean="0"/>
              <a:t> Lancet </a:t>
            </a:r>
            <a:r>
              <a:rPr lang="en-GB" sz="2200" dirty="0"/>
              <a:t>2005</a:t>
            </a:r>
          </a:p>
        </p:txBody>
      </p:sp>
      <p:pic>
        <p:nvPicPr>
          <p:cNvPr id="5" name="Picture 3"/>
          <p:cNvPicPr>
            <a:picLocks noChangeAspect="1" noChangeArrowheads="1"/>
          </p:cNvPicPr>
          <p:nvPr/>
        </p:nvPicPr>
        <p:blipFill>
          <a:blip r:embed="rId2" cstate="print"/>
          <a:srcRect/>
          <a:stretch>
            <a:fillRect/>
          </a:stretch>
        </p:blipFill>
        <p:spPr bwMode="auto">
          <a:xfrm>
            <a:off x="1600200" y="1219200"/>
            <a:ext cx="5869915" cy="4876800"/>
          </a:xfrm>
          <a:prstGeom prst="rect">
            <a:avLst/>
          </a:prstGeom>
          <a:noFill/>
          <a:ln w="9525">
            <a:noFill/>
            <a:miter lim="800000"/>
            <a:headEnd/>
            <a:tailEnd/>
          </a:ln>
        </p:spPr>
      </p:pic>
      <p:sp>
        <p:nvSpPr>
          <p:cNvPr id="6" name="TextBox 5"/>
          <p:cNvSpPr txBox="1"/>
          <p:nvPr/>
        </p:nvSpPr>
        <p:spPr>
          <a:xfrm>
            <a:off x="6198257" y="6096000"/>
            <a:ext cx="2945743" cy="369332"/>
          </a:xfrm>
          <a:prstGeom prst="rect">
            <a:avLst/>
          </a:prstGeom>
          <a:noFill/>
        </p:spPr>
        <p:txBody>
          <a:bodyPr wrap="none" rtlCol="0">
            <a:spAutoFit/>
          </a:bodyPr>
          <a:lstStyle/>
          <a:p>
            <a:r>
              <a:rPr lang="en-CA" dirty="0" smtClean="0"/>
              <a:t>Slide adapted from Mente, A.</a:t>
            </a:r>
            <a:endParaRPr lang="en-CA"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Approach #1</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i="1" dirty="0" smtClean="0"/>
              <a:t>Cross-sectional studies</a:t>
            </a:r>
          </a:p>
          <a:p>
            <a:pPr lvl="1"/>
            <a:r>
              <a:rPr lang="en-US" i="1" dirty="0" smtClean="0"/>
              <a:t>Genetic Risk Score</a:t>
            </a:r>
          </a:p>
          <a:p>
            <a:pPr lvl="1"/>
            <a:r>
              <a:rPr lang="en-US" i="1" dirty="0" smtClean="0"/>
              <a:t>High saturated fat</a:t>
            </a:r>
          </a:p>
          <a:p>
            <a:pPr lvl="1"/>
            <a:r>
              <a:rPr lang="en-US" i="1" dirty="0" smtClean="0"/>
              <a:t>Obesity</a:t>
            </a:r>
          </a:p>
        </p:txBody>
      </p:sp>
      <p:pic>
        <p:nvPicPr>
          <p:cNvPr id="5" name="Picture 4"/>
          <p:cNvPicPr>
            <a:picLocks noChangeAspect="1"/>
          </p:cNvPicPr>
          <p:nvPr/>
        </p:nvPicPr>
        <p:blipFill>
          <a:blip r:embed="rId2" cstate="print"/>
          <a:stretch>
            <a:fillRect/>
          </a:stretch>
        </p:blipFill>
        <p:spPr>
          <a:xfrm>
            <a:off x="226060" y="4428247"/>
            <a:ext cx="8469449" cy="1900072"/>
          </a:xfrm>
          <a:prstGeom prst="rect">
            <a:avLst/>
          </a:prstGeom>
        </p:spPr>
      </p:pic>
    </p:spTree>
    <p:extLst>
      <p:ext uri="{BB962C8B-B14F-4D97-AF65-F5344CB8AC3E}">
        <p14:creationId xmlns:p14="http://schemas.microsoft.com/office/powerpoint/2010/main" val="38326914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MESA and GOLDN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Genetic contribution to inter-individual variation in common obesity is 40-70%</a:t>
            </a:r>
          </a:p>
          <a:p>
            <a:r>
              <a:rPr lang="en-US" dirty="0" smtClean="0"/>
              <a:t>Genome-wide association studies have identified several genetic variants associated with obesity (i.e. BMI, weight, WC, WHR)</a:t>
            </a:r>
          </a:p>
          <a:p>
            <a:r>
              <a:rPr lang="en-US" dirty="0" smtClean="0"/>
              <a:t>gene-diet interaction models usually consider only a single SNP, which may explain a very small % of variation in body weight</a:t>
            </a:r>
          </a:p>
          <a:p>
            <a:r>
              <a:rPr lang="en-US" dirty="0" smtClean="0"/>
              <a:t>Combing several susceptibility genes into a single score may be more powerful</a:t>
            </a:r>
          </a:p>
        </p:txBody>
      </p:sp>
    </p:spTree>
    <p:extLst>
      <p:ext uri="{BB962C8B-B14F-4D97-AF65-F5344CB8AC3E}">
        <p14:creationId xmlns:p14="http://schemas.microsoft.com/office/powerpoint/2010/main" val="29758808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MESA and GOLDN</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Objective was to analyze the association between an obesity GRS and BMI in the Genetics of Lipid Lowering Drugs and Diet Network (GOLDN) and the Multiethnic Study of Atherosclerosis (MESA)</a:t>
            </a:r>
          </a:p>
        </p:txBody>
      </p:sp>
    </p:spTree>
    <p:extLst>
      <p:ext uri="{BB962C8B-B14F-4D97-AF65-F5344CB8AC3E}">
        <p14:creationId xmlns:p14="http://schemas.microsoft.com/office/powerpoint/2010/main" val="3243071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One diet to fit all?</a:t>
            </a:r>
            <a:br>
              <a:rPr lang="en-US" dirty="0" smtClean="0">
                <a:solidFill>
                  <a:schemeClr val="tx2"/>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*not exhaustive!</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r>
              <a:rPr lang="en-CA" b="1" dirty="0" smtClean="0"/>
              <a:t>Body size</a:t>
            </a:r>
          </a:p>
          <a:p>
            <a:pPr lvl="1"/>
            <a:r>
              <a:rPr lang="en-CA" dirty="0" smtClean="0"/>
              <a:t>Protein recommendations based on body size; vitamin C recommendations are not</a:t>
            </a:r>
          </a:p>
          <a:p>
            <a:r>
              <a:rPr lang="en-CA" b="1" dirty="0" smtClean="0"/>
              <a:t>Physical activity</a:t>
            </a:r>
          </a:p>
          <a:p>
            <a:pPr lvl="1"/>
            <a:r>
              <a:rPr lang="en-CA" dirty="0" smtClean="0"/>
              <a:t>Does a high-carbohydrate diet have the same effects on HDL-C and triglycerides in a marathon runner as it does in someone who is inactive and obese?</a:t>
            </a:r>
          </a:p>
          <a:p>
            <a:r>
              <a:rPr lang="en-CA" b="1" dirty="0" smtClean="0"/>
              <a:t>Genetic factors</a:t>
            </a:r>
          </a:p>
          <a:p>
            <a:pPr lvl="1"/>
            <a:r>
              <a:rPr lang="en-CA" dirty="0" smtClean="0"/>
              <a:t>Genetic mutations (</a:t>
            </a:r>
            <a:r>
              <a:rPr lang="en-CA" i="1" dirty="0" smtClean="0"/>
              <a:t>ALDH2</a:t>
            </a:r>
            <a:r>
              <a:rPr lang="en-CA" dirty="0" smtClean="0"/>
              <a:t>) favour </a:t>
            </a:r>
            <a:r>
              <a:rPr lang="en-CA" dirty="0" err="1" smtClean="0"/>
              <a:t>alcohol</a:t>
            </a:r>
            <a:r>
              <a:rPr lang="en-CA" dirty="0" err="1" smtClean="0">
                <a:sym typeface="Wingdings" panose="05000000000000000000" pitchFamily="2" charset="2"/>
              </a:rPr>
              <a:t></a:t>
            </a:r>
            <a:r>
              <a:rPr lang="en-CA" dirty="0" err="1" smtClean="0"/>
              <a:t>acetaldehyde</a:t>
            </a:r>
            <a:endParaRPr lang="en-CA" dirty="0"/>
          </a:p>
        </p:txBody>
      </p:sp>
    </p:spTree>
    <p:extLst>
      <p:ext uri="{BB962C8B-B14F-4D97-AF65-F5344CB8AC3E}">
        <p14:creationId xmlns:p14="http://schemas.microsoft.com/office/powerpoint/2010/main" val="33703695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effectLst>
                  <a:outerShdw blurRad="38100" dist="38100" dir="2700000" algn="tl">
                    <a:srgbClr val="000000">
                      <a:alpha val="43137"/>
                    </a:srgbClr>
                  </a:outerShdw>
                </a:effectLst>
              </a:rPr>
              <a:t>MESA and GOLDN</a:t>
            </a:r>
            <a:endParaRPr lang="en-US" dirty="0"/>
          </a:p>
        </p:txBody>
      </p:sp>
      <p:sp>
        <p:nvSpPr>
          <p:cNvPr id="60" name="Freeform 6"/>
          <p:cNvSpPr>
            <a:spLocks/>
          </p:cNvSpPr>
          <p:nvPr/>
        </p:nvSpPr>
        <p:spPr bwMode="auto">
          <a:xfrm>
            <a:off x="5817828" y="3309162"/>
            <a:ext cx="876663" cy="48589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1" name="Freeform 7"/>
          <p:cNvSpPr>
            <a:spLocks/>
          </p:cNvSpPr>
          <p:nvPr/>
        </p:nvSpPr>
        <p:spPr bwMode="auto">
          <a:xfrm>
            <a:off x="5079084" y="3261223"/>
            <a:ext cx="755833" cy="655569"/>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2" name="Freeform 61"/>
          <p:cNvSpPr>
            <a:spLocks/>
          </p:cNvSpPr>
          <p:nvPr/>
        </p:nvSpPr>
        <p:spPr bwMode="auto">
          <a:xfrm>
            <a:off x="5267817" y="2170287"/>
            <a:ext cx="646996" cy="751772"/>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3" name="Freeform 62"/>
          <p:cNvSpPr>
            <a:spLocks/>
          </p:cNvSpPr>
          <p:nvPr/>
        </p:nvSpPr>
        <p:spPr bwMode="auto">
          <a:xfrm>
            <a:off x="5521900" y="2874909"/>
            <a:ext cx="492450" cy="861788"/>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rgbClr val="FF0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4" name="Freeform 3053"/>
          <p:cNvSpPr>
            <a:spLocks/>
          </p:cNvSpPr>
          <p:nvPr/>
        </p:nvSpPr>
        <p:spPr bwMode="auto">
          <a:xfrm>
            <a:off x="7324109" y="2055089"/>
            <a:ext cx="128559" cy="491097"/>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5" name="Freeform 3054"/>
          <p:cNvSpPr>
            <a:spLocks/>
          </p:cNvSpPr>
          <p:nvPr/>
        </p:nvSpPr>
        <p:spPr bwMode="auto">
          <a:xfrm>
            <a:off x="6755876" y="2011379"/>
            <a:ext cx="771357" cy="701935"/>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rgbClr val="FF0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6" name="Freeform 3055"/>
          <p:cNvSpPr>
            <a:spLocks/>
          </p:cNvSpPr>
          <p:nvPr/>
        </p:nvSpPr>
        <p:spPr bwMode="auto">
          <a:xfrm>
            <a:off x="7648079" y="2188791"/>
            <a:ext cx="51424" cy="35996"/>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7" name="Freeform 3056"/>
          <p:cNvSpPr>
            <a:spLocks/>
          </p:cNvSpPr>
          <p:nvPr/>
        </p:nvSpPr>
        <p:spPr bwMode="auto">
          <a:xfrm>
            <a:off x="7486094" y="1448289"/>
            <a:ext cx="480812" cy="771357"/>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8" name="Freeform 3057"/>
          <p:cNvSpPr>
            <a:spLocks/>
          </p:cNvSpPr>
          <p:nvPr/>
        </p:nvSpPr>
        <p:spPr bwMode="auto">
          <a:xfrm>
            <a:off x="7316395" y="1957384"/>
            <a:ext cx="151701" cy="434531"/>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69" name="Freeform 3058"/>
          <p:cNvSpPr>
            <a:spLocks/>
          </p:cNvSpPr>
          <p:nvPr/>
        </p:nvSpPr>
        <p:spPr bwMode="auto">
          <a:xfrm>
            <a:off x="7450097" y="1903390"/>
            <a:ext cx="251976" cy="478241"/>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0" name="Freeform 3059"/>
          <p:cNvSpPr>
            <a:spLocks/>
          </p:cNvSpPr>
          <p:nvPr/>
        </p:nvSpPr>
        <p:spPr bwMode="auto">
          <a:xfrm>
            <a:off x="7444954" y="2412485"/>
            <a:ext cx="213409" cy="233978"/>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1" name="Freeform 3060"/>
          <p:cNvSpPr>
            <a:spLocks/>
          </p:cNvSpPr>
          <p:nvPr/>
        </p:nvSpPr>
        <p:spPr bwMode="auto">
          <a:xfrm>
            <a:off x="7424386" y="2276212"/>
            <a:ext cx="429388" cy="195410"/>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FF0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2" name="Freeform 2853"/>
          <p:cNvSpPr>
            <a:spLocks/>
          </p:cNvSpPr>
          <p:nvPr/>
        </p:nvSpPr>
        <p:spPr bwMode="auto">
          <a:xfrm>
            <a:off x="7658802" y="2594355"/>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3" name="Freeform 2854"/>
          <p:cNvSpPr>
            <a:spLocks/>
          </p:cNvSpPr>
          <p:nvPr/>
        </p:nvSpPr>
        <p:spPr bwMode="auto">
          <a:xfrm>
            <a:off x="2714786" y="3723020"/>
            <a:ext cx="745587" cy="1007828"/>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4" name="Freeform 2855"/>
          <p:cNvSpPr>
            <a:spLocks/>
          </p:cNvSpPr>
          <p:nvPr/>
        </p:nvSpPr>
        <p:spPr bwMode="auto">
          <a:xfrm>
            <a:off x="5344910" y="4386336"/>
            <a:ext cx="719878" cy="601612"/>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5" name="Freeform 2856"/>
          <p:cNvSpPr>
            <a:spLocks/>
          </p:cNvSpPr>
          <p:nvPr/>
        </p:nvSpPr>
        <p:spPr bwMode="auto">
          <a:xfrm>
            <a:off x="3416667" y="3825860"/>
            <a:ext cx="812433" cy="915273"/>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6" name="Freeform 2857"/>
          <p:cNvSpPr>
            <a:spLocks/>
          </p:cNvSpPr>
          <p:nvPr/>
        </p:nvSpPr>
        <p:spPr bwMode="auto">
          <a:xfrm>
            <a:off x="3748325" y="3928699"/>
            <a:ext cx="1699425" cy="1699425"/>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7" name="Freeform 2858"/>
          <p:cNvSpPr>
            <a:spLocks/>
          </p:cNvSpPr>
          <p:nvPr/>
        </p:nvSpPr>
        <p:spPr bwMode="auto">
          <a:xfrm>
            <a:off x="5247212" y="3866996"/>
            <a:ext cx="578473" cy="539908"/>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8" name="Freeform 2859"/>
          <p:cNvSpPr>
            <a:spLocks/>
          </p:cNvSpPr>
          <p:nvPr/>
        </p:nvSpPr>
        <p:spPr bwMode="auto">
          <a:xfrm>
            <a:off x="4236813" y="3807863"/>
            <a:ext cx="1038680" cy="524482"/>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79" name="Freeform 2860"/>
          <p:cNvSpPr>
            <a:spLocks/>
          </p:cNvSpPr>
          <p:nvPr/>
        </p:nvSpPr>
        <p:spPr bwMode="auto">
          <a:xfrm>
            <a:off x="2879330" y="2962007"/>
            <a:ext cx="642748" cy="858711"/>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rgbClr val="FFC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0" name="Freeform 2861"/>
          <p:cNvSpPr>
            <a:spLocks/>
          </p:cNvSpPr>
          <p:nvPr/>
        </p:nvSpPr>
        <p:spPr bwMode="auto">
          <a:xfrm>
            <a:off x="5509454" y="2059589"/>
            <a:ext cx="683884" cy="323945"/>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1" name="Freeform 2862"/>
          <p:cNvSpPr>
            <a:spLocks/>
          </p:cNvSpPr>
          <p:nvPr/>
        </p:nvSpPr>
        <p:spPr bwMode="auto">
          <a:xfrm>
            <a:off x="3468087" y="3221677"/>
            <a:ext cx="868995" cy="61189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2" name="Freeform 2863"/>
          <p:cNvSpPr>
            <a:spLocks/>
          </p:cNvSpPr>
          <p:nvPr/>
        </p:nvSpPr>
        <p:spPr bwMode="auto">
          <a:xfrm>
            <a:off x="1848362" y="2707479"/>
            <a:ext cx="953838" cy="1745703"/>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3" name="Freeform 2864"/>
          <p:cNvSpPr>
            <a:spLocks/>
          </p:cNvSpPr>
          <p:nvPr/>
        </p:nvSpPr>
        <p:spPr bwMode="auto">
          <a:xfrm>
            <a:off x="3285546" y="2530080"/>
            <a:ext cx="843285" cy="707023"/>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4" name="Freeform 2865"/>
          <p:cNvSpPr>
            <a:spLocks/>
          </p:cNvSpPr>
          <p:nvPr/>
        </p:nvSpPr>
        <p:spPr bwMode="auto">
          <a:xfrm>
            <a:off x="5792263" y="3625322"/>
            <a:ext cx="979548" cy="416501"/>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5" name="Freeform 2866"/>
          <p:cNvSpPr>
            <a:spLocks/>
          </p:cNvSpPr>
          <p:nvPr/>
        </p:nvSpPr>
        <p:spPr bwMode="auto">
          <a:xfrm>
            <a:off x="6509569" y="3404217"/>
            <a:ext cx="1012971" cy="537337"/>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rgbClr val="FF0000"/>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6" name="Freeform 2867"/>
          <p:cNvSpPr>
            <a:spLocks/>
          </p:cNvSpPr>
          <p:nvPr/>
        </p:nvSpPr>
        <p:spPr bwMode="auto">
          <a:xfrm>
            <a:off x="7514827" y="2599497"/>
            <a:ext cx="141405" cy="97698"/>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7" name="Freeform 2868"/>
          <p:cNvSpPr>
            <a:spLocks/>
          </p:cNvSpPr>
          <p:nvPr/>
        </p:nvSpPr>
        <p:spPr bwMode="auto">
          <a:xfrm>
            <a:off x="4329369" y="3365652"/>
            <a:ext cx="899847" cy="465349"/>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8" name="Freeform 2869"/>
          <p:cNvSpPr>
            <a:spLocks/>
          </p:cNvSpPr>
          <p:nvPr/>
        </p:nvSpPr>
        <p:spPr bwMode="auto">
          <a:xfrm>
            <a:off x="5974803" y="2265268"/>
            <a:ext cx="501343" cy="655603"/>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89" name="Freeform 2870"/>
          <p:cNvSpPr>
            <a:spLocks/>
          </p:cNvSpPr>
          <p:nvPr/>
        </p:nvSpPr>
        <p:spPr bwMode="auto">
          <a:xfrm>
            <a:off x="2272576" y="2833457"/>
            <a:ext cx="694168" cy="1210937"/>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0" name="Freeform 2871"/>
          <p:cNvSpPr>
            <a:spLocks/>
          </p:cNvSpPr>
          <p:nvPr/>
        </p:nvSpPr>
        <p:spPr bwMode="auto">
          <a:xfrm>
            <a:off x="7627950" y="2388676"/>
            <a:ext cx="110553" cy="200537"/>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1" name="Freeform 2872"/>
          <p:cNvSpPr>
            <a:spLocks/>
          </p:cNvSpPr>
          <p:nvPr/>
        </p:nvSpPr>
        <p:spPr bwMode="auto">
          <a:xfrm>
            <a:off x="6563560" y="3049420"/>
            <a:ext cx="912702" cy="609325"/>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2" name="Freeform 2873"/>
          <p:cNvSpPr>
            <a:spLocks/>
          </p:cNvSpPr>
          <p:nvPr/>
        </p:nvSpPr>
        <p:spPr bwMode="auto">
          <a:xfrm>
            <a:off x="6902931" y="2910587"/>
            <a:ext cx="568189" cy="285380"/>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3" name="Freeform 2874"/>
          <p:cNvSpPr>
            <a:spLocks/>
          </p:cNvSpPr>
          <p:nvPr/>
        </p:nvSpPr>
        <p:spPr bwMode="auto">
          <a:xfrm>
            <a:off x="4326798" y="3373365"/>
            <a:ext cx="15426" cy="45763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4" name="Freeform 2875"/>
          <p:cNvSpPr>
            <a:spLocks/>
          </p:cNvSpPr>
          <p:nvPr/>
        </p:nvSpPr>
        <p:spPr bwMode="auto">
          <a:xfrm>
            <a:off x="5067243" y="3275668"/>
            <a:ext cx="2571" cy="2571"/>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5" name="Freeform 2876"/>
          <p:cNvSpPr>
            <a:spLocks/>
          </p:cNvSpPr>
          <p:nvPr/>
        </p:nvSpPr>
        <p:spPr bwMode="auto">
          <a:xfrm>
            <a:off x="5077527" y="3262813"/>
            <a:ext cx="444781" cy="15426"/>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6" name="Rectangle 2877"/>
          <p:cNvSpPr>
            <a:spLocks noChangeArrowheads="1"/>
          </p:cNvSpPr>
          <p:nvPr/>
        </p:nvSpPr>
        <p:spPr bwMode="auto">
          <a:xfrm>
            <a:off x="6121349" y="4741132"/>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7" name="Freeform 2878"/>
          <p:cNvSpPr>
            <a:spLocks/>
          </p:cNvSpPr>
          <p:nvPr/>
        </p:nvSpPr>
        <p:spPr bwMode="auto">
          <a:xfrm>
            <a:off x="6054504" y="4023826"/>
            <a:ext cx="69417" cy="717306"/>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8" name="Freeform 2879"/>
          <p:cNvSpPr>
            <a:spLocks/>
          </p:cNvSpPr>
          <p:nvPr/>
        </p:nvSpPr>
        <p:spPr bwMode="auto">
          <a:xfrm>
            <a:off x="6504427" y="3622751"/>
            <a:ext cx="272525" cy="318803"/>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99" name="Freeform 2880"/>
          <p:cNvSpPr>
            <a:spLocks/>
          </p:cNvSpPr>
          <p:nvPr/>
        </p:nvSpPr>
        <p:spPr bwMode="auto">
          <a:xfrm>
            <a:off x="6704964" y="3437640"/>
            <a:ext cx="2571" cy="2571"/>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0" name="Freeform 2881"/>
          <p:cNvSpPr>
            <a:spLocks/>
          </p:cNvSpPr>
          <p:nvPr/>
        </p:nvSpPr>
        <p:spPr bwMode="auto">
          <a:xfrm>
            <a:off x="6555847" y="3440211"/>
            <a:ext cx="151688" cy="221105"/>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1" name="Freeform 2882"/>
          <p:cNvSpPr>
            <a:spLocks/>
          </p:cNvSpPr>
          <p:nvPr/>
        </p:nvSpPr>
        <p:spPr bwMode="auto">
          <a:xfrm>
            <a:off x="7471120" y="2992859"/>
            <a:ext cx="2571" cy="7713"/>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2" name="Freeform 2883"/>
          <p:cNvSpPr>
            <a:spLocks/>
          </p:cNvSpPr>
          <p:nvPr/>
        </p:nvSpPr>
        <p:spPr bwMode="auto">
          <a:xfrm>
            <a:off x="7347712" y="2897732"/>
            <a:ext cx="123408" cy="10284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3" name="Freeform 2884"/>
          <p:cNvSpPr>
            <a:spLocks/>
          </p:cNvSpPr>
          <p:nvPr/>
        </p:nvSpPr>
        <p:spPr bwMode="auto">
          <a:xfrm>
            <a:off x="7512256" y="2697195"/>
            <a:ext cx="2571" cy="2571"/>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4" name="Freeform 2885"/>
          <p:cNvSpPr>
            <a:spLocks/>
          </p:cNvSpPr>
          <p:nvPr/>
        </p:nvSpPr>
        <p:spPr bwMode="auto">
          <a:xfrm>
            <a:off x="7656231" y="2596926"/>
            <a:ext cx="7713" cy="2571"/>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5" name="Freeform 2886"/>
          <p:cNvSpPr>
            <a:spLocks/>
          </p:cNvSpPr>
          <p:nvPr/>
        </p:nvSpPr>
        <p:spPr bwMode="auto">
          <a:xfrm>
            <a:off x="7355425" y="2596926"/>
            <a:ext cx="303377" cy="10284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6" name="Rectangle 2887"/>
          <p:cNvSpPr>
            <a:spLocks noChangeArrowheads="1"/>
          </p:cNvSpPr>
          <p:nvPr/>
        </p:nvSpPr>
        <p:spPr bwMode="auto">
          <a:xfrm>
            <a:off x="2084893" y="2044163"/>
            <a:ext cx="7713" cy="7713"/>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7" name="Freeform 2888"/>
          <p:cNvSpPr>
            <a:spLocks/>
          </p:cNvSpPr>
          <p:nvPr/>
        </p:nvSpPr>
        <p:spPr bwMode="auto">
          <a:xfrm>
            <a:off x="2092606" y="1779351"/>
            <a:ext cx="2043938" cy="1252073"/>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8" name="Rectangle 2889"/>
          <p:cNvSpPr>
            <a:spLocks noChangeArrowheads="1"/>
          </p:cNvSpPr>
          <p:nvPr/>
        </p:nvSpPr>
        <p:spPr bwMode="auto">
          <a:xfrm>
            <a:off x="1935776" y="2707479"/>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09" name="Freeform 2890"/>
          <p:cNvSpPr>
            <a:spLocks/>
          </p:cNvSpPr>
          <p:nvPr/>
        </p:nvSpPr>
        <p:spPr bwMode="auto">
          <a:xfrm>
            <a:off x="2712215" y="4453181"/>
            <a:ext cx="2571" cy="1286"/>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0" name="Freeform 2891"/>
          <p:cNvSpPr>
            <a:spLocks/>
          </p:cNvSpPr>
          <p:nvPr/>
        </p:nvSpPr>
        <p:spPr bwMode="auto">
          <a:xfrm>
            <a:off x="2874188" y="2959436"/>
            <a:ext cx="102840" cy="758442"/>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1" name="Freeform 2892"/>
          <p:cNvSpPr>
            <a:spLocks/>
          </p:cNvSpPr>
          <p:nvPr/>
        </p:nvSpPr>
        <p:spPr bwMode="auto">
          <a:xfrm>
            <a:off x="1935776" y="2707479"/>
            <a:ext cx="943554" cy="1745703"/>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2" name="Freeform 2893"/>
          <p:cNvSpPr>
            <a:spLocks/>
          </p:cNvSpPr>
          <p:nvPr/>
        </p:nvSpPr>
        <p:spPr bwMode="auto">
          <a:xfrm>
            <a:off x="2660795" y="2887448"/>
            <a:ext cx="5142" cy="5142"/>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3" name="Freeform 2894"/>
          <p:cNvSpPr>
            <a:spLocks/>
          </p:cNvSpPr>
          <p:nvPr/>
        </p:nvSpPr>
        <p:spPr bwMode="auto">
          <a:xfrm>
            <a:off x="2966743" y="2954294"/>
            <a:ext cx="10284" cy="7713"/>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4" name="Freeform 2895"/>
          <p:cNvSpPr>
            <a:spLocks/>
          </p:cNvSpPr>
          <p:nvPr/>
        </p:nvSpPr>
        <p:spPr bwMode="auto">
          <a:xfrm>
            <a:off x="5419469" y="4921102"/>
            <a:ext cx="5142" cy="1286"/>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5" name="Freeform 2896"/>
          <p:cNvSpPr>
            <a:spLocks/>
          </p:cNvSpPr>
          <p:nvPr/>
        </p:nvSpPr>
        <p:spPr bwMode="auto">
          <a:xfrm>
            <a:off x="3745754" y="4697426"/>
            <a:ext cx="2571" cy="5142"/>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6" name="Freeform 2897"/>
          <p:cNvSpPr>
            <a:spLocks/>
          </p:cNvSpPr>
          <p:nvPr/>
        </p:nvSpPr>
        <p:spPr bwMode="auto">
          <a:xfrm>
            <a:off x="3406383" y="4730849"/>
            <a:ext cx="10284" cy="2571"/>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7" name="Freeform 2898"/>
          <p:cNvSpPr>
            <a:spLocks/>
          </p:cNvSpPr>
          <p:nvPr/>
        </p:nvSpPr>
        <p:spPr bwMode="auto">
          <a:xfrm>
            <a:off x="5334626" y="4412046"/>
            <a:ext cx="118266" cy="50905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8" name="Rectangle 2899"/>
          <p:cNvSpPr>
            <a:spLocks noChangeArrowheads="1"/>
          </p:cNvSpPr>
          <p:nvPr/>
        </p:nvSpPr>
        <p:spPr bwMode="auto">
          <a:xfrm>
            <a:off x="2874188" y="3717878"/>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19" name="Freeform 2900"/>
          <p:cNvSpPr>
            <a:spLocks/>
          </p:cNvSpPr>
          <p:nvPr/>
        </p:nvSpPr>
        <p:spPr bwMode="auto">
          <a:xfrm>
            <a:off x="2879330" y="2581500"/>
            <a:ext cx="2465581" cy="2149349"/>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0" name="Freeform 2901"/>
          <p:cNvSpPr>
            <a:spLocks/>
          </p:cNvSpPr>
          <p:nvPr/>
        </p:nvSpPr>
        <p:spPr bwMode="auto">
          <a:xfrm>
            <a:off x="4941265" y="2769182"/>
            <a:ext cx="136263" cy="506485"/>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1" name="Freeform 2902"/>
          <p:cNvSpPr>
            <a:spLocks/>
          </p:cNvSpPr>
          <p:nvPr/>
        </p:nvSpPr>
        <p:spPr bwMode="auto">
          <a:xfrm>
            <a:off x="4825570" y="1954178"/>
            <a:ext cx="125979" cy="81500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2" name="Rectangle 2903"/>
          <p:cNvSpPr>
            <a:spLocks noChangeArrowheads="1"/>
          </p:cNvSpPr>
          <p:nvPr/>
        </p:nvSpPr>
        <p:spPr bwMode="auto">
          <a:xfrm>
            <a:off x="4329369" y="3373365"/>
            <a:ext cx="1286"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3" name="Rectangle 2904"/>
          <p:cNvSpPr>
            <a:spLocks noChangeArrowheads="1"/>
          </p:cNvSpPr>
          <p:nvPr/>
        </p:nvSpPr>
        <p:spPr bwMode="auto">
          <a:xfrm>
            <a:off x="4337082" y="3831002"/>
            <a:ext cx="5142"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4" name="Freeform 2905"/>
          <p:cNvSpPr>
            <a:spLocks/>
          </p:cNvSpPr>
          <p:nvPr/>
        </p:nvSpPr>
        <p:spPr bwMode="auto">
          <a:xfrm>
            <a:off x="5067243" y="3275668"/>
            <a:ext cx="10284" cy="2571"/>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5" name="Freeform 2906"/>
          <p:cNvSpPr>
            <a:spLocks/>
          </p:cNvSpPr>
          <p:nvPr/>
        </p:nvSpPr>
        <p:spPr bwMode="auto">
          <a:xfrm>
            <a:off x="3311256" y="3026281"/>
            <a:ext cx="7713" cy="7713"/>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6" name="Rectangle 2907"/>
          <p:cNvSpPr>
            <a:spLocks noChangeArrowheads="1"/>
          </p:cNvSpPr>
          <p:nvPr/>
        </p:nvSpPr>
        <p:spPr bwMode="auto">
          <a:xfrm>
            <a:off x="4128831" y="2581500"/>
            <a:ext cx="2571"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7" name="Freeform 2908"/>
          <p:cNvSpPr>
            <a:spLocks/>
          </p:cNvSpPr>
          <p:nvPr/>
        </p:nvSpPr>
        <p:spPr bwMode="auto">
          <a:xfrm>
            <a:off x="2874188" y="3717878"/>
            <a:ext cx="5142" cy="5142"/>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8" name="Freeform 2909"/>
          <p:cNvSpPr>
            <a:spLocks/>
          </p:cNvSpPr>
          <p:nvPr/>
        </p:nvSpPr>
        <p:spPr bwMode="auto">
          <a:xfrm>
            <a:off x="4128831" y="2897732"/>
            <a:ext cx="827859" cy="79701"/>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29" name="Rectangle 2910"/>
          <p:cNvSpPr>
            <a:spLocks noChangeArrowheads="1"/>
          </p:cNvSpPr>
          <p:nvPr/>
        </p:nvSpPr>
        <p:spPr bwMode="auto">
          <a:xfrm>
            <a:off x="4128831" y="2900303"/>
            <a:ext cx="1286"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0" name="Freeform 2911"/>
          <p:cNvSpPr>
            <a:spLocks/>
          </p:cNvSpPr>
          <p:nvPr/>
        </p:nvSpPr>
        <p:spPr bwMode="auto">
          <a:xfrm>
            <a:off x="5959377" y="2951723"/>
            <a:ext cx="5142" cy="7713"/>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1" name="Freeform 2912"/>
          <p:cNvSpPr>
            <a:spLocks/>
          </p:cNvSpPr>
          <p:nvPr/>
        </p:nvSpPr>
        <p:spPr bwMode="auto">
          <a:xfrm>
            <a:off x="5373191" y="2206135"/>
            <a:ext cx="7713" cy="7713"/>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2" name="Freeform 2913"/>
          <p:cNvSpPr>
            <a:spLocks/>
          </p:cNvSpPr>
          <p:nvPr/>
        </p:nvSpPr>
        <p:spPr bwMode="auto">
          <a:xfrm>
            <a:off x="5272922" y="2213848"/>
            <a:ext cx="740445" cy="1516885"/>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3" name="Rectangle 2914"/>
          <p:cNvSpPr>
            <a:spLocks noChangeArrowheads="1"/>
          </p:cNvSpPr>
          <p:nvPr/>
        </p:nvSpPr>
        <p:spPr bwMode="auto">
          <a:xfrm>
            <a:off x="5522309" y="3262813"/>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4" name="Freeform 2915"/>
          <p:cNvSpPr>
            <a:spLocks/>
          </p:cNvSpPr>
          <p:nvPr/>
        </p:nvSpPr>
        <p:spPr bwMode="auto">
          <a:xfrm>
            <a:off x="4951549" y="2738330"/>
            <a:ext cx="550192" cy="30852"/>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5" name="Freeform 2916"/>
          <p:cNvSpPr>
            <a:spLocks/>
          </p:cNvSpPr>
          <p:nvPr/>
        </p:nvSpPr>
        <p:spPr bwMode="auto">
          <a:xfrm>
            <a:off x="4941265" y="2769182"/>
            <a:ext cx="1286"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6" name="Freeform 2917"/>
          <p:cNvSpPr>
            <a:spLocks/>
          </p:cNvSpPr>
          <p:nvPr/>
        </p:nvSpPr>
        <p:spPr bwMode="auto">
          <a:xfrm>
            <a:off x="4941265" y="2758898"/>
            <a:ext cx="10284" cy="12855"/>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7" name="Freeform 2918"/>
          <p:cNvSpPr>
            <a:spLocks/>
          </p:cNvSpPr>
          <p:nvPr/>
        </p:nvSpPr>
        <p:spPr bwMode="auto">
          <a:xfrm>
            <a:off x="4131402" y="2445237"/>
            <a:ext cx="786723" cy="7713"/>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8" name="Rectangle 2919"/>
          <p:cNvSpPr>
            <a:spLocks noChangeArrowheads="1"/>
          </p:cNvSpPr>
          <p:nvPr/>
        </p:nvSpPr>
        <p:spPr bwMode="auto">
          <a:xfrm>
            <a:off x="4128831" y="2447808"/>
            <a:ext cx="2571"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39" name="Freeform 2920"/>
          <p:cNvSpPr>
            <a:spLocks/>
          </p:cNvSpPr>
          <p:nvPr/>
        </p:nvSpPr>
        <p:spPr bwMode="auto">
          <a:xfrm>
            <a:off x="5846253" y="2383534"/>
            <a:ext cx="17997" cy="5142"/>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0" name="Freeform 2921"/>
          <p:cNvSpPr>
            <a:spLocks/>
          </p:cNvSpPr>
          <p:nvPr/>
        </p:nvSpPr>
        <p:spPr bwMode="auto">
          <a:xfrm>
            <a:off x="5501741" y="2231845"/>
            <a:ext cx="349655" cy="156830"/>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1" name="Freeform 2922"/>
          <p:cNvSpPr>
            <a:spLocks/>
          </p:cNvSpPr>
          <p:nvPr/>
        </p:nvSpPr>
        <p:spPr bwMode="auto">
          <a:xfrm>
            <a:off x="5105808" y="3357939"/>
            <a:ext cx="182540" cy="979548"/>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2" name="Freeform 2923"/>
          <p:cNvSpPr>
            <a:spLocks/>
          </p:cNvSpPr>
          <p:nvPr/>
        </p:nvSpPr>
        <p:spPr bwMode="auto">
          <a:xfrm>
            <a:off x="5275493" y="4332345"/>
            <a:ext cx="12855" cy="10284"/>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3" name="Freeform 2924"/>
          <p:cNvSpPr>
            <a:spLocks/>
          </p:cNvSpPr>
          <p:nvPr/>
        </p:nvSpPr>
        <p:spPr bwMode="auto">
          <a:xfrm>
            <a:off x="5229216" y="3800150"/>
            <a:ext cx="7713" cy="7713"/>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4" name="Freeform 2925"/>
          <p:cNvSpPr>
            <a:spLocks/>
          </p:cNvSpPr>
          <p:nvPr/>
        </p:nvSpPr>
        <p:spPr bwMode="auto">
          <a:xfrm>
            <a:off x="5098095" y="3357939"/>
            <a:ext cx="10284" cy="7713"/>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5" name="Freeform 2926"/>
          <p:cNvSpPr>
            <a:spLocks/>
          </p:cNvSpPr>
          <p:nvPr/>
        </p:nvSpPr>
        <p:spPr bwMode="auto">
          <a:xfrm>
            <a:off x="7476262" y="3399075"/>
            <a:ext cx="5142" cy="5142"/>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6" name="Freeform 2927"/>
          <p:cNvSpPr>
            <a:spLocks/>
          </p:cNvSpPr>
          <p:nvPr/>
        </p:nvSpPr>
        <p:spPr bwMode="auto">
          <a:xfrm>
            <a:off x="5247212" y="3399075"/>
            <a:ext cx="2231620" cy="529624"/>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7" name="Freeform 2928"/>
          <p:cNvSpPr>
            <a:spLocks/>
          </p:cNvSpPr>
          <p:nvPr/>
        </p:nvSpPr>
        <p:spPr bwMode="auto">
          <a:xfrm>
            <a:off x="6771810" y="3620180"/>
            <a:ext cx="7713" cy="5142"/>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8" name="Freeform 2929"/>
          <p:cNvSpPr>
            <a:spLocks/>
          </p:cNvSpPr>
          <p:nvPr/>
        </p:nvSpPr>
        <p:spPr bwMode="auto">
          <a:xfrm>
            <a:off x="6550705" y="3658745"/>
            <a:ext cx="12855" cy="10284"/>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49" name="Rectangle 2930"/>
          <p:cNvSpPr>
            <a:spLocks noChangeArrowheads="1"/>
          </p:cNvSpPr>
          <p:nvPr/>
        </p:nvSpPr>
        <p:spPr bwMode="auto">
          <a:xfrm>
            <a:off x="5242071" y="3872138"/>
            <a:ext cx="5142" cy="514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0" name="Freeform 2931"/>
          <p:cNvSpPr>
            <a:spLocks/>
          </p:cNvSpPr>
          <p:nvPr/>
        </p:nvSpPr>
        <p:spPr bwMode="auto">
          <a:xfrm>
            <a:off x="7224305" y="3936412"/>
            <a:ext cx="5142" cy="7713"/>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1" name="Freeform 2932"/>
          <p:cNvSpPr>
            <a:spLocks/>
          </p:cNvSpPr>
          <p:nvPr/>
        </p:nvSpPr>
        <p:spPr bwMode="auto">
          <a:xfrm>
            <a:off x="5969661" y="4774555"/>
            <a:ext cx="7713" cy="5142"/>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2" name="Freeform 2933"/>
          <p:cNvSpPr>
            <a:spLocks/>
          </p:cNvSpPr>
          <p:nvPr/>
        </p:nvSpPr>
        <p:spPr bwMode="auto">
          <a:xfrm>
            <a:off x="5344910" y="3802721"/>
            <a:ext cx="1881966" cy="971835"/>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3" name="Rectangle 2934"/>
          <p:cNvSpPr>
            <a:spLocks noChangeArrowheads="1"/>
          </p:cNvSpPr>
          <p:nvPr/>
        </p:nvSpPr>
        <p:spPr bwMode="auto">
          <a:xfrm>
            <a:off x="5334626" y="4412046"/>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4" name="Freeform 2935"/>
          <p:cNvSpPr>
            <a:spLocks/>
          </p:cNvSpPr>
          <p:nvPr/>
        </p:nvSpPr>
        <p:spPr bwMode="auto">
          <a:xfrm>
            <a:off x="6501856" y="3941554"/>
            <a:ext cx="7713" cy="5142"/>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5" name="Freeform 2936"/>
          <p:cNvSpPr>
            <a:spLocks/>
          </p:cNvSpPr>
          <p:nvPr/>
        </p:nvSpPr>
        <p:spPr bwMode="auto">
          <a:xfrm>
            <a:off x="5334626" y="4406904"/>
            <a:ext cx="10284" cy="5142"/>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6" name="Rectangle 2937"/>
          <p:cNvSpPr>
            <a:spLocks noChangeArrowheads="1"/>
          </p:cNvSpPr>
          <p:nvPr/>
        </p:nvSpPr>
        <p:spPr bwMode="auto">
          <a:xfrm>
            <a:off x="5825686" y="3918415"/>
            <a:ext cx="5142"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7" name="Freeform 2938"/>
          <p:cNvSpPr>
            <a:spLocks/>
          </p:cNvSpPr>
          <p:nvPr/>
        </p:nvSpPr>
        <p:spPr bwMode="auto">
          <a:xfrm>
            <a:off x="6229331" y="4717994"/>
            <a:ext cx="7713" cy="5142"/>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8" name="Freeform 2939"/>
          <p:cNvSpPr>
            <a:spLocks/>
          </p:cNvSpPr>
          <p:nvPr/>
        </p:nvSpPr>
        <p:spPr bwMode="auto">
          <a:xfrm>
            <a:off x="6172769" y="3972406"/>
            <a:ext cx="858711" cy="748158"/>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59" name="Freeform 2940"/>
          <p:cNvSpPr>
            <a:spLocks/>
          </p:cNvSpPr>
          <p:nvPr/>
        </p:nvSpPr>
        <p:spPr bwMode="auto">
          <a:xfrm>
            <a:off x="6347597" y="3969835"/>
            <a:ext cx="7713" cy="5142"/>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0" name="Freeform 2941"/>
          <p:cNvSpPr>
            <a:spLocks/>
          </p:cNvSpPr>
          <p:nvPr/>
        </p:nvSpPr>
        <p:spPr bwMode="auto">
          <a:xfrm>
            <a:off x="7057190" y="4296351"/>
            <a:ext cx="5142" cy="7713"/>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1" name="Freeform 2942"/>
          <p:cNvSpPr>
            <a:spLocks/>
          </p:cNvSpPr>
          <p:nvPr/>
        </p:nvSpPr>
        <p:spPr bwMode="auto">
          <a:xfrm>
            <a:off x="6653545" y="3897847"/>
            <a:ext cx="406217" cy="401075"/>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2" name="Freeform 2943"/>
          <p:cNvSpPr>
            <a:spLocks/>
          </p:cNvSpPr>
          <p:nvPr/>
        </p:nvSpPr>
        <p:spPr bwMode="auto">
          <a:xfrm>
            <a:off x="6424726" y="2859167"/>
            <a:ext cx="15426" cy="5142"/>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3" name="Freeform 2944"/>
          <p:cNvSpPr>
            <a:spLocks/>
          </p:cNvSpPr>
          <p:nvPr/>
        </p:nvSpPr>
        <p:spPr bwMode="auto">
          <a:xfrm>
            <a:off x="5995371" y="2920871"/>
            <a:ext cx="10284" cy="7713"/>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4" name="Freeform 2945"/>
          <p:cNvSpPr>
            <a:spLocks/>
          </p:cNvSpPr>
          <p:nvPr/>
        </p:nvSpPr>
        <p:spPr bwMode="auto">
          <a:xfrm>
            <a:off x="5997942" y="2861738"/>
            <a:ext cx="434498" cy="439639"/>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5" name="Freeform 2946"/>
          <p:cNvSpPr>
            <a:spLocks/>
          </p:cNvSpPr>
          <p:nvPr/>
        </p:nvSpPr>
        <p:spPr bwMode="auto">
          <a:xfrm>
            <a:off x="5982516" y="3303949"/>
            <a:ext cx="357368" cy="300806"/>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6" name="Freeform 2947"/>
          <p:cNvSpPr>
            <a:spLocks/>
          </p:cNvSpPr>
          <p:nvPr/>
        </p:nvSpPr>
        <p:spPr bwMode="auto">
          <a:xfrm>
            <a:off x="7131749" y="3044278"/>
            <a:ext cx="2571" cy="2571"/>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7" name="Freeform 2948"/>
          <p:cNvSpPr>
            <a:spLocks/>
          </p:cNvSpPr>
          <p:nvPr/>
        </p:nvSpPr>
        <p:spPr bwMode="auto">
          <a:xfrm>
            <a:off x="6329600" y="3301378"/>
            <a:ext cx="1286" cy="2571"/>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8" name="Freeform 2949"/>
          <p:cNvSpPr>
            <a:spLocks/>
          </p:cNvSpPr>
          <p:nvPr/>
        </p:nvSpPr>
        <p:spPr bwMode="auto">
          <a:xfrm>
            <a:off x="6334742" y="2753756"/>
            <a:ext cx="431927" cy="686455"/>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69" name="Freeform 2950"/>
          <p:cNvSpPr>
            <a:spLocks/>
          </p:cNvSpPr>
          <p:nvPr/>
        </p:nvSpPr>
        <p:spPr bwMode="auto">
          <a:xfrm>
            <a:off x="6707535" y="3049420"/>
            <a:ext cx="424214" cy="437068"/>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0" name="Freeform 2951"/>
          <p:cNvSpPr>
            <a:spLocks/>
          </p:cNvSpPr>
          <p:nvPr/>
        </p:nvSpPr>
        <p:spPr bwMode="auto">
          <a:xfrm>
            <a:off x="6702393" y="3437640"/>
            <a:ext cx="5142" cy="5142"/>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1" name="Freeform 2952"/>
          <p:cNvSpPr>
            <a:spLocks/>
          </p:cNvSpPr>
          <p:nvPr/>
        </p:nvSpPr>
        <p:spPr bwMode="auto">
          <a:xfrm>
            <a:off x="6329600" y="3298807"/>
            <a:ext cx="5142" cy="7713"/>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2" name="Freeform 2953"/>
          <p:cNvSpPr>
            <a:spLocks/>
          </p:cNvSpPr>
          <p:nvPr/>
        </p:nvSpPr>
        <p:spPr bwMode="auto">
          <a:xfrm>
            <a:off x="7460836" y="3165115"/>
            <a:ext cx="5142" cy="7713"/>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3" name="Freeform 2954"/>
          <p:cNvSpPr>
            <a:spLocks/>
          </p:cNvSpPr>
          <p:nvPr/>
        </p:nvSpPr>
        <p:spPr bwMode="auto">
          <a:xfrm>
            <a:off x="7131749" y="3046849"/>
            <a:ext cx="331658" cy="15168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4" name="Freeform 2955"/>
          <p:cNvSpPr>
            <a:spLocks/>
          </p:cNvSpPr>
          <p:nvPr/>
        </p:nvSpPr>
        <p:spPr bwMode="auto">
          <a:xfrm>
            <a:off x="6764097" y="3015998"/>
            <a:ext cx="367652" cy="92556"/>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5" name="Freeform 2956"/>
          <p:cNvSpPr>
            <a:spLocks/>
          </p:cNvSpPr>
          <p:nvPr/>
        </p:nvSpPr>
        <p:spPr bwMode="auto">
          <a:xfrm>
            <a:off x="7129178" y="3046849"/>
            <a:ext cx="5142" cy="2571"/>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6" name="Rectangle 2957"/>
          <p:cNvSpPr>
            <a:spLocks noChangeArrowheads="1"/>
          </p:cNvSpPr>
          <p:nvPr/>
        </p:nvSpPr>
        <p:spPr bwMode="auto">
          <a:xfrm>
            <a:off x="6764097" y="3021139"/>
            <a:ext cx="1286"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7" name="Freeform 2958"/>
          <p:cNvSpPr>
            <a:spLocks/>
          </p:cNvSpPr>
          <p:nvPr/>
        </p:nvSpPr>
        <p:spPr bwMode="auto">
          <a:xfrm>
            <a:off x="6756384" y="2563503"/>
            <a:ext cx="629893" cy="347084"/>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8" name="Freeform 2959"/>
          <p:cNvSpPr>
            <a:spLocks/>
          </p:cNvSpPr>
          <p:nvPr/>
        </p:nvSpPr>
        <p:spPr bwMode="auto">
          <a:xfrm>
            <a:off x="6897789" y="2905445"/>
            <a:ext cx="411359" cy="143975"/>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79" name="Freeform 2960"/>
          <p:cNvSpPr>
            <a:spLocks/>
          </p:cNvSpPr>
          <p:nvPr/>
        </p:nvSpPr>
        <p:spPr bwMode="auto">
          <a:xfrm>
            <a:off x="6900360" y="3046849"/>
            <a:ext cx="2571" cy="2571"/>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0" name="Rectangle 2961"/>
          <p:cNvSpPr>
            <a:spLocks noChangeArrowheads="1"/>
          </p:cNvSpPr>
          <p:nvPr/>
        </p:nvSpPr>
        <p:spPr bwMode="auto">
          <a:xfrm>
            <a:off x="7471120" y="3080272"/>
            <a:ext cx="2571" cy="2571"/>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1" name="Rectangle 2962"/>
          <p:cNvSpPr>
            <a:spLocks noChangeArrowheads="1"/>
          </p:cNvSpPr>
          <p:nvPr/>
        </p:nvSpPr>
        <p:spPr bwMode="auto">
          <a:xfrm>
            <a:off x="7306576" y="2905445"/>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2" name="Freeform 2963"/>
          <p:cNvSpPr>
            <a:spLocks/>
          </p:cNvSpPr>
          <p:nvPr/>
        </p:nvSpPr>
        <p:spPr bwMode="auto">
          <a:xfrm>
            <a:off x="7309147" y="2910587"/>
            <a:ext cx="161972" cy="208250"/>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3" name="Freeform 2964"/>
          <p:cNvSpPr>
            <a:spLocks/>
          </p:cNvSpPr>
          <p:nvPr/>
        </p:nvSpPr>
        <p:spPr bwMode="auto">
          <a:xfrm>
            <a:off x="7306576" y="2905445"/>
            <a:ext cx="2571" cy="5142"/>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4" name="Freeform 2965"/>
          <p:cNvSpPr>
            <a:spLocks/>
          </p:cNvSpPr>
          <p:nvPr/>
        </p:nvSpPr>
        <p:spPr bwMode="auto">
          <a:xfrm>
            <a:off x="7738503" y="2440096"/>
            <a:ext cx="2571" cy="5142"/>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5" name="Freeform 2966"/>
          <p:cNvSpPr>
            <a:spLocks/>
          </p:cNvSpPr>
          <p:nvPr/>
        </p:nvSpPr>
        <p:spPr bwMode="auto">
          <a:xfrm>
            <a:off x="7658802" y="2589213"/>
            <a:ext cx="5142" cy="7713"/>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6" name="Freeform 2967"/>
          <p:cNvSpPr>
            <a:spLocks/>
          </p:cNvSpPr>
          <p:nvPr/>
        </p:nvSpPr>
        <p:spPr bwMode="auto">
          <a:xfrm>
            <a:off x="7447981" y="2476089"/>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7" name="Freeform 2968"/>
          <p:cNvSpPr>
            <a:spLocks/>
          </p:cNvSpPr>
          <p:nvPr/>
        </p:nvSpPr>
        <p:spPr bwMode="auto">
          <a:xfrm>
            <a:off x="7316860" y="2015882"/>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8" name="Freeform 2969"/>
          <p:cNvSpPr>
            <a:spLocks/>
          </p:cNvSpPr>
          <p:nvPr/>
        </p:nvSpPr>
        <p:spPr bwMode="auto">
          <a:xfrm>
            <a:off x="7622808" y="2386105"/>
            <a:ext cx="115695" cy="208250"/>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89" name="Rectangle 2970"/>
          <p:cNvSpPr>
            <a:spLocks noChangeArrowheads="1"/>
          </p:cNvSpPr>
          <p:nvPr/>
        </p:nvSpPr>
        <p:spPr bwMode="auto">
          <a:xfrm>
            <a:off x="7661373" y="2596926"/>
            <a:ext cx="1286" cy="1286"/>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0" name="Freeform 2971"/>
          <p:cNvSpPr>
            <a:spLocks/>
          </p:cNvSpPr>
          <p:nvPr/>
        </p:nvSpPr>
        <p:spPr bwMode="auto">
          <a:xfrm>
            <a:off x="7489117" y="1913042"/>
            <a:ext cx="213392" cy="318803"/>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1" name="Freeform 2972"/>
          <p:cNvSpPr>
            <a:spLocks/>
          </p:cNvSpPr>
          <p:nvPr/>
        </p:nvSpPr>
        <p:spPr bwMode="auto">
          <a:xfrm>
            <a:off x="2766206" y="1779351"/>
            <a:ext cx="82272" cy="439639"/>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2" name="Freeform 2973"/>
          <p:cNvSpPr>
            <a:spLocks/>
          </p:cNvSpPr>
          <p:nvPr/>
        </p:nvSpPr>
        <p:spPr bwMode="auto">
          <a:xfrm>
            <a:off x="1928063" y="2051876"/>
            <a:ext cx="876708" cy="835572"/>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3" name="Freeform 2974"/>
          <p:cNvSpPr>
            <a:spLocks/>
          </p:cNvSpPr>
          <p:nvPr/>
        </p:nvSpPr>
        <p:spPr bwMode="auto">
          <a:xfrm>
            <a:off x="2092606" y="1627662"/>
            <a:ext cx="755871" cy="624751"/>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4" name="Freeform 2975"/>
          <p:cNvSpPr>
            <a:spLocks/>
          </p:cNvSpPr>
          <p:nvPr/>
        </p:nvSpPr>
        <p:spPr bwMode="auto">
          <a:xfrm>
            <a:off x="2766206" y="2218990"/>
            <a:ext cx="10284" cy="33423"/>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5" name="Freeform 2979"/>
          <p:cNvSpPr>
            <a:spLocks/>
          </p:cNvSpPr>
          <p:nvPr/>
        </p:nvSpPr>
        <p:spPr bwMode="auto">
          <a:xfrm>
            <a:off x="3000166" y="2224132"/>
            <a:ext cx="233960" cy="380507"/>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6" name="Freeform 2980"/>
          <p:cNvSpPr>
            <a:spLocks/>
          </p:cNvSpPr>
          <p:nvPr/>
        </p:nvSpPr>
        <p:spPr bwMode="auto">
          <a:xfrm>
            <a:off x="3144142" y="2573787"/>
            <a:ext cx="167114" cy="30852"/>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7" name="Freeform 2981"/>
          <p:cNvSpPr>
            <a:spLocks/>
          </p:cNvSpPr>
          <p:nvPr/>
        </p:nvSpPr>
        <p:spPr bwMode="auto">
          <a:xfrm>
            <a:off x="3352392" y="1990172"/>
            <a:ext cx="779010" cy="61189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8" name="Freeform 2982"/>
          <p:cNvSpPr>
            <a:spLocks/>
          </p:cNvSpPr>
          <p:nvPr/>
        </p:nvSpPr>
        <p:spPr bwMode="auto">
          <a:xfrm>
            <a:off x="4128831" y="1990172"/>
            <a:ext cx="789294" cy="591328"/>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199" name="Freeform 2983"/>
          <p:cNvSpPr>
            <a:spLocks/>
          </p:cNvSpPr>
          <p:nvPr/>
        </p:nvSpPr>
        <p:spPr bwMode="auto">
          <a:xfrm>
            <a:off x="3270120" y="2568645"/>
            <a:ext cx="79701" cy="53991"/>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0" name="Freeform 2984"/>
          <p:cNvSpPr>
            <a:spLocks/>
          </p:cNvSpPr>
          <p:nvPr/>
        </p:nvSpPr>
        <p:spPr bwMode="auto">
          <a:xfrm>
            <a:off x="3349821" y="2602068"/>
            <a:ext cx="2571" cy="12855"/>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1" name="Freeform 2985"/>
          <p:cNvSpPr>
            <a:spLocks/>
          </p:cNvSpPr>
          <p:nvPr/>
        </p:nvSpPr>
        <p:spPr bwMode="auto">
          <a:xfrm>
            <a:off x="3234126" y="2581500"/>
            <a:ext cx="35994" cy="7713"/>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2" name="Freeform 2986"/>
          <p:cNvSpPr>
            <a:spLocks/>
          </p:cNvSpPr>
          <p:nvPr/>
        </p:nvSpPr>
        <p:spPr bwMode="auto">
          <a:xfrm>
            <a:off x="2673650" y="1776780"/>
            <a:ext cx="673600" cy="1241789"/>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3" name="Freeform 2987"/>
          <p:cNvSpPr>
            <a:spLocks/>
          </p:cNvSpPr>
          <p:nvPr/>
        </p:nvSpPr>
        <p:spPr bwMode="auto">
          <a:xfrm>
            <a:off x="4946407" y="2949152"/>
            <a:ext cx="151688" cy="40878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4" name="Freeform 2988"/>
          <p:cNvSpPr>
            <a:spLocks/>
          </p:cNvSpPr>
          <p:nvPr/>
        </p:nvSpPr>
        <p:spPr bwMode="auto">
          <a:xfrm>
            <a:off x="4933552" y="2530080"/>
            <a:ext cx="12855" cy="419072"/>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5" name="Freeform 2989"/>
          <p:cNvSpPr>
            <a:spLocks/>
          </p:cNvSpPr>
          <p:nvPr/>
        </p:nvSpPr>
        <p:spPr bwMode="auto">
          <a:xfrm>
            <a:off x="4123689" y="1992743"/>
            <a:ext cx="833001" cy="124950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6" name="Freeform 2990"/>
          <p:cNvSpPr>
            <a:spLocks/>
          </p:cNvSpPr>
          <p:nvPr/>
        </p:nvSpPr>
        <p:spPr bwMode="auto">
          <a:xfrm>
            <a:off x="4334511" y="3357939"/>
            <a:ext cx="773868" cy="10284"/>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7" name="Freeform 2991"/>
          <p:cNvSpPr>
            <a:spLocks/>
          </p:cNvSpPr>
          <p:nvPr/>
        </p:nvSpPr>
        <p:spPr bwMode="auto">
          <a:xfrm>
            <a:off x="4825570" y="1954178"/>
            <a:ext cx="95127" cy="485917"/>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8" name="Freeform 2992"/>
          <p:cNvSpPr>
            <a:spLocks/>
          </p:cNvSpPr>
          <p:nvPr/>
        </p:nvSpPr>
        <p:spPr bwMode="auto">
          <a:xfrm>
            <a:off x="2916609" y="1802490"/>
            <a:ext cx="1213508" cy="807291"/>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09" name="Freeform 2993"/>
          <p:cNvSpPr>
            <a:spLocks/>
          </p:cNvSpPr>
          <p:nvPr/>
        </p:nvSpPr>
        <p:spPr bwMode="auto">
          <a:xfrm>
            <a:off x="4738156" y="2897732"/>
            <a:ext cx="215963" cy="71988"/>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0" name="Freeform 2994"/>
          <p:cNvSpPr>
            <a:spLocks/>
          </p:cNvSpPr>
          <p:nvPr/>
        </p:nvSpPr>
        <p:spPr bwMode="auto">
          <a:xfrm>
            <a:off x="4131402" y="1949036"/>
            <a:ext cx="789294" cy="498772"/>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1" name="Freeform 2995"/>
          <p:cNvSpPr>
            <a:spLocks/>
          </p:cNvSpPr>
          <p:nvPr/>
        </p:nvSpPr>
        <p:spPr bwMode="auto">
          <a:xfrm>
            <a:off x="4123689" y="2902874"/>
            <a:ext cx="974406" cy="465349"/>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2" name="Freeform 2996"/>
          <p:cNvSpPr>
            <a:spLocks/>
          </p:cNvSpPr>
          <p:nvPr/>
        </p:nvSpPr>
        <p:spPr bwMode="auto">
          <a:xfrm>
            <a:off x="4128831" y="2447808"/>
            <a:ext cx="825288" cy="521911"/>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3" name="Freeform 2997"/>
          <p:cNvSpPr>
            <a:spLocks/>
          </p:cNvSpPr>
          <p:nvPr/>
        </p:nvSpPr>
        <p:spPr bwMode="auto">
          <a:xfrm>
            <a:off x="4951549" y="2738330"/>
            <a:ext cx="673600" cy="537337"/>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4" name="Freeform 2998"/>
          <p:cNvSpPr>
            <a:spLocks/>
          </p:cNvSpPr>
          <p:nvPr/>
        </p:nvSpPr>
        <p:spPr bwMode="auto">
          <a:xfrm>
            <a:off x="4828141" y="1938752"/>
            <a:ext cx="753300" cy="820146"/>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gradFill>
            <a:gsLst>
              <a:gs pos="100000">
                <a:srgbClr val="FFC000"/>
              </a:gs>
              <a:gs pos="0">
                <a:srgbClr val="FF0000"/>
              </a:gs>
            </a:gsLst>
            <a:lin ang="10800000" scaled="0"/>
          </a:gra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5" name="Freeform 2999"/>
          <p:cNvSpPr>
            <a:spLocks/>
          </p:cNvSpPr>
          <p:nvPr/>
        </p:nvSpPr>
        <p:spPr bwMode="auto">
          <a:xfrm>
            <a:off x="5689423" y="3442782"/>
            <a:ext cx="105411" cy="17739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6" name="Freeform 3000"/>
          <p:cNvSpPr>
            <a:spLocks/>
          </p:cNvSpPr>
          <p:nvPr/>
        </p:nvSpPr>
        <p:spPr bwMode="auto">
          <a:xfrm>
            <a:off x="5689423" y="3543051"/>
            <a:ext cx="300806" cy="187682"/>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7" name="Freeform 3001"/>
          <p:cNvSpPr>
            <a:spLocks/>
          </p:cNvSpPr>
          <p:nvPr/>
        </p:nvSpPr>
        <p:spPr bwMode="auto">
          <a:xfrm>
            <a:off x="5974803" y="3424785"/>
            <a:ext cx="35994" cy="210821"/>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18" name="Freeform 3003"/>
          <p:cNvSpPr>
            <a:spLocks/>
          </p:cNvSpPr>
          <p:nvPr/>
        </p:nvSpPr>
        <p:spPr bwMode="auto">
          <a:xfrm>
            <a:off x="5990229" y="3517341"/>
            <a:ext cx="5142" cy="2571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5" name="Freeform 3004"/>
          <p:cNvSpPr>
            <a:spLocks/>
          </p:cNvSpPr>
          <p:nvPr/>
        </p:nvSpPr>
        <p:spPr bwMode="auto">
          <a:xfrm>
            <a:off x="6051933" y="3491631"/>
            <a:ext cx="133692" cy="7713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6" name="Freeform 3005"/>
          <p:cNvSpPr>
            <a:spLocks/>
          </p:cNvSpPr>
          <p:nvPr/>
        </p:nvSpPr>
        <p:spPr bwMode="auto">
          <a:xfrm>
            <a:off x="6221618" y="3319374"/>
            <a:ext cx="113124" cy="190253"/>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7" name="Freeform 3006"/>
          <p:cNvSpPr>
            <a:spLocks/>
          </p:cNvSpPr>
          <p:nvPr/>
        </p:nvSpPr>
        <p:spPr bwMode="auto">
          <a:xfrm>
            <a:off x="5982516" y="3543051"/>
            <a:ext cx="100269" cy="61704"/>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8" name="Freeform 3007"/>
          <p:cNvSpPr>
            <a:spLocks/>
          </p:cNvSpPr>
          <p:nvPr/>
        </p:nvSpPr>
        <p:spPr bwMode="auto">
          <a:xfrm>
            <a:off x="6082785" y="3373365"/>
            <a:ext cx="205679" cy="195395"/>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79" name="Freeform 3008"/>
          <p:cNvSpPr>
            <a:spLocks/>
          </p:cNvSpPr>
          <p:nvPr/>
        </p:nvSpPr>
        <p:spPr bwMode="auto">
          <a:xfrm>
            <a:off x="6329600" y="3301378"/>
            <a:ext cx="5142" cy="17997"/>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0" name="Freeform 3010"/>
          <p:cNvSpPr>
            <a:spLocks/>
          </p:cNvSpPr>
          <p:nvPr/>
        </p:nvSpPr>
        <p:spPr bwMode="auto">
          <a:xfrm>
            <a:off x="5964519" y="2920871"/>
            <a:ext cx="370223" cy="673600"/>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1" name="Freeform 3011"/>
          <p:cNvSpPr>
            <a:spLocks/>
          </p:cNvSpPr>
          <p:nvPr/>
        </p:nvSpPr>
        <p:spPr bwMode="auto">
          <a:xfrm>
            <a:off x="6054504" y="4023826"/>
            <a:ext cx="41136" cy="449923"/>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2" name="Freeform 3012"/>
          <p:cNvSpPr>
            <a:spLocks/>
          </p:cNvSpPr>
          <p:nvPr/>
        </p:nvSpPr>
        <p:spPr bwMode="auto">
          <a:xfrm>
            <a:off x="5697136" y="4021255"/>
            <a:ext cx="421643" cy="753300"/>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3" name="Freeform 3013"/>
          <p:cNvSpPr>
            <a:spLocks/>
          </p:cNvSpPr>
          <p:nvPr/>
        </p:nvSpPr>
        <p:spPr bwMode="auto">
          <a:xfrm>
            <a:off x="6095640" y="4473749"/>
            <a:ext cx="25710" cy="267383"/>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4" name="Freeform 3014"/>
          <p:cNvSpPr>
            <a:spLocks/>
          </p:cNvSpPr>
          <p:nvPr/>
        </p:nvSpPr>
        <p:spPr bwMode="auto">
          <a:xfrm>
            <a:off x="6057075" y="3974977"/>
            <a:ext cx="473062" cy="766155"/>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5" name="Freeform 3015"/>
          <p:cNvSpPr>
            <a:spLocks/>
          </p:cNvSpPr>
          <p:nvPr/>
        </p:nvSpPr>
        <p:spPr bwMode="auto">
          <a:xfrm>
            <a:off x="6653545" y="3962122"/>
            <a:ext cx="69417" cy="48849"/>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6" name="Freeform 3016"/>
          <p:cNvSpPr>
            <a:spLocks/>
          </p:cNvSpPr>
          <p:nvPr/>
        </p:nvSpPr>
        <p:spPr bwMode="auto">
          <a:xfrm>
            <a:off x="6653545" y="3915844"/>
            <a:ext cx="69417" cy="53991"/>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7" name="Freeform 3017"/>
          <p:cNvSpPr>
            <a:spLocks/>
          </p:cNvSpPr>
          <p:nvPr/>
        </p:nvSpPr>
        <p:spPr bwMode="auto">
          <a:xfrm>
            <a:off x="6720390" y="3962122"/>
            <a:ext cx="339371" cy="334229"/>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8" name="Freeform 3018"/>
          <p:cNvSpPr>
            <a:spLocks/>
          </p:cNvSpPr>
          <p:nvPr/>
        </p:nvSpPr>
        <p:spPr bwMode="auto">
          <a:xfrm>
            <a:off x="6653545" y="3897847"/>
            <a:ext cx="35994" cy="71988"/>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89" name="Freeform 3019"/>
          <p:cNvSpPr>
            <a:spLocks/>
          </p:cNvSpPr>
          <p:nvPr/>
        </p:nvSpPr>
        <p:spPr bwMode="auto">
          <a:xfrm>
            <a:off x="6661258" y="3810434"/>
            <a:ext cx="563047" cy="485917"/>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0" name="Freeform 3020"/>
          <p:cNvSpPr>
            <a:spLocks/>
          </p:cNvSpPr>
          <p:nvPr/>
        </p:nvSpPr>
        <p:spPr bwMode="auto">
          <a:xfrm>
            <a:off x="6537850" y="4527740"/>
            <a:ext cx="411359" cy="107982"/>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1" name="Freeform 3021"/>
          <p:cNvSpPr>
            <a:spLocks/>
          </p:cNvSpPr>
          <p:nvPr/>
        </p:nvSpPr>
        <p:spPr bwMode="auto">
          <a:xfrm>
            <a:off x="6941496" y="4525169"/>
            <a:ext cx="89985" cy="5142"/>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2" name="Freeform 3022"/>
          <p:cNvSpPr>
            <a:spLocks/>
          </p:cNvSpPr>
          <p:nvPr/>
        </p:nvSpPr>
        <p:spPr bwMode="auto">
          <a:xfrm>
            <a:off x="6941496" y="4527740"/>
            <a:ext cx="89985" cy="71988"/>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3" name="Freeform 3023"/>
          <p:cNvSpPr>
            <a:spLocks/>
          </p:cNvSpPr>
          <p:nvPr/>
        </p:nvSpPr>
        <p:spPr bwMode="auto">
          <a:xfrm>
            <a:off x="6530137" y="4581731"/>
            <a:ext cx="30852" cy="53991"/>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4" name="Freeform 3024"/>
          <p:cNvSpPr>
            <a:spLocks/>
          </p:cNvSpPr>
          <p:nvPr/>
        </p:nvSpPr>
        <p:spPr bwMode="auto">
          <a:xfrm>
            <a:off x="6177911" y="4607441"/>
            <a:ext cx="56562" cy="110553"/>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5" name="Freeform 3025"/>
          <p:cNvSpPr>
            <a:spLocks/>
          </p:cNvSpPr>
          <p:nvPr/>
        </p:nvSpPr>
        <p:spPr bwMode="auto">
          <a:xfrm>
            <a:off x="6355310" y="3895276"/>
            <a:ext cx="701881" cy="732732"/>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6" name="Freeform 3026"/>
          <p:cNvSpPr>
            <a:spLocks/>
          </p:cNvSpPr>
          <p:nvPr/>
        </p:nvSpPr>
        <p:spPr bwMode="auto">
          <a:xfrm>
            <a:off x="6177911" y="4530311"/>
            <a:ext cx="1190369" cy="856140"/>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7" name="Freeform 3027"/>
          <p:cNvSpPr>
            <a:spLocks/>
          </p:cNvSpPr>
          <p:nvPr/>
        </p:nvSpPr>
        <p:spPr bwMode="auto">
          <a:xfrm>
            <a:off x="7316860" y="2015882"/>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8" name="Freeform 3028"/>
          <p:cNvSpPr>
            <a:spLocks/>
          </p:cNvSpPr>
          <p:nvPr/>
        </p:nvSpPr>
        <p:spPr bwMode="auto">
          <a:xfrm>
            <a:off x="7447981" y="2476089"/>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299" name="Freeform 3029"/>
          <p:cNvSpPr>
            <a:spLocks/>
          </p:cNvSpPr>
          <p:nvPr/>
        </p:nvSpPr>
        <p:spPr bwMode="auto">
          <a:xfrm>
            <a:off x="6668971" y="2753756"/>
            <a:ext cx="97698" cy="259670"/>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0" name="Freeform 3030"/>
          <p:cNvSpPr>
            <a:spLocks/>
          </p:cNvSpPr>
          <p:nvPr/>
        </p:nvSpPr>
        <p:spPr bwMode="auto">
          <a:xfrm>
            <a:off x="6625264" y="3026281"/>
            <a:ext cx="503914" cy="455065"/>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1" name="Freeform 3031"/>
          <p:cNvSpPr>
            <a:spLocks/>
          </p:cNvSpPr>
          <p:nvPr/>
        </p:nvSpPr>
        <p:spPr bwMode="auto">
          <a:xfrm>
            <a:off x="6625264" y="3363081"/>
            <a:ext cx="7713" cy="7713"/>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2" name="Freeform 3032"/>
          <p:cNvSpPr>
            <a:spLocks/>
          </p:cNvSpPr>
          <p:nvPr/>
        </p:nvSpPr>
        <p:spPr bwMode="auto">
          <a:xfrm>
            <a:off x="6751242" y="3023710"/>
            <a:ext cx="15426" cy="100269"/>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3" name="Freeform 3033"/>
          <p:cNvSpPr>
            <a:spLocks/>
          </p:cNvSpPr>
          <p:nvPr/>
        </p:nvSpPr>
        <p:spPr bwMode="auto">
          <a:xfrm>
            <a:off x="6632977" y="3123979"/>
            <a:ext cx="118266" cy="246815"/>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4" name="Freeform 3034"/>
          <p:cNvSpPr>
            <a:spLocks/>
          </p:cNvSpPr>
          <p:nvPr/>
        </p:nvSpPr>
        <p:spPr bwMode="auto">
          <a:xfrm>
            <a:off x="6764097" y="3013427"/>
            <a:ext cx="2571" cy="7713"/>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5" name="Freeform 3035"/>
          <p:cNvSpPr>
            <a:spLocks/>
          </p:cNvSpPr>
          <p:nvPr/>
        </p:nvSpPr>
        <p:spPr bwMode="auto">
          <a:xfrm>
            <a:off x="6249899" y="2756327"/>
            <a:ext cx="509056" cy="601612"/>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6" name="Freeform 3036"/>
          <p:cNvSpPr>
            <a:spLocks/>
          </p:cNvSpPr>
          <p:nvPr/>
        </p:nvSpPr>
        <p:spPr bwMode="auto">
          <a:xfrm>
            <a:off x="7316860" y="2015882"/>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7" name="Freeform 3037"/>
          <p:cNvSpPr>
            <a:spLocks/>
          </p:cNvSpPr>
          <p:nvPr/>
        </p:nvSpPr>
        <p:spPr bwMode="auto">
          <a:xfrm>
            <a:off x="7447981" y="2476089"/>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8" name="Freeform 3038"/>
          <p:cNvSpPr>
            <a:spLocks/>
          </p:cNvSpPr>
          <p:nvPr/>
        </p:nvSpPr>
        <p:spPr bwMode="auto">
          <a:xfrm>
            <a:off x="6779523" y="2563503"/>
            <a:ext cx="606754" cy="334229"/>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09" name="Freeform 3039"/>
          <p:cNvSpPr>
            <a:spLocks/>
          </p:cNvSpPr>
          <p:nvPr/>
        </p:nvSpPr>
        <p:spPr bwMode="auto">
          <a:xfrm>
            <a:off x="6756384" y="2568645"/>
            <a:ext cx="491059" cy="154259"/>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0" name="Freeform 3040"/>
          <p:cNvSpPr>
            <a:spLocks/>
          </p:cNvSpPr>
          <p:nvPr/>
        </p:nvSpPr>
        <p:spPr bwMode="auto">
          <a:xfrm>
            <a:off x="7309147" y="2897732"/>
            <a:ext cx="161972" cy="215963"/>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1" name="Freeform 3041"/>
          <p:cNvSpPr>
            <a:spLocks/>
          </p:cNvSpPr>
          <p:nvPr/>
        </p:nvSpPr>
        <p:spPr bwMode="auto">
          <a:xfrm>
            <a:off x="6666400" y="2568645"/>
            <a:ext cx="717307" cy="511627"/>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2" name="Freeform 3042"/>
          <p:cNvSpPr>
            <a:spLocks/>
          </p:cNvSpPr>
          <p:nvPr/>
        </p:nvSpPr>
        <p:spPr bwMode="auto">
          <a:xfrm>
            <a:off x="7316860" y="2015882"/>
            <a:ext cx="131121" cy="460207"/>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3" name="Freeform 3043"/>
          <p:cNvSpPr>
            <a:spLocks/>
          </p:cNvSpPr>
          <p:nvPr/>
        </p:nvSpPr>
        <p:spPr bwMode="auto">
          <a:xfrm>
            <a:off x="7355425" y="2650917"/>
            <a:ext cx="95127" cy="23139"/>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4" name="Freeform 3044"/>
          <p:cNvSpPr>
            <a:spLocks/>
          </p:cNvSpPr>
          <p:nvPr/>
        </p:nvSpPr>
        <p:spPr bwMode="auto">
          <a:xfrm>
            <a:off x="7447981" y="2476089"/>
            <a:ext cx="79701" cy="174827"/>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5" name="Freeform 3045"/>
          <p:cNvSpPr>
            <a:spLocks/>
          </p:cNvSpPr>
          <p:nvPr/>
        </p:nvSpPr>
        <p:spPr bwMode="auto">
          <a:xfrm>
            <a:off x="7450552" y="2674056"/>
            <a:ext cx="64275" cy="17997"/>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6" name="Freeform 3046"/>
          <p:cNvSpPr>
            <a:spLocks/>
          </p:cNvSpPr>
          <p:nvPr/>
        </p:nvSpPr>
        <p:spPr bwMode="auto">
          <a:xfrm>
            <a:off x="7337428" y="2648346"/>
            <a:ext cx="177398" cy="344513"/>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7" name="Freeform 3047"/>
          <p:cNvSpPr>
            <a:spLocks/>
          </p:cNvSpPr>
          <p:nvPr/>
        </p:nvSpPr>
        <p:spPr bwMode="auto">
          <a:xfrm>
            <a:off x="7447981" y="2476089"/>
            <a:ext cx="15426" cy="105411"/>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8" name="Freeform 3048"/>
          <p:cNvSpPr>
            <a:spLocks/>
          </p:cNvSpPr>
          <p:nvPr/>
        </p:nvSpPr>
        <p:spPr bwMode="auto">
          <a:xfrm>
            <a:off x="7316860" y="2015882"/>
            <a:ext cx="131121" cy="460207"/>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19" name="Freeform 3049"/>
          <p:cNvSpPr>
            <a:spLocks/>
          </p:cNvSpPr>
          <p:nvPr/>
        </p:nvSpPr>
        <p:spPr bwMode="auto">
          <a:xfrm>
            <a:off x="7316860" y="2015882"/>
            <a:ext cx="10284" cy="43707"/>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0" name="Freeform 3050"/>
          <p:cNvSpPr>
            <a:spLocks/>
          </p:cNvSpPr>
          <p:nvPr/>
        </p:nvSpPr>
        <p:spPr bwMode="auto">
          <a:xfrm>
            <a:off x="7463407" y="2581500"/>
            <a:ext cx="64275" cy="69417"/>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1" name="Freeform 3051"/>
          <p:cNvSpPr>
            <a:spLocks/>
          </p:cNvSpPr>
          <p:nvPr/>
        </p:nvSpPr>
        <p:spPr bwMode="auto">
          <a:xfrm>
            <a:off x="7455694" y="2550648"/>
            <a:ext cx="66846" cy="95127"/>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2" name="Line 3080"/>
          <p:cNvSpPr>
            <a:spLocks noChangeShapeType="1"/>
          </p:cNvSpPr>
          <p:nvPr/>
        </p:nvSpPr>
        <p:spPr bwMode="auto">
          <a:xfrm>
            <a:off x="4355855" y="5694030"/>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3" name="Line 3117"/>
          <p:cNvSpPr>
            <a:spLocks noChangeShapeType="1"/>
          </p:cNvSpPr>
          <p:nvPr/>
        </p:nvSpPr>
        <p:spPr bwMode="auto">
          <a:xfrm>
            <a:off x="7444954" y="1993381"/>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4" name="Line 3118"/>
          <p:cNvSpPr>
            <a:spLocks noChangeShapeType="1"/>
          </p:cNvSpPr>
          <p:nvPr/>
        </p:nvSpPr>
        <p:spPr bwMode="auto">
          <a:xfrm>
            <a:off x="7444954" y="1993381"/>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5" name="Line 3119"/>
          <p:cNvSpPr>
            <a:spLocks noChangeShapeType="1"/>
          </p:cNvSpPr>
          <p:nvPr/>
        </p:nvSpPr>
        <p:spPr bwMode="auto">
          <a:xfrm>
            <a:off x="7383246" y="2739026"/>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6" name="Line 3120"/>
          <p:cNvSpPr>
            <a:spLocks noChangeShapeType="1"/>
          </p:cNvSpPr>
          <p:nvPr/>
        </p:nvSpPr>
        <p:spPr bwMode="auto">
          <a:xfrm>
            <a:off x="7696931" y="2556471"/>
            <a:ext cx="1286" cy="1286"/>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kern="0">
              <a:solidFill>
                <a:schemeClr val="bg1"/>
              </a:solidFill>
              <a:ea typeface="ＭＳ Ｐゴシック" pitchFamily="-97" charset="-128"/>
              <a:cs typeface="+mn-cs"/>
            </a:endParaRPr>
          </a:p>
        </p:txBody>
      </p:sp>
      <p:sp>
        <p:nvSpPr>
          <p:cNvPr id="327" name="Freeform 2852"/>
          <p:cNvSpPr>
            <a:spLocks/>
          </p:cNvSpPr>
          <p:nvPr/>
        </p:nvSpPr>
        <p:spPr bwMode="auto">
          <a:xfrm>
            <a:off x="1149724" y="4130759"/>
            <a:ext cx="1313994" cy="1123937"/>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tx1"/>
          </a:solid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cxnSp>
        <p:nvCxnSpPr>
          <p:cNvPr id="328" name="Lige forbindelse 530"/>
          <p:cNvCxnSpPr>
            <a:cxnSpLocks noChangeShapeType="1"/>
          </p:cNvCxnSpPr>
          <p:nvPr/>
        </p:nvCxnSpPr>
        <p:spPr bwMode="auto">
          <a:xfrm flipH="1" flipV="1">
            <a:off x="1100882" y="1869930"/>
            <a:ext cx="355504" cy="2241038"/>
          </a:xfrm>
          <a:prstGeom prst="line">
            <a:avLst/>
          </a:prstGeom>
          <a:noFill/>
          <a:ln w="6350">
            <a:solidFill>
              <a:srgbClr val="002060"/>
            </a:solidFill>
            <a:round/>
            <a:headEnd/>
            <a:tailEnd type="triangle" w="med" len="med"/>
          </a:ln>
          <a:effectLst>
            <a:outerShdw blurRad="63500" dist="20000" dir="5400000" rotWithShape="0">
              <a:srgbClr val="000000">
                <a:alpha val="37999"/>
              </a:srgbClr>
            </a:outerShdw>
          </a:effectLst>
        </p:spPr>
      </p:cxnSp>
      <p:grpSp>
        <p:nvGrpSpPr>
          <p:cNvPr id="329" name="Group 328"/>
          <p:cNvGrpSpPr/>
          <p:nvPr/>
        </p:nvGrpSpPr>
        <p:grpSpPr>
          <a:xfrm>
            <a:off x="1447800" y="5334000"/>
            <a:ext cx="1294851" cy="708271"/>
            <a:chOff x="928688" y="5603875"/>
            <a:chExt cx="1503362" cy="822325"/>
          </a:xfrm>
          <a:solidFill>
            <a:schemeClr val="tx1"/>
          </a:solidFill>
        </p:grpSpPr>
        <p:sp>
          <p:nvSpPr>
            <p:cNvPr id="331" name="Freeform 3061"/>
            <p:cNvSpPr>
              <a:spLocks/>
            </p:cNvSpPr>
            <p:nvPr/>
          </p:nvSpPr>
          <p:spPr bwMode="auto">
            <a:xfrm>
              <a:off x="928688" y="5603875"/>
              <a:ext cx="114300" cy="9842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2" name="Freeform 3062"/>
            <p:cNvSpPr>
              <a:spLocks/>
            </p:cNvSpPr>
            <p:nvPr/>
          </p:nvSpPr>
          <p:spPr bwMode="auto">
            <a:xfrm>
              <a:off x="1135063" y="5616575"/>
              <a:ext cx="144462" cy="150813"/>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3" name="Freeform 3063"/>
            <p:cNvSpPr>
              <a:spLocks/>
            </p:cNvSpPr>
            <p:nvPr/>
          </p:nvSpPr>
          <p:spPr bwMode="auto">
            <a:xfrm>
              <a:off x="1406525" y="5719763"/>
              <a:ext cx="161925" cy="109537"/>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4" name="Freeform 3064"/>
            <p:cNvSpPr>
              <a:spLocks/>
            </p:cNvSpPr>
            <p:nvPr/>
          </p:nvSpPr>
          <p:spPr bwMode="auto">
            <a:xfrm>
              <a:off x="1871663" y="5908675"/>
              <a:ext cx="214312" cy="147638"/>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5" name="Freeform 3065"/>
            <p:cNvSpPr>
              <a:spLocks/>
            </p:cNvSpPr>
            <p:nvPr/>
          </p:nvSpPr>
          <p:spPr bwMode="auto">
            <a:xfrm>
              <a:off x="1760538" y="5929313"/>
              <a:ext cx="71437" cy="79375"/>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6" name="Freeform 3066"/>
            <p:cNvSpPr>
              <a:spLocks/>
            </p:cNvSpPr>
            <p:nvPr/>
          </p:nvSpPr>
          <p:spPr bwMode="auto">
            <a:xfrm>
              <a:off x="1647825" y="5837238"/>
              <a:ext cx="204788" cy="57150"/>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sp>
          <p:nvSpPr>
            <p:cNvPr id="337" name="Freeform 3067"/>
            <p:cNvSpPr>
              <a:spLocks/>
            </p:cNvSpPr>
            <p:nvPr/>
          </p:nvSpPr>
          <p:spPr bwMode="auto">
            <a:xfrm>
              <a:off x="2105025" y="6000750"/>
              <a:ext cx="327025" cy="425450"/>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grpFill/>
            <a:ln w="6350">
              <a:solidFill>
                <a:schemeClr val="bg1"/>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cs typeface="+mn-cs"/>
              </a:endParaRPr>
            </a:p>
          </p:txBody>
        </p:sp>
      </p:grpSp>
      <p:cxnSp>
        <p:nvCxnSpPr>
          <p:cNvPr id="330" name="Lige forbindelse 556"/>
          <p:cNvCxnSpPr>
            <a:cxnSpLocks noChangeShapeType="1"/>
          </p:cNvCxnSpPr>
          <p:nvPr/>
        </p:nvCxnSpPr>
        <p:spPr bwMode="auto">
          <a:xfrm flipH="1">
            <a:off x="902240" y="5693605"/>
            <a:ext cx="847737" cy="5469"/>
          </a:xfrm>
          <a:prstGeom prst="line">
            <a:avLst/>
          </a:prstGeom>
          <a:noFill/>
          <a:ln w="6350">
            <a:solidFill>
              <a:srgbClr val="002060"/>
            </a:solidFill>
            <a:round/>
            <a:headEnd/>
            <a:tailEnd type="triangle" w="med" len="med"/>
          </a:ln>
          <a:effectLst>
            <a:outerShdw blurRad="63500" dist="20000" dir="5400000" rotWithShape="0">
              <a:srgbClr val="000000">
                <a:alpha val="37999"/>
              </a:srgbClr>
            </a:outerShdw>
          </a:effectLst>
        </p:spPr>
      </p:cxnSp>
    </p:spTree>
    <p:extLst>
      <p:ext uri="{BB962C8B-B14F-4D97-AF65-F5344CB8AC3E}">
        <p14:creationId xmlns:p14="http://schemas.microsoft.com/office/powerpoint/2010/main" val="3826221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Let’s refresh our memories…</a:t>
            </a:r>
          </a:p>
          <a:p>
            <a:pPr lvl="1"/>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is the measure of association in a cross-sectional study?</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is the measure of association in a cross-sectional study?</a:t>
            </a:r>
          </a:p>
          <a:p>
            <a:pPr lvl="1"/>
            <a:r>
              <a:rPr lang="en-US" dirty="0" smtClean="0"/>
              <a:t>Prevalence association</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does this measure tell you?</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does this measure tell you?</a:t>
            </a:r>
          </a:p>
          <a:p>
            <a:pPr lvl="1"/>
            <a:r>
              <a:rPr lang="en-US" dirty="0" smtClean="0"/>
              <a:t>The association between exposure and outcome at a given point in time</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can we not calculate a risk ratio in a case-control study?</a:t>
            </a:r>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can we not calculate a risk ratio in a case-control study?</a:t>
            </a:r>
          </a:p>
          <a:p>
            <a:pPr lvl="1"/>
            <a:r>
              <a:rPr lang="en-US" dirty="0" smtClean="0"/>
              <a:t>No time metric; don’t know what causes what</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to this approach?</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to this approach?</a:t>
            </a:r>
          </a:p>
          <a:p>
            <a:pPr lvl="1"/>
            <a:r>
              <a:rPr lang="en-US" dirty="0" smtClean="0"/>
              <a:t>Cheaper</a:t>
            </a:r>
          </a:p>
          <a:p>
            <a:pPr lvl="1"/>
            <a:r>
              <a:rPr lang="en-US" dirty="0" smtClean="0"/>
              <a:t>Less time-consuming</a:t>
            </a:r>
          </a:p>
          <a:p>
            <a:pPr lvl="1"/>
            <a:r>
              <a:rPr lang="en-US" dirty="0" smtClean="0"/>
              <a:t>Descriptive</a:t>
            </a:r>
          </a:p>
          <a:p>
            <a:pPr lvl="1"/>
            <a:r>
              <a:rPr lang="en-US" dirty="0" smtClean="0"/>
              <a:t>Examine associations</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One diet to fit all?</a:t>
            </a:r>
            <a:br>
              <a:rPr lang="en-US" dirty="0" smtClean="0">
                <a:solidFill>
                  <a:schemeClr val="tx2"/>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*not exhaustive!</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05800" cy="4525963"/>
          </a:xfrm>
        </p:spPr>
        <p:txBody>
          <a:bodyPr>
            <a:normAutofit/>
          </a:bodyPr>
          <a:lstStyle/>
          <a:p>
            <a:r>
              <a:rPr lang="en-CA" b="1" dirty="0" smtClean="0"/>
              <a:t>Metabolic differences</a:t>
            </a:r>
          </a:p>
          <a:p>
            <a:pPr lvl="1"/>
            <a:r>
              <a:rPr lang="en-CA" dirty="0" smtClean="0"/>
              <a:t>Ability to digest lactose diminishes with age</a:t>
            </a:r>
          </a:p>
          <a:p>
            <a:r>
              <a:rPr lang="en-CA" b="1" dirty="0" smtClean="0"/>
              <a:t>Other dietary components</a:t>
            </a:r>
          </a:p>
          <a:p>
            <a:pPr lvl="1"/>
            <a:r>
              <a:rPr lang="en-CA" dirty="0" err="1" smtClean="0"/>
              <a:t>Polyunsaturated:saturated</a:t>
            </a:r>
            <a:r>
              <a:rPr lang="en-CA" dirty="0" smtClean="0"/>
              <a:t> fat in the diet</a:t>
            </a:r>
          </a:p>
        </p:txBody>
      </p:sp>
    </p:spTree>
    <p:extLst>
      <p:ext uri="{BB962C8B-B14F-4D97-AF65-F5344CB8AC3E}">
        <p14:creationId xmlns:p14="http://schemas.microsoft.com/office/powerpoint/2010/main" val="14363140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pitfalls to this approach?</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Cross-sectional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pitfalls to this approach?</a:t>
            </a:r>
          </a:p>
          <a:p>
            <a:pPr lvl="1"/>
            <a:r>
              <a:rPr lang="en-US" u="sng" dirty="0" smtClean="0"/>
              <a:t>Selection bias:</a:t>
            </a:r>
            <a:r>
              <a:rPr lang="en-US" dirty="0" smtClean="0"/>
              <a:t> cases and controls from different populations</a:t>
            </a:r>
          </a:p>
          <a:p>
            <a:pPr lvl="1"/>
            <a:r>
              <a:rPr lang="en-US" u="sng" dirty="0" smtClean="0"/>
              <a:t>Lack of temporality:</a:t>
            </a:r>
            <a:r>
              <a:rPr lang="en-US" dirty="0" smtClean="0"/>
              <a:t> not sure what comes first…</a:t>
            </a:r>
          </a:p>
          <a:p>
            <a:pPr lvl="1"/>
            <a:r>
              <a:rPr lang="en-US" u="sng" dirty="0" smtClean="0"/>
              <a:t>Lack of causality:</a:t>
            </a:r>
            <a:r>
              <a:rPr lang="en-US" dirty="0" smtClean="0"/>
              <a:t> can only report association</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Methods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N=2,817 participants</a:t>
            </a:r>
          </a:p>
          <a:p>
            <a:pPr lvl="1"/>
            <a:r>
              <a:rPr lang="en-US" dirty="0" smtClean="0"/>
              <a:t>GOLDN:	n=782		Age = 49 </a:t>
            </a:r>
            <a:r>
              <a:rPr lang="en-US" dirty="0" smtClean="0">
                <a:sym typeface="Symbol"/>
              </a:rPr>
              <a:t> 15 y</a:t>
            </a:r>
          </a:p>
          <a:p>
            <a:pPr lvl="1"/>
            <a:r>
              <a:rPr lang="en-US" dirty="0" smtClean="0">
                <a:sym typeface="Symbol"/>
              </a:rPr>
              <a:t>MESA:		n=2,035	Age = 63  10 y</a:t>
            </a:r>
          </a:p>
          <a:p>
            <a:r>
              <a:rPr lang="en-US" dirty="0" smtClean="0">
                <a:sym typeface="Symbol"/>
              </a:rPr>
              <a:t>Diet measures</a:t>
            </a:r>
          </a:p>
          <a:p>
            <a:pPr lvl="1"/>
            <a:r>
              <a:rPr lang="en-US" dirty="0" smtClean="0">
                <a:sym typeface="Symbol"/>
              </a:rPr>
              <a:t>GOLDN:	validated diet history Q</a:t>
            </a:r>
          </a:p>
          <a:p>
            <a:pPr lvl="1"/>
            <a:r>
              <a:rPr lang="en-US" dirty="0" smtClean="0">
                <a:sym typeface="Symbol"/>
              </a:rPr>
              <a:t>MESA:		FFQ modified from IRAS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Obesity Genetic Risk Score</a:t>
            </a:r>
            <a:endParaRPr lang="en-US" dirty="0">
              <a:solidFill>
                <a:schemeClr val="tx2"/>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Cohort</a:t>
                      </a:r>
                      <a:endParaRPr lang="en-US" dirty="0"/>
                    </a:p>
                  </a:txBody>
                  <a:tcPr/>
                </a:tc>
                <a:tc>
                  <a:txBody>
                    <a:bodyPr/>
                    <a:lstStyle/>
                    <a:p>
                      <a:r>
                        <a:rPr lang="en-US" dirty="0" smtClean="0"/>
                        <a:t>GOLDN</a:t>
                      </a:r>
                      <a:endParaRPr lang="en-US" dirty="0"/>
                    </a:p>
                  </a:txBody>
                  <a:tcPr/>
                </a:tc>
                <a:tc>
                  <a:txBody>
                    <a:bodyPr/>
                    <a:lstStyle/>
                    <a:p>
                      <a:r>
                        <a:rPr lang="en-US" dirty="0" smtClean="0"/>
                        <a:t>MESA</a:t>
                      </a:r>
                      <a:endParaRPr lang="en-US" dirty="0"/>
                    </a:p>
                  </a:txBody>
                  <a:tcPr/>
                </a:tc>
              </a:tr>
              <a:tr h="370840">
                <a:tc>
                  <a:txBody>
                    <a:bodyPr/>
                    <a:lstStyle/>
                    <a:p>
                      <a:r>
                        <a:rPr lang="en-US" dirty="0" smtClean="0"/>
                        <a:t># SNPs</a:t>
                      </a:r>
                      <a:endParaRPr lang="en-US" dirty="0"/>
                    </a:p>
                  </a:txBody>
                  <a:tcPr/>
                </a:tc>
                <a:tc>
                  <a:txBody>
                    <a:bodyPr/>
                    <a:lstStyle/>
                    <a:p>
                      <a:r>
                        <a:rPr lang="en-US" dirty="0" smtClean="0"/>
                        <a:t>63</a:t>
                      </a:r>
                      <a:endParaRPr lang="en-US" dirty="0"/>
                    </a:p>
                  </a:txBody>
                  <a:tcPr/>
                </a:tc>
                <a:tc>
                  <a:txBody>
                    <a:bodyPr/>
                    <a:lstStyle/>
                    <a:p>
                      <a:r>
                        <a:rPr lang="en-US" dirty="0" smtClean="0"/>
                        <a:t>59</a:t>
                      </a:r>
                      <a:endParaRPr lang="en-US" dirty="0"/>
                    </a:p>
                  </a:txBody>
                  <a:tcPr/>
                </a:tc>
              </a:tr>
              <a:tr h="370840">
                <a:tc>
                  <a:txBody>
                    <a:bodyPr/>
                    <a:lstStyle/>
                    <a:p>
                      <a:r>
                        <a:rPr lang="en-US" dirty="0" smtClean="0"/>
                        <a:t>Max</a:t>
                      </a:r>
                      <a:r>
                        <a:rPr lang="en-US" baseline="0" dirty="0" smtClean="0"/>
                        <a:t> Score</a:t>
                      </a:r>
                      <a:endParaRPr lang="en-US" dirty="0"/>
                    </a:p>
                  </a:txBody>
                  <a:tcPr/>
                </a:tc>
                <a:tc>
                  <a:txBody>
                    <a:bodyPr/>
                    <a:lstStyle/>
                    <a:p>
                      <a:r>
                        <a:rPr lang="en-US" dirty="0" smtClean="0"/>
                        <a:t>126</a:t>
                      </a:r>
                      <a:endParaRPr lang="en-US" dirty="0"/>
                    </a:p>
                  </a:txBody>
                  <a:tcPr/>
                </a:tc>
                <a:tc>
                  <a:txBody>
                    <a:bodyPr/>
                    <a:lstStyle/>
                    <a:p>
                      <a:r>
                        <a:rPr lang="en-US" dirty="0" smtClean="0"/>
                        <a:t>118</a:t>
                      </a:r>
                      <a:endParaRPr lang="en-US" dirty="0"/>
                    </a:p>
                  </a:txBody>
                  <a:tcPr/>
                </a:tc>
              </a:tr>
              <a:tr h="370840">
                <a:tc>
                  <a:txBody>
                    <a:bodyPr/>
                    <a:lstStyle/>
                    <a:p>
                      <a:r>
                        <a:rPr lang="en-US" dirty="0" smtClean="0"/>
                        <a:t>Max</a:t>
                      </a:r>
                      <a:r>
                        <a:rPr lang="en-US" baseline="0" dirty="0" smtClean="0"/>
                        <a:t> Weight</a:t>
                      </a:r>
                      <a:endParaRPr lang="en-US" dirty="0"/>
                    </a:p>
                  </a:txBody>
                  <a:tcPr/>
                </a:tc>
                <a:tc>
                  <a:txBody>
                    <a:bodyPr/>
                    <a:lstStyle/>
                    <a:p>
                      <a:r>
                        <a:rPr lang="en-US" dirty="0" smtClean="0"/>
                        <a:t>47.56</a:t>
                      </a:r>
                      <a:endParaRPr lang="en-US" dirty="0"/>
                    </a:p>
                  </a:txBody>
                  <a:tcPr/>
                </a:tc>
                <a:tc>
                  <a:txBody>
                    <a:bodyPr/>
                    <a:lstStyle/>
                    <a:p>
                      <a:r>
                        <a:rPr lang="en-US" dirty="0" smtClean="0"/>
                        <a:t>19.34</a:t>
                      </a:r>
                      <a:endParaRPr lang="en-US" dirty="0"/>
                    </a:p>
                  </a:txBody>
                  <a:tcPr/>
                </a:tc>
              </a:tr>
              <a:tr h="370840">
                <a:tc>
                  <a:txBody>
                    <a:bodyPr/>
                    <a:lstStyle/>
                    <a:p>
                      <a:r>
                        <a:rPr lang="en-US" dirty="0" smtClean="0"/>
                        <a:t>Score</a:t>
                      </a:r>
                      <a:endParaRPr lang="en-US" dirty="0"/>
                    </a:p>
                  </a:txBody>
                  <a:tcPr/>
                </a:tc>
                <a:tc>
                  <a:txBody>
                    <a:bodyPr/>
                    <a:lstStyle/>
                    <a:p>
                      <a:r>
                        <a:rPr lang="en-US" dirty="0" smtClean="0"/>
                        <a:t>x/47.56 *</a:t>
                      </a:r>
                      <a:r>
                        <a:rPr lang="en-US" baseline="0" dirty="0" smtClean="0"/>
                        <a:t> 126</a:t>
                      </a:r>
                      <a:endParaRPr lang="en-US" dirty="0"/>
                    </a:p>
                  </a:txBody>
                  <a:tcPr/>
                </a:tc>
                <a:tc>
                  <a:txBody>
                    <a:bodyPr/>
                    <a:lstStyle/>
                    <a:p>
                      <a:r>
                        <a:rPr lang="en-US" dirty="0" smtClean="0"/>
                        <a:t>x/19.34 x 118</a:t>
                      </a:r>
                      <a:endParaRPr lang="en-US" dirty="0"/>
                    </a:p>
                  </a:txBody>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Results</a:t>
            </a:r>
            <a:endParaRPr lang="en-US" dirty="0">
              <a:solidFill>
                <a:schemeClr val="tx2"/>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1981200"/>
            <a:ext cx="4595813" cy="353085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1905000"/>
            <a:ext cx="4194214" cy="3481197"/>
          </a:xfrm>
          <a:prstGeom prst="rect">
            <a:avLst/>
          </a:prstGeom>
          <a:noFill/>
          <a:ln w="9525">
            <a:noFill/>
            <a:miter lim="800000"/>
            <a:headEnd/>
            <a:tailEnd/>
          </a:ln>
        </p:spPr>
      </p:pic>
      <p:sp>
        <p:nvSpPr>
          <p:cNvPr id="6" name="TextBox 5"/>
          <p:cNvSpPr txBox="1"/>
          <p:nvPr/>
        </p:nvSpPr>
        <p:spPr>
          <a:xfrm>
            <a:off x="2057400" y="5562600"/>
            <a:ext cx="1066800" cy="369332"/>
          </a:xfrm>
          <a:prstGeom prst="rect">
            <a:avLst/>
          </a:prstGeom>
          <a:noFill/>
        </p:spPr>
        <p:txBody>
          <a:bodyPr wrap="square" rtlCol="0">
            <a:spAutoFit/>
          </a:bodyPr>
          <a:lstStyle/>
          <a:p>
            <a:r>
              <a:rPr lang="en-US" dirty="0" smtClean="0"/>
              <a:t>GOLDN</a:t>
            </a:r>
            <a:endParaRPr lang="en-US" dirty="0"/>
          </a:p>
        </p:txBody>
      </p:sp>
      <p:sp>
        <p:nvSpPr>
          <p:cNvPr id="7" name="TextBox 6"/>
          <p:cNvSpPr txBox="1"/>
          <p:nvPr/>
        </p:nvSpPr>
        <p:spPr>
          <a:xfrm>
            <a:off x="6553200" y="5486400"/>
            <a:ext cx="1066800" cy="369332"/>
          </a:xfrm>
          <a:prstGeom prst="rect">
            <a:avLst/>
          </a:prstGeom>
          <a:noFill/>
        </p:spPr>
        <p:txBody>
          <a:bodyPr wrap="square" rtlCol="0">
            <a:spAutoFit/>
          </a:bodyPr>
          <a:lstStyle/>
          <a:p>
            <a:r>
              <a:rPr lang="en-US" dirty="0" smtClean="0"/>
              <a:t>MESA</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Results</a:t>
            </a:r>
            <a:endParaRPr lang="en-US" dirty="0">
              <a:solidFill>
                <a:schemeClr val="tx2"/>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1981200"/>
            <a:ext cx="4595813" cy="353085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1905000"/>
            <a:ext cx="4194214" cy="3481197"/>
          </a:xfrm>
          <a:prstGeom prst="rect">
            <a:avLst/>
          </a:prstGeom>
          <a:noFill/>
          <a:ln w="9525">
            <a:noFill/>
            <a:miter lim="800000"/>
            <a:headEnd/>
            <a:tailEnd/>
          </a:ln>
        </p:spPr>
      </p:pic>
      <p:sp>
        <p:nvSpPr>
          <p:cNvPr id="6" name="TextBox 5"/>
          <p:cNvSpPr txBox="1"/>
          <p:nvPr/>
        </p:nvSpPr>
        <p:spPr>
          <a:xfrm>
            <a:off x="2057400" y="5562600"/>
            <a:ext cx="1066800" cy="369332"/>
          </a:xfrm>
          <a:prstGeom prst="rect">
            <a:avLst/>
          </a:prstGeom>
          <a:noFill/>
        </p:spPr>
        <p:txBody>
          <a:bodyPr wrap="square" rtlCol="0">
            <a:spAutoFit/>
          </a:bodyPr>
          <a:lstStyle/>
          <a:p>
            <a:r>
              <a:rPr lang="en-US" dirty="0" smtClean="0"/>
              <a:t>GOLDN</a:t>
            </a:r>
            <a:endParaRPr lang="en-US" dirty="0"/>
          </a:p>
        </p:txBody>
      </p:sp>
      <p:sp>
        <p:nvSpPr>
          <p:cNvPr id="7" name="TextBox 6"/>
          <p:cNvSpPr txBox="1"/>
          <p:nvPr/>
        </p:nvSpPr>
        <p:spPr>
          <a:xfrm>
            <a:off x="6553200" y="5486400"/>
            <a:ext cx="1066800" cy="369332"/>
          </a:xfrm>
          <a:prstGeom prst="rect">
            <a:avLst/>
          </a:prstGeom>
          <a:noFill/>
        </p:spPr>
        <p:txBody>
          <a:bodyPr wrap="square" rtlCol="0">
            <a:spAutoFit/>
          </a:bodyPr>
          <a:lstStyle/>
          <a:p>
            <a:r>
              <a:rPr lang="en-US" dirty="0" smtClean="0"/>
              <a:t>MESA</a:t>
            </a:r>
            <a:endParaRPr lang="en-US" dirty="0"/>
          </a:p>
        </p:txBody>
      </p:sp>
      <p:sp>
        <p:nvSpPr>
          <p:cNvPr id="8" name="TextBox 7"/>
          <p:cNvSpPr txBox="1"/>
          <p:nvPr/>
        </p:nvSpPr>
        <p:spPr>
          <a:xfrm>
            <a:off x="1905000" y="2743200"/>
            <a:ext cx="5410200" cy="1569660"/>
          </a:xfrm>
          <a:prstGeom prst="rect">
            <a:avLst/>
          </a:prstGeom>
          <a:solidFill>
            <a:schemeClr val="tx2"/>
          </a:solidFill>
        </p:spPr>
        <p:txBody>
          <a:bodyPr wrap="square" rtlCol="0">
            <a:spAutoFit/>
          </a:bodyPr>
          <a:lstStyle/>
          <a:p>
            <a:r>
              <a:rPr lang="en-CA" sz="2400" dirty="0" smtClean="0">
                <a:solidFill>
                  <a:schemeClr val="bg1"/>
                </a:solidFill>
              </a:rPr>
              <a:t>The slope of the line relating a 1-unit change in GRS was steeper in both GOLDN and MESA in those eating higher saturated fat</a:t>
            </a:r>
            <a:endParaRPr lang="en-CA" sz="2400" dirty="0">
              <a:solidFill>
                <a:schemeClr val="bg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Design Issues</a:t>
            </a:r>
            <a:endParaRPr lang="en-US" dirty="0">
              <a:solidFill>
                <a:schemeClr val="tx2"/>
              </a:solidFill>
              <a:effectLst>
                <a:outerShdw blurRad="38100" dist="38100" dir="2700000" algn="tl">
                  <a:srgbClr val="000000">
                    <a:alpha val="43137"/>
                  </a:srgbClr>
                </a:outerShdw>
              </a:effectLst>
            </a:endParaRPr>
          </a:p>
        </p:txBody>
      </p:sp>
      <p:sp>
        <p:nvSpPr>
          <p:cNvPr id="9" name="Content Placeholder 8"/>
          <p:cNvSpPr>
            <a:spLocks noGrp="1"/>
          </p:cNvSpPr>
          <p:nvPr>
            <p:ph idx="1"/>
          </p:nvPr>
        </p:nvSpPr>
        <p:spPr/>
        <p:txBody>
          <a:bodyPr/>
          <a:lstStyle/>
          <a:p>
            <a:r>
              <a:rPr lang="en-US" dirty="0" smtClean="0"/>
              <a:t>Used a weighted obesity GRS</a:t>
            </a:r>
          </a:p>
          <a:p>
            <a:pPr lvl="1"/>
            <a:r>
              <a:rPr lang="en-US" dirty="0" smtClean="0"/>
              <a:t>Explains greater variability in obesity (3.7 to 11.1%) than individual SNPs (0.1% to 1.9%)</a:t>
            </a:r>
          </a:p>
          <a:p>
            <a:r>
              <a:rPr lang="en-US" dirty="0" smtClean="0"/>
              <a:t>Used validated dietary measurement instruments</a:t>
            </a:r>
          </a:p>
          <a:p>
            <a:r>
              <a:rPr lang="en-US" dirty="0" smtClean="0"/>
              <a:t>Cross-sectional</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Approach #2</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i="1" dirty="0" smtClean="0"/>
              <a:t>Case-Cohort Study</a:t>
            </a:r>
          </a:p>
          <a:p>
            <a:pPr lvl="1"/>
            <a:r>
              <a:rPr lang="en-US" i="1" dirty="0" smtClean="0"/>
              <a:t>Genetic Risk Score</a:t>
            </a:r>
          </a:p>
          <a:p>
            <a:pPr lvl="1"/>
            <a:r>
              <a:rPr lang="en-US" i="1" dirty="0" smtClean="0"/>
              <a:t>Environmental Exposures</a:t>
            </a:r>
          </a:p>
          <a:p>
            <a:pPr lvl="1"/>
            <a:r>
              <a:rPr lang="en-US" i="1" dirty="0" smtClean="0"/>
              <a:t>Type 2 diabetes</a:t>
            </a:r>
          </a:p>
        </p:txBody>
      </p:sp>
      <p:pic>
        <p:nvPicPr>
          <p:cNvPr id="4" name="Picture 3"/>
          <p:cNvPicPr>
            <a:picLocks noChangeAspect="1"/>
          </p:cNvPicPr>
          <p:nvPr/>
        </p:nvPicPr>
        <p:blipFill>
          <a:blip r:embed="rId2" cstate="print"/>
          <a:stretch>
            <a:fillRect/>
          </a:stretch>
        </p:blipFill>
        <p:spPr>
          <a:xfrm>
            <a:off x="523106" y="4114800"/>
            <a:ext cx="8097788" cy="1372917"/>
          </a:xfrm>
          <a:prstGeom prst="rect">
            <a:avLst/>
          </a:prstGeom>
        </p:spPr>
      </p:pic>
    </p:spTree>
    <p:extLst>
      <p:ext uri="{BB962C8B-B14F-4D97-AF65-F5344CB8AC3E}">
        <p14:creationId xmlns:p14="http://schemas.microsoft.com/office/powerpoint/2010/main" val="15587281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EPIC-</a:t>
            </a:r>
            <a:r>
              <a:rPr lang="en-US" dirty="0" err="1" smtClean="0">
                <a:solidFill>
                  <a:schemeClr val="tx2"/>
                </a:solidFill>
                <a:effectLst>
                  <a:outerShdw blurRad="38100" dist="38100" dir="2700000" algn="tl">
                    <a:srgbClr val="000000">
                      <a:alpha val="43137"/>
                    </a:srgbClr>
                  </a:outerShdw>
                </a:effectLst>
              </a:rPr>
              <a:t>InterAct</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GWAS studies of prevalent diabetes cases helped to identify common (&gt;5%) genetic variants associated with type 2 diabetes</a:t>
            </a:r>
          </a:p>
          <a:p>
            <a:r>
              <a:rPr lang="en-US" dirty="0" smtClean="0"/>
              <a:t>These variants, however, explained only 10% of the heritability of type 2 diabetes </a:t>
            </a:r>
            <a:r>
              <a:rPr lang="en-US" sz="2000" dirty="0" smtClean="0"/>
              <a:t>(Billings and Flores, 2010)</a:t>
            </a:r>
          </a:p>
          <a:p>
            <a:r>
              <a:rPr lang="en-US" dirty="0" smtClean="0"/>
              <a:t>Interactions between genetic factors and lifestyle exposures, gene-gene interactions, and genetic variation other than common SNPs explain part of the remaining 90%</a:t>
            </a:r>
          </a:p>
        </p:txBody>
      </p:sp>
      <p:sp>
        <p:nvSpPr>
          <p:cNvPr id="5" name="TextBox 4"/>
          <p:cNvSpPr txBox="1"/>
          <p:nvPr/>
        </p:nvSpPr>
        <p:spPr>
          <a:xfrm>
            <a:off x="4778766" y="6400800"/>
            <a:ext cx="4365234" cy="369332"/>
          </a:xfrm>
          <a:prstGeom prst="rect">
            <a:avLst/>
          </a:prstGeom>
          <a:noFill/>
        </p:spPr>
        <p:txBody>
          <a:bodyPr wrap="none" rtlCol="0">
            <a:spAutoFit/>
          </a:bodyPr>
          <a:lstStyle/>
          <a:p>
            <a:r>
              <a:rPr lang="en-CA" dirty="0" smtClean="0"/>
              <a:t>The </a:t>
            </a:r>
            <a:r>
              <a:rPr lang="en-CA" dirty="0" err="1" smtClean="0"/>
              <a:t>InterAct</a:t>
            </a:r>
            <a:r>
              <a:rPr lang="en-CA" dirty="0" smtClean="0"/>
              <a:t> Consortium, </a:t>
            </a:r>
            <a:r>
              <a:rPr lang="en-CA" dirty="0" err="1" smtClean="0"/>
              <a:t>Diabetologia</a:t>
            </a:r>
            <a:r>
              <a:rPr lang="en-CA" dirty="0" smtClean="0"/>
              <a:t>, 2011</a:t>
            </a:r>
            <a:endParaRPr lang="en-CA" dirty="0"/>
          </a:p>
        </p:txBody>
      </p:sp>
    </p:spTree>
    <p:extLst>
      <p:ext uri="{BB962C8B-B14F-4D97-AF65-F5344CB8AC3E}">
        <p14:creationId xmlns:p14="http://schemas.microsoft.com/office/powerpoint/2010/main" val="27843961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EPIC-</a:t>
            </a:r>
            <a:r>
              <a:rPr lang="en-US" dirty="0" err="1" smtClean="0">
                <a:solidFill>
                  <a:schemeClr val="tx2"/>
                </a:solidFill>
                <a:effectLst>
                  <a:outerShdw blurRad="38100" dist="38100" dir="2700000" algn="tl">
                    <a:srgbClr val="000000">
                      <a:alpha val="43137"/>
                    </a:srgbClr>
                  </a:outerShdw>
                </a:effectLst>
              </a:rPr>
              <a:t>InterAct</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Existing </a:t>
            </a:r>
            <a:r>
              <a:rPr lang="en-US" b="1" i="1" dirty="0" smtClean="0"/>
              <a:t>case-control studies </a:t>
            </a:r>
            <a:r>
              <a:rPr lang="en-US" dirty="0" smtClean="0"/>
              <a:t>that identify genetic loci associated with t2dm aren’t designed to look at interactions</a:t>
            </a:r>
          </a:p>
          <a:p>
            <a:pPr lvl="1"/>
            <a:r>
              <a:rPr lang="en-US" dirty="0" smtClean="0"/>
              <a:t>Underpowered</a:t>
            </a:r>
          </a:p>
          <a:p>
            <a:pPr lvl="1"/>
            <a:r>
              <a:rPr lang="en-US" dirty="0" smtClean="0"/>
              <a:t>Lack standardized measures of lifestyle factors</a:t>
            </a:r>
          </a:p>
          <a:p>
            <a:pPr lvl="1"/>
            <a:r>
              <a:rPr lang="en-US" dirty="0" smtClean="0"/>
              <a:t>Not prospective in nature</a:t>
            </a:r>
          </a:p>
        </p:txBody>
      </p:sp>
      <p:sp>
        <p:nvSpPr>
          <p:cNvPr id="5" name="TextBox 4"/>
          <p:cNvSpPr txBox="1"/>
          <p:nvPr/>
        </p:nvSpPr>
        <p:spPr>
          <a:xfrm>
            <a:off x="4778766" y="6400800"/>
            <a:ext cx="4365234" cy="369332"/>
          </a:xfrm>
          <a:prstGeom prst="rect">
            <a:avLst/>
          </a:prstGeom>
          <a:noFill/>
        </p:spPr>
        <p:txBody>
          <a:bodyPr wrap="none" rtlCol="0">
            <a:spAutoFit/>
          </a:bodyPr>
          <a:lstStyle/>
          <a:p>
            <a:r>
              <a:rPr lang="en-CA" dirty="0" smtClean="0"/>
              <a:t>The </a:t>
            </a:r>
            <a:r>
              <a:rPr lang="en-CA" dirty="0" err="1" smtClean="0"/>
              <a:t>InterAct</a:t>
            </a:r>
            <a:r>
              <a:rPr lang="en-CA" dirty="0" smtClean="0"/>
              <a:t> Consortium, </a:t>
            </a:r>
            <a:r>
              <a:rPr lang="en-CA" dirty="0" err="1" smtClean="0"/>
              <a:t>Diabetologia</a:t>
            </a:r>
            <a:r>
              <a:rPr lang="en-CA" dirty="0" smtClean="0"/>
              <a:t>, 2011</a:t>
            </a:r>
            <a:endParaRPr lang="en-CA" dirty="0"/>
          </a:p>
        </p:txBody>
      </p:sp>
    </p:spTree>
    <p:extLst>
      <p:ext uri="{BB962C8B-B14F-4D97-AF65-F5344CB8AC3E}">
        <p14:creationId xmlns:p14="http://schemas.microsoft.com/office/powerpoint/2010/main" val="2913821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Does diet cause disease?</a:t>
            </a:r>
            <a:endParaRPr lang="en-US" dirty="0">
              <a:solidFill>
                <a:schemeClr val="tx2"/>
              </a:solidFill>
              <a:effectLst>
                <a:outerShdw blurRad="38100" dist="38100" dir="2700000" algn="tl">
                  <a:srgbClr val="000000">
                    <a:alpha val="43137"/>
                  </a:srgbClr>
                </a:outerShdw>
              </a:effectLst>
            </a:endParaRPr>
          </a:p>
        </p:txBody>
      </p:sp>
      <p:sp>
        <p:nvSpPr>
          <p:cNvPr id="5" name="Explosion 2 4"/>
          <p:cNvSpPr/>
          <p:nvPr/>
        </p:nvSpPr>
        <p:spPr>
          <a:xfrm>
            <a:off x="5943600" y="2057400"/>
            <a:ext cx="3048000" cy="2362200"/>
          </a:xfrm>
          <a:prstGeom prst="irregularSeal2">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Disease</a:t>
            </a:r>
            <a:endParaRPr lang="en-US" dirty="0">
              <a:solidFill>
                <a:prstClr val="white"/>
              </a:solidFill>
            </a:endParaRPr>
          </a:p>
        </p:txBody>
      </p:sp>
      <p:sp>
        <p:nvSpPr>
          <p:cNvPr id="6" name="Rectangle 5"/>
          <p:cNvSpPr/>
          <p:nvPr/>
        </p:nvSpPr>
        <p:spPr>
          <a:xfrm>
            <a:off x="228600" y="2971800"/>
            <a:ext cx="1676400" cy="762000"/>
          </a:xfrm>
          <a:prstGeom prst="rect">
            <a:avLst/>
          </a:prstGeom>
          <a:gradFill>
            <a:gsLst>
              <a:gs pos="0">
                <a:srgbClr val="FF3399"/>
              </a:gs>
              <a:gs pos="25000">
                <a:srgbClr val="FF6633"/>
              </a:gs>
              <a:gs pos="50000">
                <a:srgbClr val="FFFF00"/>
              </a:gs>
              <a:gs pos="75000">
                <a:srgbClr val="01A78F"/>
              </a:gs>
              <a:gs pos="100000">
                <a:srgbClr val="3366FF"/>
              </a:gs>
            </a:gsLst>
            <a:lin ang="108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solidFill>
              </a:rPr>
              <a:t>Diet</a:t>
            </a:r>
            <a:endParaRPr lang="en-US" b="1" dirty="0">
              <a:solidFill>
                <a:prstClr val="black"/>
              </a:solidFill>
            </a:endParaRPr>
          </a:p>
        </p:txBody>
      </p:sp>
      <p:cxnSp>
        <p:nvCxnSpPr>
          <p:cNvPr id="8" name="Straight Arrow Connector 7"/>
          <p:cNvCxnSpPr>
            <a:stCxn id="6" idx="3"/>
          </p:cNvCxnSpPr>
          <p:nvPr/>
        </p:nvCxnSpPr>
        <p:spPr>
          <a:xfrm>
            <a:off x="1905000" y="3352800"/>
            <a:ext cx="403860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0067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EPIC-</a:t>
            </a:r>
            <a:r>
              <a:rPr lang="en-US" dirty="0" err="1" smtClean="0">
                <a:solidFill>
                  <a:schemeClr val="tx2"/>
                </a:solidFill>
                <a:effectLst>
                  <a:outerShdw blurRad="38100" dist="38100" dir="2700000" algn="tl">
                    <a:srgbClr val="000000">
                      <a:alpha val="43137"/>
                    </a:srgbClr>
                  </a:outerShdw>
                </a:effectLst>
              </a:rPr>
              <a:t>InterAct</a:t>
            </a:r>
            <a:r>
              <a:rPr lang="en-US" dirty="0" smtClean="0">
                <a:solidFill>
                  <a:schemeClr val="tx2"/>
                </a:solidFill>
                <a:effectLst>
                  <a:outerShdw blurRad="38100" dist="38100" dir="2700000" algn="tl">
                    <a:srgbClr val="000000">
                      <a:alpha val="43137"/>
                    </a:srgbClr>
                  </a:outerShdw>
                </a:effectLst>
              </a:rPr>
              <a:t> Objective</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To investigate interactions between genetic and lifestyle factors in a large case-cohort study nested within the European Prospective Investigation into Cancer and Nutrition</a:t>
            </a:r>
          </a:p>
        </p:txBody>
      </p:sp>
      <p:sp>
        <p:nvSpPr>
          <p:cNvPr id="5" name="TextBox 4"/>
          <p:cNvSpPr txBox="1"/>
          <p:nvPr/>
        </p:nvSpPr>
        <p:spPr>
          <a:xfrm>
            <a:off x="4778766" y="6400800"/>
            <a:ext cx="4365234" cy="369332"/>
          </a:xfrm>
          <a:prstGeom prst="rect">
            <a:avLst/>
          </a:prstGeom>
          <a:noFill/>
        </p:spPr>
        <p:txBody>
          <a:bodyPr wrap="none" rtlCol="0">
            <a:spAutoFit/>
          </a:bodyPr>
          <a:lstStyle/>
          <a:p>
            <a:r>
              <a:rPr lang="en-CA" dirty="0" smtClean="0"/>
              <a:t>The </a:t>
            </a:r>
            <a:r>
              <a:rPr lang="en-CA" dirty="0" err="1" smtClean="0"/>
              <a:t>InterAct</a:t>
            </a:r>
            <a:r>
              <a:rPr lang="en-CA" dirty="0" smtClean="0"/>
              <a:t> Consortium, </a:t>
            </a:r>
            <a:r>
              <a:rPr lang="en-CA" dirty="0" err="1" smtClean="0"/>
              <a:t>Diabetologia</a:t>
            </a:r>
            <a:r>
              <a:rPr lang="en-CA" dirty="0" smtClean="0"/>
              <a:t>, 2011</a:t>
            </a:r>
            <a:endParaRPr lang="en-CA" dirty="0"/>
          </a:p>
        </p:txBody>
      </p:sp>
    </p:spTree>
    <p:extLst>
      <p:ext uri="{BB962C8B-B14F-4D97-AF65-F5344CB8AC3E}">
        <p14:creationId xmlns:p14="http://schemas.microsoft.com/office/powerpoint/2010/main" val="29138219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Let’s refresh our memories…</a:t>
            </a:r>
          </a:p>
          <a:p>
            <a:pPr lvl="1"/>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is the measure of association in a case-control study?</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is the measure of association in a case-control study?</a:t>
            </a:r>
          </a:p>
          <a:p>
            <a:pPr lvl="1"/>
            <a:r>
              <a:rPr lang="en-US" dirty="0" smtClean="0"/>
              <a:t>Odds Ratio</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does this measure tell you?</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does this measure tell you?</a:t>
            </a:r>
          </a:p>
          <a:p>
            <a:pPr lvl="1"/>
            <a:r>
              <a:rPr lang="en-CA" dirty="0" smtClean="0"/>
              <a:t>odds that an outcome will occur given a particular exposure, compared to the odds of the outcome occurring in the absence of that exposure</a:t>
            </a:r>
            <a:endParaRPr lang="en-US" dirty="0" smtClean="0"/>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can we not calculate a risk ratio in a case-control study?</a:t>
            </a:r>
          </a:p>
          <a:p>
            <a:pPr lvl="1"/>
            <a:r>
              <a:rPr lang="en-US" dirty="0" smtClean="0"/>
              <a:t>Because we do not have complete characterization and prospective follow-up of the “study base” from which to calculate incidence rates of disease</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Why can we not calculate a risk ratio in a case-control study?</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to this approach?</a:t>
            </a:r>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Case-control studies</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What are the advantages to this approach?</a:t>
            </a:r>
          </a:p>
          <a:p>
            <a:pPr lvl="1"/>
            <a:r>
              <a:rPr lang="en-US" dirty="0" smtClean="0"/>
              <a:t>Cheaper</a:t>
            </a:r>
          </a:p>
          <a:p>
            <a:pPr lvl="1"/>
            <a:r>
              <a:rPr lang="en-US" dirty="0" smtClean="0"/>
              <a:t>Less time-consuming</a:t>
            </a:r>
          </a:p>
          <a:p>
            <a:pPr lvl="1"/>
            <a:r>
              <a:rPr lang="en-US" dirty="0" smtClean="0"/>
              <a:t>OR </a:t>
            </a:r>
            <a:r>
              <a:rPr lang="en-US" dirty="0" smtClean="0">
                <a:sym typeface="Symbol" panose="05050102010706020507" pitchFamily="18" charset="2"/>
              </a:rPr>
              <a:t> RR when disease is “rare”</a:t>
            </a:r>
            <a:endParaRPr lang="en-US" dirty="0" smtClean="0"/>
          </a:p>
          <a:p>
            <a:endParaRPr lang="en-US" dirty="0" smtClean="0"/>
          </a:p>
        </p:txBody>
      </p:sp>
    </p:spTree>
    <p:extLst>
      <p:ext uri="{BB962C8B-B14F-4D97-AF65-F5344CB8AC3E}">
        <p14:creationId xmlns:p14="http://schemas.microsoft.com/office/powerpoint/2010/main" val="2715359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7830</Words>
  <Application>Microsoft Office PowerPoint</Application>
  <PresentationFormat>On-screen Show (4:3)</PresentationFormat>
  <Paragraphs>1552</Paragraphs>
  <Slides>203</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203</vt:i4>
      </vt:variant>
    </vt:vector>
  </HeadingPairs>
  <TitlesOfParts>
    <vt:vector size="213" baseType="lpstr">
      <vt:lpstr>ＭＳ Ｐゴシック</vt:lpstr>
      <vt:lpstr>Arial</vt:lpstr>
      <vt:lpstr>Calibri</vt:lpstr>
      <vt:lpstr>Cambria Math</vt:lpstr>
      <vt:lpstr>Comic Sans MS</vt:lpstr>
      <vt:lpstr>Symbol</vt:lpstr>
      <vt:lpstr>Times New Roman</vt:lpstr>
      <vt:lpstr>Verdana</vt:lpstr>
      <vt:lpstr>Wingdings</vt:lpstr>
      <vt:lpstr>Office Theme</vt:lpstr>
      <vt:lpstr>Gene-Diet Interations</vt:lpstr>
      <vt:lpstr>A few words about the readings…</vt:lpstr>
      <vt:lpstr>Today’s objectives</vt:lpstr>
      <vt:lpstr>Today’s objectives</vt:lpstr>
      <vt:lpstr>Does diet cause disease?</vt:lpstr>
      <vt:lpstr>The road is not smooth!</vt:lpstr>
      <vt:lpstr>One diet to fit all? *not exhaustive!</vt:lpstr>
      <vt:lpstr>One diet to fit all? *not exhaustive!</vt:lpstr>
      <vt:lpstr>Does diet cause disease?</vt:lpstr>
      <vt:lpstr>PowerPoint Presentation</vt:lpstr>
      <vt:lpstr>PowerPoint Presentation</vt:lpstr>
      <vt:lpstr>Today’s objectives</vt:lpstr>
      <vt:lpstr>Gene-Environment Interactions</vt:lpstr>
      <vt:lpstr>Gene-Environment Interactions</vt:lpstr>
      <vt:lpstr>Presence of Gene-Environment Interactions</vt:lpstr>
      <vt:lpstr>Presence of Gene-Environment Interactions</vt:lpstr>
      <vt:lpstr>PowerPoint Presentation</vt:lpstr>
      <vt:lpstr>Presence of Gene-Environment Interactions</vt:lpstr>
      <vt:lpstr>Rationale for the study of gene-environment interactions</vt:lpstr>
      <vt:lpstr>Rationale for the study of gene-environment interactions</vt:lpstr>
      <vt:lpstr>Rationale for the study of gene-environment interactions</vt:lpstr>
      <vt:lpstr>Today’s objectives</vt:lpstr>
      <vt:lpstr>Monogenic Diseases</vt:lpstr>
      <vt:lpstr>Complex Diseases</vt:lpstr>
      <vt:lpstr>Complex Diseases</vt:lpstr>
      <vt:lpstr>The complexity of interaction…</vt:lpstr>
      <vt:lpstr>The complexity of interaction…</vt:lpstr>
      <vt:lpstr>The complexity of interaction…</vt:lpstr>
      <vt:lpstr>The complexity of interaction…</vt:lpstr>
      <vt:lpstr>The complexity of interaction…</vt:lpstr>
      <vt:lpstr>The complexity of interaction…</vt:lpstr>
      <vt:lpstr>So how can we study this?</vt:lpstr>
      <vt:lpstr>Study designs for GxE</vt:lpstr>
      <vt:lpstr>Effect measures in Genetic Epidemiology</vt:lpstr>
      <vt:lpstr>Effect measures in Genetic Epidemiology</vt:lpstr>
      <vt:lpstr>Effect measures in Genetic Epidemiology</vt:lpstr>
      <vt:lpstr>Effect measures in Genetic Epidemiology</vt:lpstr>
      <vt:lpstr>Effect measures in Genetic Epidemiology</vt:lpstr>
      <vt:lpstr>Effect measures in Genetic Epidemiology</vt:lpstr>
      <vt:lpstr>Effect measures in Genetic Epidemiology</vt:lpstr>
      <vt:lpstr>Effect measures in Genetic Epidemiology</vt:lpstr>
      <vt:lpstr>Effect measures in Genetic Epidemiology</vt:lpstr>
      <vt:lpstr>A more striking example</vt:lpstr>
      <vt:lpstr>Factor V Leiden Mutations</vt:lpstr>
      <vt:lpstr>OCP, Factor V Leiden Mutations and Venous Thrombosis</vt:lpstr>
      <vt:lpstr>Additive Effect?</vt:lpstr>
      <vt:lpstr>Multiplicative Effect?</vt:lpstr>
      <vt:lpstr>Prevalence of Mutation in Controls</vt:lpstr>
      <vt:lpstr>Absolute Risk (Incidence) of VT</vt:lpstr>
      <vt:lpstr>Attributable Risk (AR)</vt:lpstr>
      <vt:lpstr>Today’s objectives</vt:lpstr>
      <vt:lpstr>Modeling </vt:lpstr>
      <vt:lpstr>Modeling </vt:lpstr>
      <vt:lpstr>Modeling </vt:lpstr>
      <vt:lpstr>Modeling </vt:lpstr>
      <vt:lpstr>Modeling </vt:lpstr>
      <vt:lpstr>Modeling </vt:lpstr>
      <vt:lpstr>A through E examples</vt:lpstr>
      <vt:lpstr>A through E examples</vt:lpstr>
      <vt:lpstr>A through E examples</vt:lpstr>
      <vt:lpstr>A through E examples</vt:lpstr>
      <vt:lpstr>A through E examples</vt:lpstr>
      <vt:lpstr>A through E examples</vt:lpstr>
      <vt:lpstr>Briefly, Statistical Issues</vt:lpstr>
      <vt:lpstr>PowerPoint Presentation</vt:lpstr>
      <vt:lpstr>Power depends on the genetic model</vt:lpstr>
      <vt:lpstr>Approach #1</vt:lpstr>
      <vt:lpstr>MESA and GOLDN</vt:lpstr>
      <vt:lpstr>MESA and GOLDN</vt:lpstr>
      <vt:lpstr>MESA and GOLDN</vt:lpstr>
      <vt:lpstr>Cross-sectional studies</vt:lpstr>
      <vt:lpstr>Cross-sectional studies</vt:lpstr>
      <vt:lpstr>Cross-sectional studies</vt:lpstr>
      <vt:lpstr>Cross-sectional studies</vt:lpstr>
      <vt:lpstr>Cross-sectional studies</vt:lpstr>
      <vt:lpstr>Cross-sectional studies</vt:lpstr>
      <vt:lpstr>Cross-sectional studies</vt:lpstr>
      <vt:lpstr>Cross-sectional studies</vt:lpstr>
      <vt:lpstr>Cross-sectional studies</vt:lpstr>
      <vt:lpstr>Cross-sectional studies</vt:lpstr>
      <vt:lpstr>Cross-sectional studies</vt:lpstr>
      <vt:lpstr>Methods</vt:lpstr>
      <vt:lpstr>Obesity Genetic Risk Score</vt:lpstr>
      <vt:lpstr>Results</vt:lpstr>
      <vt:lpstr>Results</vt:lpstr>
      <vt:lpstr>Design Issues</vt:lpstr>
      <vt:lpstr>Approach #2</vt:lpstr>
      <vt:lpstr>EPIC-InterAct</vt:lpstr>
      <vt:lpstr>EPIC-InterAct</vt:lpstr>
      <vt:lpstr>EPIC-InterAct Objective</vt:lpstr>
      <vt:lpstr>Case-control studies</vt:lpstr>
      <vt:lpstr>Case-control studies</vt:lpstr>
      <vt:lpstr>Case-control studies</vt:lpstr>
      <vt:lpstr>Case-control studies</vt:lpstr>
      <vt:lpstr>Case-control studies</vt:lpstr>
      <vt:lpstr>Case-control studies</vt:lpstr>
      <vt:lpstr>Case-control studies</vt:lpstr>
      <vt:lpstr>Case-control studies</vt:lpstr>
      <vt:lpstr>Case-control studies</vt:lpstr>
      <vt:lpstr>Case-control studies</vt:lpstr>
      <vt:lpstr>Case-control studies</vt:lpstr>
      <vt:lpstr>Case-control studies</vt:lpstr>
      <vt:lpstr>EPIC-InterAct</vt:lpstr>
      <vt:lpstr>EPIC and EPIC InterAct</vt:lpstr>
      <vt:lpstr>The EPIC Cohort</vt:lpstr>
      <vt:lpstr>The EPIC InterAct Cohort</vt:lpstr>
      <vt:lpstr>The EPIC InterAct Cohort</vt:lpstr>
      <vt:lpstr>The EPIC InterAct Cohort</vt:lpstr>
      <vt:lpstr>The EPIC InterAct Cohort</vt:lpstr>
      <vt:lpstr>EPIC InterAct: Gene x Lifestyle</vt:lpstr>
      <vt:lpstr>EPIC InterAct: Gene x Diet</vt:lpstr>
      <vt:lpstr>EPIC InterAct: rMED</vt:lpstr>
      <vt:lpstr>EPIC InterAct: rMED</vt:lpstr>
      <vt:lpstr>EPIC InterAct: Genetic Risk Score</vt:lpstr>
      <vt:lpstr>EPIC InterAct: Results</vt:lpstr>
      <vt:lpstr>EPIC InterAct: Results</vt:lpstr>
      <vt:lpstr>EPIC InterAct: Results</vt:lpstr>
      <vt:lpstr>EPIC InterAct: Gene x Environment</vt:lpstr>
      <vt:lpstr>EPIC InterAct: Results</vt:lpstr>
      <vt:lpstr>EPIC InterAct: Results</vt:lpstr>
      <vt:lpstr>EPIC InterAct: Results</vt:lpstr>
      <vt:lpstr>EPIC InterAct: Results</vt:lpstr>
      <vt:lpstr>EPIC InterAct: Results</vt:lpstr>
      <vt:lpstr>EPIC InterAct: Results</vt:lpstr>
      <vt:lpstr>EPIC InterAct: Results</vt:lpstr>
      <vt:lpstr>EPIC InterAct: Results</vt:lpstr>
      <vt:lpstr>EPIC InterAct: Results</vt:lpstr>
      <vt:lpstr>EPIC InterAct: Importance</vt:lpstr>
      <vt:lpstr>Approach #3</vt:lpstr>
      <vt:lpstr>POUNDS LOST</vt:lpstr>
      <vt:lpstr>Randomized Controlled Trials</vt:lpstr>
      <vt:lpstr>Randomized Controlled Trials</vt:lpstr>
      <vt:lpstr>Randomized Controlled Trials</vt:lpstr>
      <vt:lpstr>POUNDS LOST</vt:lpstr>
      <vt:lpstr>POUNDS LOST</vt:lpstr>
      <vt:lpstr>POUNDS LOST</vt:lpstr>
      <vt:lpstr>POUNDS LOST</vt:lpstr>
      <vt:lpstr>POUNDS LOST</vt:lpstr>
      <vt:lpstr>POUNDS LOST</vt:lpstr>
      <vt:lpstr>POUNDS LOST: Methods</vt:lpstr>
      <vt:lpstr>POUNDS LOST: Methods</vt:lpstr>
      <vt:lpstr>POUNDS LOST: Results</vt:lpstr>
      <vt:lpstr>POUNDS LOST: TCF7L2 rs12255372</vt:lpstr>
      <vt:lpstr>POUNDS LOST: TCF7L2 rs12255372</vt:lpstr>
      <vt:lpstr>POUNDS LOST:  TCF7L2 rs12255372</vt:lpstr>
      <vt:lpstr>POUNDS LOST: TCF7L2 rs7903146</vt:lpstr>
      <vt:lpstr>POUNDS LOST: TCF7L2 rs7903146</vt:lpstr>
      <vt:lpstr>POUNDS LOST: TCF7L2 rs12255372</vt:lpstr>
      <vt:lpstr>POUNDS LOST: TCF7L2 rs12255372</vt:lpstr>
      <vt:lpstr>POUNDS LOST: APOA5 rs964184</vt:lpstr>
      <vt:lpstr>POUNDS LOST: APOA5 rs964184</vt:lpstr>
      <vt:lpstr>POUNDS LOST: APOA5 rs964184</vt:lpstr>
      <vt:lpstr>POUNDS LOST: APOA5 rs964184</vt:lpstr>
      <vt:lpstr>POUNDS LOST: APOA5 rs964184</vt:lpstr>
      <vt:lpstr>POUNDS LOST: FTO rs1558902</vt:lpstr>
      <vt:lpstr>POUNDS LOST: FTO rs1558902</vt:lpstr>
      <vt:lpstr>POUNDS LOST: FTO rs1558902</vt:lpstr>
      <vt:lpstr>POUNDS LOST: FTO rs1558902</vt:lpstr>
      <vt:lpstr>POUNDS LOST: FTO rs1558902</vt:lpstr>
      <vt:lpstr>POUNDS LOST: FTO rs1558902</vt:lpstr>
      <vt:lpstr>POUNDS LOST: FTO rs1558902</vt:lpstr>
      <vt:lpstr>POUNDS LOST: FTO rs1558902</vt:lpstr>
      <vt:lpstr>POUNDS LOST: FTO rs1558902</vt:lpstr>
      <vt:lpstr>POUNDS LOST: FTO rs1558902</vt:lpstr>
      <vt:lpstr>POUNDS LOST: FTO rs1558902</vt:lpstr>
      <vt:lpstr>POUNDS LOST: Results</vt:lpstr>
      <vt:lpstr>POUNDS LOST: Implications</vt:lpstr>
      <vt:lpstr>POUNDS LOST: Implications</vt:lpstr>
      <vt:lpstr>Epigentics</vt:lpstr>
      <vt:lpstr>Epigentics</vt:lpstr>
      <vt:lpstr>Approach #1</vt:lpstr>
      <vt:lpstr>Approach</vt:lpstr>
      <vt:lpstr>Randomized Controlled Trials</vt:lpstr>
      <vt:lpstr>Randomized Controlled Trials</vt:lpstr>
      <vt:lpstr>Randomized Controlled Trials</vt:lpstr>
      <vt:lpstr>Randomized Controlled Trials</vt:lpstr>
      <vt:lpstr>Jacobsen et al., 2012</vt:lpstr>
      <vt:lpstr>Jacobsen et al., 2012</vt:lpstr>
      <vt:lpstr>Jacobsen et al., 2012</vt:lpstr>
      <vt:lpstr>Jacobsen et al., 2012</vt:lpstr>
      <vt:lpstr>Methylation Changes: After HFO</vt:lpstr>
      <vt:lpstr>Methylation Changes: After HFO</vt:lpstr>
      <vt:lpstr>Methylation Changes</vt:lpstr>
      <vt:lpstr>Methylation Changes</vt:lpstr>
      <vt:lpstr>Methylation Changes</vt:lpstr>
      <vt:lpstr>Methylation Changes</vt:lpstr>
      <vt:lpstr>Methylation Changes</vt:lpstr>
      <vt:lpstr>Pathway Analysis</vt:lpstr>
      <vt:lpstr>Pathway Analysis</vt:lpstr>
      <vt:lpstr>Gene Expression Changes</vt:lpstr>
      <vt:lpstr>MethylationGene Expression</vt:lpstr>
      <vt:lpstr>So what?</vt:lpstr>
      <vt:lpstr>Today’s objectives</vt:lpstr>
      <vt:lpstr>What does the future hold?</vt:lpstr>
      <vt:lpstr>What does the future hold?</vt:lpstr>
      <vt:lpstr>PowerPoint Presentation</vt:lpstr>
      <vt:lpstr>Potential Benefits</vt:lpstr>
      <vt:lpstr>Potential Harms</vt:lpstr>
      <vt:lpstr>Summary</vt:lpstr>
      <vt:lpstr>Summary</vt:lpstr>
      <vt:lpstr>Summary</vt:lpstr>
      <vt:lpstr>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Nutrigenomics: An overview</dc:title>
  <dc:creator>Russell</dc:creator>
  <cp:lastModifiedBy>Russell</cp:lastModifiedBy>
  <cp:revision>156</cp:revision>
  <cp:lastPrinted>2014-09-25T13:54:24Z</cp:lastPrinted>
  <dcterms:created xsi:type="dcterms:W3CDTF">2014-09-18T02:00:36Z</dcterms:created>
  <dcterms:modified xsi:type="dcterms:W3CDTF">2014-09-26T12:30:53Z</dcterms:modified>
</cp:coreProperties>
</file>